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95" r:id="rId4"/>
    <p:sldId id="297" r:id="rId5"/>
    <p:sldId id="298" r:id="rId6"/>
    <p:sldId id="303" r:id="rId7"/>
    <p:sldId id="286" r:id="rId8"/>
    <p:sldId id="288" r:id="rId9"/>
    <p:sldId id="289" r:id="rId10"/>
    <p:sldId id="262" r:id="rId11"/>
    <p:sldId id="293" r:id="rId12"/>
    <p:sldId id="291" r:id="rId13"/>
    <p:sldId id="292" r:id="rId14"/>
  </p:sldIdLst>
  <p:sldSz cx="9144000" cy="6858000" type="screen4x3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8C959-AEFD-4F97-8407-C3848B193D8E}" type="datetimeFigureOut">
              <a:rPr lang="cs-CZ" smtClean="0"/>
              <a:t>20.1.2016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6866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F3524-EDCC-4766-8D07-CBCA5FD151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023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998C1-3D26-484B-9D3D-5EC44B699CAF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96735-700E-4C6B-B955-2D7FAE56090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087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504C-BE99-4797-B29A-624707D81B78}" type="datetimeFigureOut">
              <a:rPr lang="cs-CZ" smtClean="0"/>
              <a:pPr/>
              <a:t>20.1.2016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nkp.cz/o-knihovne/odborne-cinnosti/zpracovani-fondu/katalogizacni-politika/rd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kp.cz/o-knihovne/odborne-cinnosti/zpracovani-fondu/katalogizacni-politika/rd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496944" cy="18002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Bookman Old Style" pitchFamily="18" charset="0"/>
              </a:rPr>
              <a:t>RDA a analytické zpracování</a:t>
            </a:r>
            <a:br>
              <a:rPr lang="cs-CZ" sz="4800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cs-CZ" sz="4800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br>
              <a:rPr lang="cs-CZ" sz="4800" dirty="0" smtClean="0">
                <a:solidFill>
                  <a:srgbClr val="002060"/>
                </a:solidFill>
                <a:latin typeface="Bookman Old Style" pitchFamily="18" charset="0"/>
              </a:rPr>
            </a:br>
            <a:endParaRPr lang="cs-CZ" sz="4800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8496944" cy="1008112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Edita </a:t>
            </a:r>
            <a:r>
              <a:rPr lang="cs-CZ" sz="2400" dirty="0" err="1" smtClean="0">
                <a:solidFill>
                  <a:schemeClr val="accent5">
                    <a:lumMod val="75000"/>
                  </a:schemeClr>
                </a:solidFill>
              </a:rPr>
              <a:t>Lichtenbergová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, Jarmila Přibylová</a:t>
            </a:r>
          </a:p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březen 2015</a:t>
            </a:r>
            <a:endParaRPr lang="cs-CZ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4" descr="new_nklogo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556" y="5805264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solidFill>
                  <a:schemeClr val="accent2"/>
                </a:solidFill>
              </a:rPr>
              <a:t>Struktura a obsah polí 336-338 </a:t>
            </a:r>
            <a:br>
              <a:rPr lang="cs-CZ" sz="4000" dirty="0" smtClean="0">
                <a:solidFill>
                  <a:schemeClr val="accent2"/>
                </a:solidFill>
              </a:rPr>
            </a:br>
            <a:r>
              <a:rPr lang="cs-CZ" sz="2200" dirty="0" smtClean="0">
                <a:solidFill>
                  <a:schemeClr val="accent2"/>
                </a:solidFill>
              </a:rPr>
              <a:t>(lze předdefinovat do pracovního listu)</a:t>
            </a:r>
            <a:endParaRPr lang="cs-CZ" sz="2200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Indikátory prázdné</a:t>
            </a:r>
          </a:p>
          <a:p>
            <a:pPr marL="0" indent="0">
              <a:buNone/>
            </a:pPr>
            <a:r>
              <a:rPr lang="cs-CZ" b="1" dirty="0" smtClean="0"/>
              <a:t>$a </a:t>
            </a:r>
            <a:r>
              <a:rPr lang="cs-CZ" dirty="0" smtClean="0"/>
              <a:t>Termín</a:t>
            </a:r>
          </a:p>
          <a:p>
            <a:pPr marL="0" indent="0">
              <a:buNone/>
            </a:pPr>
            <a:r>
              <a:rPr lang="cs-CZ" b="1" dirty="0" smtClean="0"/>
              <a:t>$b </a:t>
            </a:r>
            <a:r>
              <a:rPr lang="cs-CZ" dirty="0" smtClean="0"/>
              <a:t>Kód</a:t>
            </a:r>
          </a:p>
          <a:p>
            <a:pPr marL="0" indent="0">
              <a:buNone/>
            </a:pPr>
            <a:r>
              <a:rPr lang="cs-CZ" b="1" dirty="0"/>
              <a:t>$</a:t>
            </a:r>
            <a:r>
              <a:rPr lang="cs-CZ" b="1" dirty="0" smtClean="0"/>
              <a:t>2 </a:t>
            </a:r>
            <a:r>
              <a:rPr lang="cs-CZ" dirty="0" smtClean="0"/>
              <a:t>Zdroj: standardně: </a:t>
            </a:r>
            <a:r>
              <a:rPr lang="cs-CZ" dirty="0" err="1" smtClean="0"/>
              <a:t>rdacontent</a:t>
            </a:r>
            <a:r>
              <a:rPr lang="cs-CZ" dirty="0" smtClean="0"/>
              <a:t>, </a:t>
            </a:r>
            <a:r>
              <a:rPr lang="cs-CZ" dirty="0" err="1" smtClean="0"/>
              <a:t>rdamedia,rdacarrier</a:t>
            </a:r>
            <a:endParaRPr lang="cs-CZ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i="1" dirty="0" smtClean="0"/>
              <a:t>     </a:t>
            </a:r>
          </a:p>
          <a:p>
            <a:pPr marL="0" indent="0">
              <a:buNone/>
            </a:pPr>
            <a:r>
              <a:rPr lang="cs-CZ" i="1" dirty="0" smtClean="0"/>
              <a:t>---lze doplnit </a:t>
            </a:r>
            <a:r>
              <a:rPr lang="cs-CZ" i="1" dirty="0"/>
              <a:t>v šablonách (pracovních listech…)---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České termíny a </a:t>
            </a:r>
            <a:r>
              <a:rPr lang="cs-CZ" dirty="0"/>
              <a:t>kódy viz</a:t>
            </a:r>
          </a:p>
          <a:p>
            <a:pPr marL="0" indent="0">
              <a:buNone/>
            </a:pPr>
            <a:r>
              <a:rPr lang="cs-CZ" sz="2600" dirty="0" smtClean="0">
                <a:hlinkClick r:id="rId2"/>
              </a:rPr>
              <a:t>http://www.nkp.cz/o-knihovne/odborne-cinnosti/zpracovani-fondu/katalogizacni-politika/rda</a:t>
            </a:r>
            <a:endParaRPr lang="cs-CZ" sz="2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457200" y="404664"/>
            <a:ext cx="8229600" cy="12961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4000" dirty="0" smtClean="0"/>
              <a:t>336-338 Typ obsahu – média – nosiče (O)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i="1" dirty="0" smtClean="0"/>
              <a:t>Příklad: tištěný článek</a:t>
            </a:r>
            <a:endParaRPr lang="cs-CZ" sz="3600" i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336 </a:t>
            </a:r>
            <a:r>
              <a:rPr lang="cs-CZ" dirty="0" smtClean="0">
                <a:solidFill>
                  <a:srgbClr val="C00000"/>
                </a:solidFill>
              </a:rPr>
              <a:t>## </a:t>
            </a:r>
            <a:r>
              <a:rPr lang="cs-CZ" b="1" dirty="0" smtClean="0">
                <a:solidFill>
                  <a:srgbClr val="C00000"/>
                </a:solidFill>
              </a:rPr>
              <a:t>$a</a:t>
            </a:r>
            <a:r>
              <a:rPr lang="cs-CZ" dirty="0" smtClean="0">
                <a:solidFill>
                  <a:srgbClr val="C00000"/>
                </a:solidFill>
              </a:rPr>
              <a:t>text</a:t>
            </a:r>
            <a:r>
              <a:rPr lang="cs-CZ" b="1" dirty="0" smtClean="0">
                <a:solidFill>
                  <a:srgbClr val="C00000"/>
                </a:solidFill>
              </a:rPr>
              <a:t>$b</a:t>
            </a:r>
            <a:r>
              <a:rPr lang="cs-CZ" dirty="0" smtClean="0">
                <a:solidFill>
                  <a:srgbClr val="C00000"/>
                </a:solidFill>
              </a:rPr>
              <a:t>txt</a:t>
            </a:r>
            <a:r>
              <a:rPr lang="cs-CZ" b="1" dirty="0" smtClean="0">
                <a:solidFill>
                  <a:srgbClr val="C00000"/>
                </a:solidFill>
              </a:rPr>
              <a:t>$2</a:t>
            </a:r>
            <a:r>
              <a:rPr lang="cs-CZ" dirty="0" smtClean="0">
                <a:solidFill>
                  <a:srgbClr val="C00000"/>
                </a:solidFill>
              </a:rPr>
              <a:t>rdacontent   </a:t>
            </a:r>
            <a:r>
              <a:rPr lang="cs-CZ" i="1" dirty="0" smtClean="0">
                <a:solidFill>
                  <a:schemeClr val="bg1">
                    <a:lumMod val="65000"/>
                  </a:schemeClr>
                </a:solidFill>
              </a:rPr>
              <a:t>(LDR/06=a</a:t>
            </a:r>
            <a:r>
              <a:rPr lang="cs-CZ" i="1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337 ## 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bez</a:t>
            </a:r>
            <a:r>
              <a:rPr lang="cs-CZ" dirty="0" smtClean="0"/>
              <a:t> média</a:t>
            </a:r>
            <a:r>
              <a:rPr lang="cs-CZ" b="1" dirty="0" smtClean="0"/>
              <a:t>$b</a:t>
            </a:r>
            <a:r>
              <a:rPr lang="cs-CZ" dirty="0" smtClean="0"/>
              <a:t>n</a:t>
            </a:r>
            <a:r>
              <a:rPr lang="cs-CZ" b="1" dirty="0" smtClean="0"/>
              <a:t>$2</a:t>
            </a:r>
            <a:r>
              <a:rPr lang="cs-CZ" dirty="0" smtClean="0"/>
              <a:t>rdamedia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338 ##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b="1" dirty="0" smtClean="0">
                <a:solidFill>
                  <a:srgbClr val="C00000"/>
                </a:solidFill>
              </a:rPr>
              <a:t>$</a:t>
            </a:r>
            <a:r>
              <a:rPr lang="cs-CZ" b="1" dirty="0" smtClean="0">
                <a:solidFill>
                  <a:srgbClr val="C00000"/>
                </a:solidFill>
              </a:rPr>
              <a:t>a</a:t>
            </a:r>
            <a:r>
              <a:rPr lang="cs-CZ" dirty="0" smtClean="0">
                <a:solidFill>
                  <a:srgbClr val="C00000"/>
                </a:solidFill>
              </a:rPr>
              <a:t>svazek</a:t>
            </a:r>
            <a:r>
              <a:rPr lang="cs-CZ" b="1" dirty="0" smtClean="0">
                <a:solidFill>
                  <a:srgbClr val="C00000"/>
                </a:solidFill>
              </a:rPr>
              <a:t>$b</a:t>
            </a:r>
            <a:r>
              <a:rPr lang="cs-CZ" dirty="0" smtClean="0">
                <a:solidFill>
                  <a:srgbClr val="C00000"/>
                </a:solidFill>
              </a:rPr>
              <a:t>nc</a:t>
            </a:r>
            <a:r>
              <a:rPr lang="cs-CZ" b="1" dirty="0" smtClean="0">
                <a:solidFill>
                  <a:srgbClr val="C00000"/>
                </a:solidFill>
              </a:rPr>
              <a:t>$2</a:t>
            </a:r>
            <a:r>
              <a:rPr lang="cs-CZ" dirty="0" smtClean="0">
                <a:solidFill>
                  <a:srgbClr val="C00000"/>
                </a:solidFill>
              </a:rPr>
              <a:t>rdacarrier</a:t>
            </a:r>
            <a:endParaRPr lang="cs-CZ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sz="2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70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i="1" dirty="0" smtClean="0"/>
              <a:t>Příklad: analytické zpracování, významný obrazový obsah</a:t>
            </a:r>
            <a:r>
              <a:rPr lang="cs-CZ" sz="2800" i="1" dirty="0" smtClean="0"/>
              <a:t>*</a:t>
            </a:r>
            <a:endParaRPr lang="cs-CZ" sz="2800" i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</a:rPr>
              <a:t>336 </a:t>
            </a:r>
            <a:r>
              <a:rPr lang="cs-CZ" dirty="0" smtClean="0">
                <a:solidFill>
                  <a:schemeClr val="accent2"/>
                </a:solidFill>
              </a:rPr>
              <a:t>## </a:t>
            </a:r>
            <a:r>
              <a:rPr lang="cs-CZ" b="1" dirty="0" smtClean="0">
                <a:solidFill>
                  <a:schemeClr val="accent2"/>
                </a:solidFill>
              </a:rPr>
              <a:t>$a</a:t>
            </a:r>
            <a:r>
              <a:rPr lang="cs-CZ" dirty="0" smtClean="0">
                <a:solidFill>
                  <a:schemeClr val="accent2"/>
                </a:solidFill>
              </a:rPr>
              <a:t>text</a:t>
            </a:r>
            <a:r>
              <a:rPr lang="cs-CZ" b="1" dirty="0" smtClean="0">
                <a:solidFill>
                  <a:schemeClr val="accent2"/>
                </a:solidFill>
              </a:rPr>
              <a:t>$b</a:t>
            </a:r>
            <a:r>
              <a:rPr lang="cs-CZ" dirty="0" smtClean="0">
                <a:solidFill>
                  <a:schemeClr val="accent2"/>
                </a:solidFill>
              </a:rPr>
              <a:t>txt</a:t>
            </a:r>
            <a:r>
              <a:rPr lang="cs-CZ" b="1" dirty="0" smtClean="0">
                <a:solidFill>
                  <a:schemeClr val="accent2"/>
                </a:solidFill>
              </a:rPr>
              <a:t>$2</a:t>
            </a:r>
            <a:r>
              <a:rPr lang="cs-CZ" dirty="0" smtClean="0">
                <a:solidFill>
                  <a:schemeClr val="accent2"/>
                </a:solidFill>
              </a:rPr>
              <a:t>rdacontent   </a:t>
            </a:r>
            <a:r>
              <a:rPr lang="cs-CZ" i="1" dirty="0">
                <a:solidFill>
                  <a:schemeClr val="bg1">
                    <a:lumMod val="65000"/>
                  </a:schemeClr>
                </a:solidFill>
              </a:rPr>
              <a:t>(LDR/06=a)</a:t>
            </a:r>
          </a:p>
          <a:p>
            <a:pPr marL="0" indent="0">
              <a:buNone/>
            </a:pPr>
            <a:r>
              <a:rPr lang="cs-CZ" dirty="0" smtClean="0"/>
              <a:t>336 </a:t>
            </a:r>
            <a:r>
              <a:rPr lang="cs-CZ" dirty="0"/>
              <a:t>##</a:t>
            </a:r>
            <a:r>
              <a:rPr lang="cs-CZ" dirty="0" smtClean="0"/>
              <a:t> </a:t>
            </a:r>
            <a:r>
              <a:rPr lang="cs-CZ" b="1" dirty="0" smtClean="0"/>
              <a:t>$a</a:t>
            </a:r>
            <a:r>
              <a:rPr lang="cs-CZ" dirty="0" smtClean="0"/>
              <a:t>statický obraz</a:t>
            </a:r>
            <a:r>
              <a:rPr lang="cs-CZ" b="1" dirty="0" smtClean="0"/>
              <a:t>$b</a:t>
            </a:r>
            <a:r>
              <a:rPr lang="cs-CZ" dirty="0" smtClean="0"/>
              <a:t>sti</a:t>
            </a:r>
            <a:r>
              <a:rPr lang="cs-CZ" b="1" dirty="0" smtClean="0"/>
              <a:t>$2</a:t>
            </a:r>
            <a:r>
              <a:rPr lang="cs-CZ" dirty="0" smtClean="0"/>
              <a:t>rdacontent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337 ## 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bez</a:t>
            </a:r>
            <a:r>
              <a:rPr lang="cs-CZ" dirty="0" smtClean="0"/>
              <a:t> média</a:t>
            </a:r>
            <a:r>
              <a:rPr lang="cs-CZ" b="1" dirty="0" smtClean="0"/>
              <a:t>$b</a:t>
            </a:r>
            <a:r>
              <a:rPr lang="cs-CZ" dirty="0" smtClean="0"/>
              <a:t>n</a:t>
            </a:r>
            <a:r>
              <a:rPr lang="cs-CZ" b="1" dirty="0" smtClean="0"/>
              <a:t>$2</a:t>
            </a:r>
            <a:r>
              <a:rPr lang="cs-CZ" dirty="0" smtClean="0"/>
              <a:t>rdamedia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338 ##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b="1" dirty="0" smtClean="0">
                <a:solidFill>
                  <a:srgbClr val="C00000"/>
                </a:solidFill>
              </a:rPr>
              <a:t>$</a:t>
            </a:r>
            <a:r>
              <a:rPr lang="cs-CZ" b="1" dirty="0" smtClean="0">
                <a:solidFill>
                  <a:srgbClr val="C00000"/>
                </a:solidFill>
              </a:rPr>
              <a:t>a</a:t>
            </a:r>
            <a:r>
              <a:rPr lang="cs-CZ" dirty="0" smtClean="0">
                <a:solidFill>
                  <a:srgbClr val="C00000"/>
                </a:solidFill>
              </a:rPr>
              <a:t>svazek</a:t>
            </a:r>
            <a:r>
              <a:rPr lang="cs-CZ" b="1" dirty="0" smtClean="0">
                <a:solidFill>
                  <a:srgbClr val="C00000"/>
                </a:solidFill>
              </a:rPr>
              <a:t>$b</a:t>
            </a:r>
            <a:r>
              <a:rPr lang="cs-CZ" dirty="0" smtClean="0">
                <a:solidFill>
                  <a:srgbClr val="C00000"/>
                </a:solidFill>
              </a:rPr>
              <a:t>nc</a:t>
            </a:r>
            <a:r>
              <a:rPr lang="cs-CZ" b="1" dirty="0" smtClean="0">
                <a:solidFill>
                  <a:srgbClr val="C00000"/>
                </a:solidFill>
              </a:rPr>
              <a:t>$2</a:t>
            </a:r>
            <a:r>
              <a:rPr lang="cs-CZ" dirty="0" smtClean="0">
                <a:solidFill>
                  <a:srgbClr val="C00000"/>
                </a:solidFill>
              </a:rPr>
              <a:t>rdacarrier</a:t>
            </a:r>
            <a:endParaRPr lang="cs-CZ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2600" dirty="0" smtClean="0"/>
              <a:t>*</a:t>
            </a:r>
            <a:r>
              <a:rPr lang="cs-CZ" sz="2200" dirty="0" err="1" smtClean="0"/>
              <a:t>Pozn</a:t>
            </a:r>
            <a:r>
              <a:rPr lang="cs-CZ" sz="2200" dirty="0" smtClean="0"/>
              <a:t>: dle stávající praxe LC se použije pro zdroje obsahující uměleckou fotografii a reprodukce, </a:t>
            </a:r>
            <a:r>
              <a:rPr lang="cs-CZ" sz="2200" u="sng" dirty="0" smtClean="0"/>
              <a:t>komiksy</a:t>
            </a:r>
            <a:endParaRPr lang="cs-CZ" sz="2200" u="sng" dirty="0"/>
          </a:p>
          <a:p>
            <a:pPr marL="0" indent="0">
              <a:buNone/>
            </a:pP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sz="2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i="1" dirty="0" smtClean="0"/>
              <a:t>Příklad: analytické zpracování online zdroje</a:t>
            </a:r>
            <a:endParaRPr lang="cs-CZ" sz="3600" i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</a:rPr>
              <a:t>336 </a:t>
            </a:r>
            <a:r>
              <a:rPr lang="cs-CZ" dirty="0" smtClean="0">
                <a:solidFill>
                  <a:schemeClr val="accent2"/>
                </a:solidFill>
              </a:rPr>
              <a:t>## </a:t>
            </a:r>
            <a:r>
              <a:rPr lang="cs-CZ" b="1" dirty="0" smtClean="0">
                <a:solidFill>
                  <a:schemeClr val="accent2"/>
                </a:solidFill>
              </a:rPr>
              <a:t>$a</a:t>
            </a:r>
            <a:r>
              <a:rPr lang="cs-CZ" dirty="0" smtClean="0">
                <a:solidFill>
                  <a:schemeClr val="accent2"/>
                </a:solidFill>
              </a:rPr>
              <a:t>text</a:t>
            </a:r>
            <a:r>
              <a:rPr lang="cs-CZ" b="1" dirty="0" smtClean="0">
                <a:solidFill>
                  <a:schemeClr val="accent2"/>
                </a:solidFill>
              </a:rPr>
              <a:t>$b</a:t>
            </a:r>
            <a:r>
              <a:rPr lang="cs-CZ" dirty="0" smtClean="0">
                <a:solidFill>
                  <a:schemeClr val="accent2"/>
                </a:solidFill>
              </a:rPr>
              <a:t>txt</a:t>
            </a:r>
            <a:r>
              <a:rPr lang="cs-CZ" b="1" dirty="0" smtClean="0">
                <a:solidFill>
                  <a:schemeClr val="accent2"/>
                </a:solidFill>
              </a:rPr>
              <a:t>$2</a:t>
            </a:r>
            <a:r>
              <a:rPr lang="cs-CZ" dirty="0" smtClean="0">
                <a:solidFill>
                  <a:schemeClr val="accent2"/>
                </a:solidFill>
              </a:rPr>
              <a:t>rdacontent   </a:t>
            </a:r>
            <a:r>
              <a:rPr lang="cs-CZ" i="1" dirty="0">
                <a:solidFill>
                  <a:schemeClr val="bg1">
                    <a:lumMod val="65000"/>
                  </a:schemeClr>
                </a:solidFill>
              </a:rPr>
              <a:t>(LDR/06=a)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337 </a:t>
            </a:r>
            <a:r>
              <a:rPr lang="cs-CZ" dirty="0"/>
              <a:t>## </a:t>
            </a:r>
            <a:r>
              <a:rPr lang="cs-CZ" b="1" dirty="0"/>
              <a:t>$</a:t>
            </a:r>
            <a:r>
              <a:rPr lang="cs-CZ" b="1" dirty="0" smtClean="0"/>
              <a:t>a</a:t>
            </a:r>
            <a:r>
              <a:rPr lang="cs-CZ" dirty="0" smtClean="0"/>
              <a:t>počítač</a:t>
            </a:r>
            <a:r>
              <a:rPr lang="cs-CZ" b="1" dirty="0" smtClean="0"/>
              <a:t>$b</a:t>
            </a:r>
            <a:r>
              <a:rPr lang="cs-CZ" dirty="0" smtClean="0"/>
              <a:t>c</a:t>
            </a:r>
            <a:r>
              <a:rPr lang="cs-CZ" b="1" dirty="0" smtClean="0"/>
              <a:t>$2</a:t>
            </a:r>
            <a:r>
              <a:rPr lang="cs-CZ" dirty="0" smtClean="0"/>
              <a:t>rdamedia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338 ## 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online</a:t>
            </a:r>
            <a:r>
              <a:rPr lang="cs-CZ" dirty="0" smtClean="0"/>
              <a:t> zdroj</a:t>
            </a:r>
            <a:r>
              <a:rPr lang="cs-CZ" b="1" dirty="0" smtClean="0"/>
              <a:t>$b</a:t>
            </a:r>
            <a:r>
              <a:rPr lang="cs-CZ" dirty="0" smtClean="0"/>
              <a:t>cr</a:t>
            </a:r>
            <a:r>
              <a:rPr lang="cs-CZ" b="1" dirty="0" smtClean="0"/>
              <a:t>$2</a:t>
            </a:r>
            <a:r>
              <a:rPr lang="cs-CZ" dirty="0" smtClean="0"/>
              <a:t>rdacarrier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sz="2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25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 smtClean="0">
                <a:solidFill>
                  <a:srgbClr val="002060"/>
                </a:solidFill>
                <a:latin typeface="+mn-lt"/>
              </a:rPr>
              <a:t>Základní informace</a:t>
            </a:r>
            <a:endParaRPr lang="cs-CZ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000" dirty="0" smtClean="0"/>
              <a:t>Zvažujeme změny, </a:t>
            </a:r>
            <a:r>
              <a:rPr lang="cs-CZ" sz="3000" dirty="0"/>
              <a:t>ke kterým dochází  pro zavedení RDA a </a:t>
            </a:r>
            <a:r>
              <a:rPr lang="cs-CZ" sz="3000" dirty="0" err="1" smtClean="0"/>
              <a:t>Marc</a:t>
            </a:r>
            <a:r>
              <a:rPr lang="cs-CZ" sz="3000" dirty="0" smtClean="0"/>
              <a:t> </a:t>
            </a:r>
            <a:r>
              <a:rPr lang="cs-CZ" sz="3000" dirty="0"/>
              <a:t>21 :</a:t>
            </a:r>
            <a:r>
              <a:rPr lang="cs-CZ" sz="3000" dirty="0" smtClean="0"/>
              <a:t> </a:t>
            </a:r>
            <a:r>
              <a:rPr lang="cs-CZ" sz="3000" dirty="0"/>
              <a:t>bibliografický formát</a:t>
            </a:r>
            <a:r>
              <a:rPr lang="cs-CZ" sz="3000" dirty="0" smtClean="0"/>
              <a:t>. Dodatek 2. </a:t>
            </a:r>
          </a:p>
          <a:p>
            <a:pPr marL="0" indent="0">
              <a:buNone/>
            </a:pPr>
            <a:endParaRPr lang="cs-CZ" sz="3000" dirty="0" smtClean="0"/>
          </a:p>
          <a:p>
            <a:pPr marL="0" indent="0">
              <a:buNone/>
            </a:pPr>
            <a:r>
              <a:rPr lang="cs-CZ" sz="3000" dirty="0" smtClean="0"/>
              <a:t>Materiály k RDA naleznete na webu</a:t>
            </a:r>
          </a:p>
          <a:p>
            <a:pPr marL="0" indent="0">
              <a:buNone/>
            </a:pPr>
            <a:r>
              <a:rPr lang="cs-CZ" sz="1800" dirty="0" smtClean="0">
                <a:solidFill>
                  <a:schemeClr val="tx2"/>
                </a:solidFill>
                <a:hlinkClick r:id="rId3"/>
              </a:rPr>
              <a:t>http://www.nkp.cz/o-knihovne/odborne-cinnosti/zpracovani-fondu/katalogizacni-politika/rda</a:t>
            </a: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1800" dirty="0" smtClean="0">
                <a:solidFill>
                  <a:schemeClr val="tx2"/>
                </a:solidFill>
              </a:rPr>
              <a:t> </a:t>
            </a: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19256" cy="136815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cs-CZ" sz="4000" dirty="0" smtClean="0">
                <a:solidFill>
                  <a:srgbClr val="002060"/>
                </a:solidFill>
                <a:latin typeface="+mn-lt"/>
              </a:rPr>
            </a:br>
            <a:r>
              <a:rPr lang="cs-CZ" sz="4000" dirty="0" smtClean="0">
                <a:solidFill>
                  <a:srgbClr val="002060"/>
                </a:solidFill>
                <a:latin typeface="+mn-lt"/>
              </a:rPr>
              <a:t>Zkušenosti se stanovením úrovní pro záznamy RDA</a:t>
            </a:r>
            <a:br>
              <a:rPr lang="cs-CZ" sz="4000" dirty="0" smtClean="0">
                <a:solidFill>
                  <a:srgbClr val="002060"/>
                </a:solidFill>
                <a:latin typeface="+mn-lt"/>
              </a:rPr>
            </a:br>
            <a:endParaRPr lang="cs-CZ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18457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cs-CZ" sz="5100" dirty="0" smtClean="0"/>
          </a:p>
          <a:p>
            <a:pPr marL="0" indent="0">
              <a:buNone/>
            </a:pPr>
            <a:r>
              <a:rPr lang="cs-CZ" sz="6700" dirty="0" smtClean="0"/>
              <a:t>Analýza </a:t>
            </a:r>
            <a:r>
              <a:rPr lang="cs-CZ" sz="6700" b="1" dirty="0" smtClean="0"/>
              <a:t>stávajících údajů </a:t>
            </a:r>
            <a:r>
              <a:rPr lang="cs-CZ" sz="6700" dirty="0" smtClean="0"/>
              <a:t>z pohledu </a:t>
            </a:r>
            <a:r>
              <a:rPr lang="cs-CZ" sz="6700" b="1" dirty="0" err="1" smtClean="0"/>
              <a:t>core</a:t>
            </a:r>
            <a:r>
              <a:rPr lang="cs-CZ" sz="6700" b="1" dirty="0" smtClean="0"/>
              <a:t> </a:t>
            </a:r>
            <a:r>
              <a:rPr lang="cs-CZ" sz="6700" b="1" dirty="0" err="1" smtClean="0"/>
              <a:t>elements</a:t>
            </a:r>
            <a:r>
              <a:rPr lang="cs-CZ" sz="6700" b="1" dirty="0" smtClean="0"/>
              <a:t> </a:t>
            </a:r>
            <a:r>
              <a:rPr lang="cs-CZ" sz="6700" dirty="0" smtClean="0"/>
              <a:t>RDA </a:t>
            </a:r>
            <a:r>
              <a:rPr lang="cs-CZ" sz="5000" dirty="0" smtClean="0"/>
              <a:t>(</a:t>
            </a:r>
            <a:r>
              <a:rPr lang="cs-CZ" sz="5000" dirty="0" err="1" smtClean="0"/>
              <a:t>atr</a:t>
            </a:r>
            <a:r>
              <a:rPr lang="cs-CZ" sz="5000" dirty="0" smtClean="0"/>
              <a:t>. E 1 Provedení, E 2 Odpovědnost)</a:t>
            </a:r>
            <a:r>
              <a:rPr lang="cs-CZ" sz="6700" dirty="0" smtClean="0"/>
              <a:t> + doporučení PS pro </a:t>
            </a:r>
            <a:r>
              <a:rPr lang="cs-CZ" sz="6700" b="1" dirty="0" smtClean="0"/>
              <a:t>věcné zpracování</a:t>
            </a:r>
            <a:r>
              <a:rPr lang="cs-CZ" sz="6700" dirty="0" smtClean="0"/>
              <a:t>.</a:t>
            </a:r>
          </a:p>
          <a:p>
            <a:pPr lvl="2"/>
            <a:r>
              <a:rPr lang="cs-CZ" sz="7000" dirty="0" smtClean="0"/>
              <a:t>Minimální záznam</a:t>
            </a:r>
          </a:p>
          <a:p>
            <a:pPr lvl="2"/>
            <a:endParaRPr lang="cs-CZ" sz="7000" dirty="0"/>
          </a:p>
          <a:p>
            <a:pPr marL="0" indent="0">
              <a:buNone/>
            </a:pPr>
            <a:endParaRPr lang="cs-CZ" sz="6700" dirty="0" smtClean="0"/>
          </a:p>
          <a:p>
            <a:pPr marL="0" indent="0">
              <a:buNone/>
            </a:pPr>
            <a:r>
              <a:rPr lang="cs-CZ" sz="6700" dirty="0"/>
              <a:t>Analýza </a:t>
            </a:r>
            <a:r>
              <a:rPr lang="cs-CZ" sz="6700" b="1" dirty="0"/>
              <a:t>stávajících údajů </a:t>
            </a:r>
            <a:r>
              <a:rPr lang="cs-CZ" sz="6700" dirty="0"/>
              <a:t>z pohledu </a:t>
            </a:r>
            <a:r>
              <a:rPr lang="cs-CZ" sz="6700" b="1" dirty="0" err="1" smtClean="0"/>
              <a:t>core</a:t>
            </a:r>
            <a:r>
              <a:rPr lang="cs-CZ" sz="6700" b="1" dirty="0" smtClean="0"/>
              <a:t> </a:t>
            </a:r>
            <a:r>
              <a:rPr lang="cs-CZ" sz="6700" b="1" dirty="0" err="1"/>
              <a:t>elements</a:t>
            </a:r>
            <a:r>
              <a:rPr lang="cs-CZ" sz="6700" b="1" dirty="0"/>
              <a:t> </a:t>
            </a:r>
            <a:r>
              <a:rPr lang="cs-CZ" sz="5000" dirty="0"/>
              <a:t>(</a:t>
            </a:r>
            <a:r>
              <a:rPr lang="cs-CZ" sz="5000" dirty="0" err="1"/>
              <a:t>atr</a:t>
            </a:r>
            <a:r>
              <a:rPr lang="cs-CZ" sz="5000" dirty="0"/>
              <a:t>. E 1 </a:t>
            </a:r>
            <a:r>
              <a:rPr lang="cs-CZ" sz="5000" dirty="0" smtClean="0"/>
              <a:t>Dílo/Vyjádření, </a:t>
            </a:r>
            <a:r>
              <a:rPr lang="cs-CZ" sz="5000" dirty="0"/>
              <a:t>E 2 Odpovědnost)</a:t>
            </a:r>
            <a:r>
              <a:rPr lang="cs-CZ" sz="7200" dirty="0"/>
              <a:t> </a:t>
            </a:r>
            <a:r>
              <a:rPr lang="cs-CZ" sz="6700" dirty="0" smtClean="0"/>
              <a:t>+ </a:t>
            </a:r>
            <a:r>
              <a:rPr lang="cs-CZ" sz="6700" dirty="0"/>
              <a:t>doporučení PS pro </a:t>
            </a:r>
            <a:r>
              <a:rPr lang="cs-CZ" sz="6700" b="1" dirty="0"/>
              <a:t>věcné zpracování</a:t>
            </a:r>
            <a:r>
              <a:rPr lang="cs-CZ" sz="6700" b="1" dirty="0" smtClean="0"/>
              <a:t>.</a:t>
            </a:r>
          </a:p>
          <a:p>
            <a:pPr marL="0" indent="0">
              <a:buNone/>
            </a:pPr>
            <a:r>
              <a:rPr lang="cs-CZ" sz="6700" dirty="0"/>
              <a:t>	</a:t>
            </a:r>
            <a:r>
              <a:rPr lang="cs-CZ" sz="6700" dirty="0" smtClean="0"/>
              <a:t>• Doporučený záznam</a:t>
            </a:r>
          </a:p>
          <a:p>
            <a:pPr marL="0" indent="0">
              <a:buNone/>
            </a:pPr>
            <a:r>
              <a:rPr lang="cs-CZ" sz="6700" dirty="0"/>
              <a:t>	</a:t>
            </a:r>
          </a:p>
          <a:p>
            <a:pPr marL="0" indent="0">
              <a:buNone/>
            </a:pPr>
            <a:r>
              <a:rPr lang="cs-CZ" sz="6700" dirty="0"/>
              <a:t>	</a:t>
            </a:r>
            <a:r>
              <a:rPr lang="cs-CZ" sz="6700" dirty="0" smtClean="0"/>
              <a:t>	</a:t>
            </a: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1800" dirty="0" smtClean="0">
                <a:solidFill>
                  <a:schemeClr val="tx2"/>
                </a:solidFill>
              </a:rPr>
              <a:t> </a:t>
            </a: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2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dirty="0" smtClean="0"/>
              <a:t>Účel minimálního záznamu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Vstupenka do databáze pro nové zájemce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Nastavení kontrol </a:t>
            </a:r>
            <a:r>
              <a:rPr lang="cs-CZ" dirty="0" smtClean="0"/>
              <a:t>báze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Zajištění základního zpřístupnění zdroje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75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dirty="0" smtClean="0"/>
              <a:t>Účel doporučeného záznamu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Stanoven nově s ohledem na</a:t>
            </a:r>
          </a:p>
          <a:p>
            <a:pPr marL="0" indent="0">
              <a:buNone/>
            </a:pPr>
            <a:r>
              <a:rPr lang="cs-CZ" i="1" dirty="0"/>
              <a:t>--- </a:t>
            </a:r>
            <a:r>
              <a:rPr lang="cs-CZ" i="1" dirty="0" smtClean="0"/>
              <a:t>fasety --- výhled formátu v </a:t>
            </a:r>
            <a:r>
              <a:rPr lang="cs-CZ" i="1" dirty="0" err="1" smtClean="0"/>
              <a:t>linked</a:t>
            </a:r>
            <a:r>
              <a:rPr lang="cs-CZ" i="1" dirty="0" smtClean="0"/>
              <a:t> data – sémantický web -- </a:t>
            </a:r>
            <a:r>
              <a:rPr lang="cs-CZ" i="1" dirty="0" err="1" smtClean="0"/>
              <a:t>FRBRizace</a:t>
            </a:r>
            <a:r>
              <a:rPr lang="cs-CZ" i="1" dirty="0" smtClean="0"/>
              <a:t> -- vyhledávání prostřednictvím </a:t>
            </a:r>
            <a:r>
              <a:rPr lang="cs-CZ" i="1" dirty="0" err="1" smtClean="0"/>
              <a:t>discovery</a:t>
            </a:r>
            <a:r>
              <a:rPr lang="cs-CZ" i="1" dirty="0" smtClean="0"/>
              <a:t> systému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dirty="0" smtClean="0"/>
              <a:t>a potřeby systému sdílení bibliografických informací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60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23224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 smtClean="0">
                <a:solidFill>
                  <a:srgbClr val="002060"/>
                </a:solidFill>
                <a:latin typeface="+mn-lt"/>
              </a:rPr>
              <a:t>Stručný přehled změn (bez ohledu na úroveň záznamu)</a:t>
            </a:r>
            <a:endParaRPr lang="cs-CZ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71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dirty="0" smtClean="0"/>
              <a:t>Návěští/ </a:t>
            </a:r>
            <a:r>
              <a:rPr lang="cs-CZ" dirty="0"/>
              <a:t>pozice 18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Nová hodnota: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C00000"/>
                </a:solidFill>
              </a:rPr>
              <a:t>i </a:t>
            </a:r>
            <a:r>
              <a:rPr lang="cs-CZ" b="1" dirty="0">
                <a:solidFill>
                  <a:srgbClr val="C00000"/>
                </a:solidFill>
              </a:rPr>
              <a:t>= přítomna interpunkce ISBD </a:t>
            </a:r>
            <a:r>
              <a:rPr lang="cs-CZ" dirty="0"/>
              <a:t>(dříve </a:t>
            </a:r>
            <a:r>
              <a:rPr lang="cs-CZ" dirty="0" smtClean="0"/>
              <a:t>a =  </a:t>
            </a:r>
            <a:r>
              <a:rPr lang="cs-CZ" dirty="0"/>
              <a:t>AACR2)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Příklad:</a:t>
            </a:r>
            <a:r>
              <a:rPr lang="cs-CZ" dirty="0"/>
              <a:t>	</a:t>
            </a:r>
          </a:p>
          <a:p>
            <a:pPr marL="0" indent="0">
              <a:buNone/>
            </a:pPr>
            <a:r>
              <a:rPr lang="cs-CZ" dirty="0" smtClean="0"/>
              <a:t>-----naa-a22-</a:t>
            </a:r>
            <a:r>
              <a:rPr lang="cs-CZ" dirty="0"/>
              <a:t>-----</a:t>
            </a:r>
            <a:r>
              <a:rPr lang="cs-CZ" b="1" dirty="0" smtClean="0">
                <a:solidFill>
                  <a:srgbClr val="C00000"/>
                </a:solidFill>
              </a:rPr>
              <a:t>i</a:t>
            </a:r>
            <a:r>
              <a:rPr lang="cs-CZ" dirty="0" smtClean="0"/>
              <a:t>-4500</a:t>
            </a:r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2400" i="1" dirty="0" smtClean="0"/>
              <a:t>---opravit v šablonách (pracovních listech…)---</a:t>
            </a:r>
            <a:endParaRPr lang="cs-CZ" sz="2400" i="1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26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4000" dirty="0" smtClean="0"/>
              <a:t>040 Zdroj katalogizace(O)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Nové </a:t>
            </a:r>
            <a:r>
              <a:rPr lang="cs-CZ" sz="2400" dirty="0" err="1" smtClean="0"/>
              <a:t>podpole</a:t>
            </a:r>
            <a:r>
              <a:rPr lang="cs-CZ" sz="2400" dirty="0" smtClean="0">
                <a:solidFill>
                  <a:schemeClr val="accent2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$e Pravidla (O)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800" b="1" dirty="0" smtClean="0"/>
              <a:t>040 ## </a:t>
            </a:r>
            <a:r>
              <a:rPr lang="cs-CZ" sz="2800" b="1" dirty="0"/>
              <a:t>$</a:t>
            </a:r>
            <a:r>
              <a:rPr lang="cs-CZ" sz="2800" b="1" dirty="0" smtClean="0"/>
              <a:t>a</a:t>
            </a:r>
            <a:r>
              <a:rPr lang="cs-CZ" sz="2800" dirty="0" smtClean="0"/>
              <a:t>ABA001</a:t>
            </a:r>
            <a:r>
              <a:rPr lang="cs-CZ" sz="2800" b="1" dirty="0" smtClean="0"/>
              <a:t>$b</a:t>
            </a:r>
            <a:r>
              <a:rPr lang="cs-CZ" sz="2800" dirty="0" smtClean="0"/>
              <a:t>cze</a:t>
            </a:r>
            <a:r>
              <a:rPr lang="cs-CZ" sz="2800" b="1" dirty="0" smtClean="0"/>
              <a:t>$c</a:t>
            </a:r>
            <a:r>
              <a:rPr lang="cs-CZ" sz="2800" dirty="0" smtClean="0"/>
              <a:t>BOA001</a:t>
            </a:r>
            <a:r>
              <a:rPr lang="cs-CZ" sz="2800" b="1" dirty="0" smtClean="0">
                <a:solidFill>
                  <a:srgbClr val="FF0000"/>
                </a:solidFill>
              </a:rPr>
              <a:t>$e</a:t>
            </a:r>
            <a:r>
              <a:rPr lang="cs-CZ" sz="2800" dirty="0" smtClean="0">
                <a:solidFill>
                  <a:srgbClr val="FF0000"/>
                </a:solidFill>
              </a:rPr>
              <a:t>rda</a:t>
            </a:r>
          </a:p>
          <a:p>
            <a:pPr marL="514350" indent="-514350">
              <a:buAutoNum type="arabicPlain" startAt="40"/>
            </a:pPr>
            <a:endParaRPr lang="cs-CZ" sz="2800" dirty="0">
              <a:solidFill>
                <a:srgbClr val="FF0000"/>
              </a:solidFill>
            </a:endParaRPr>
          </a:p>
          <a:p>
            <a:pPr marL="514350" indent="-514350">
              <a:buAutoNum type="arabicPlain" startAt="40"/>
            </a:pPr>
            <a:endParaRPr lang="cs-CZ" sz="2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2800" i="1" dirty="0"/>
              <a:t>---opravit v šablonách (pracovních listech…)---</a:t>
            </a:r>
          </a:p>
          <a:p>
            <a:pPr marL="0" indent="0">
              <a:buNone/>
            </a:pPr>
            <a:endParaRPr lang="cs-CZ" sz="2800" dirty="0">
              <a:solidFill>
                <a:srgbClr val="FF0000"/>
              </a:solidFill>
            </a:endParaRP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97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4000" dirty="0"/>
              <a:t>041 Jazyk popisné </a:t>
            </a:r>
            <a:r>
              <a:rPr lang="cs-CZ" sz="4000" dirty="0" smtClean="0"/>
              <a:t>jednotky (O)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$</a:t>
            </a:r>
            <a:r>
              <a:rPr lang="cs-CZ" sz="2800" b="1" dirty="0">
                <a:solidFill>
                  <a:srgbClr val="FF0000"/>
                </a:solidFill>
              </a:rPr>
              <a:t>k - Kód jazyka překladu zprostředkujícího originální </a:t>
            </a:r>
            <a:r>
              <a:rPr lang="cs-CZ" sz="2800" b="1" dirty="0" smtClean="0">
                <a:solidFill>
                  <a:srgbClr val="FF0000"/>
                </a:solidFill>
              </a:rPr>
              <a:t>text (O) </a:t>
            </a:r>
            <a:r>
              <a:rPr lang="cs-CZ" sz="2800" i="1" dirty="0" smtClean="0"/>
              <a:t>– nové </a:t>
            </a:r>
            <a:r>
              <a:rPr lang="cs-CZ" sz="2800" i="1" dirty="0" err="1" smtClean="0"/>
              <a:t>podpole</a:t>
            </a:r>
            <a:endParaRPr lang="cs-CZ" sz="2800" i="1" dirty="0"/>
          </a:p>
          <a:p>
            <a:pPr marL="0" indent="0">
              <a:buNone/>
            </a:pPr>
            <a:r>
              <a:rPr lang="cs-CZ" sz="2400" dirty="0" smtClean="0"/>
              <a:t>- pokud </a:t>
            </a:r>
            <a:r>
              <a:rPr lang="cs-CZ" sz="2400" dirty="0"/>
              <a:t>nebyl text přeložen z originálu.</a:t>
            </a:r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r>
              <a:rPr lang="cs-CZ" sz="2400" b="1" dirty="0" smtClean="0"/>
              <a:t>041  1</a:t>
            </a:r>
            <a:r>
              <a:rPr lang="cs-CZ" sz="2400" b="1" dirty="0"/>
              <a:t>#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cze</a:t>
            </a:r>
            <a:r>
              <a:rPr lang="cs-CZ" sz="2400" b="1" dirty="0" err="1" smtClean="0">
                <a:solidFill>
                  <a:srgbClr val="FF0000"/>
                </a:solidFill>
              </a:rPr>
              <a:t>$k</a:t>
            </a:r>
            <a:r>
              <a:rPr lang="cs-CZ" sz="2400" dirty="0" err="1" smtClean="0">
                <a:solidFill>
                  <a:srgbClr val="FF0000"/>
                </a:solidFill>
              </a:rPr>
              <a:t>eng</a:t>
            </a:r>
            <a:r>
              <a:rPr lang="cs-CZ" sz="2400" b="1" dirty="0" err="1" smtClean="0"/>
              <a:t>$h</a:t>
            </a:r>
            <a:r>
              <a:rPr lang="cs-CZ" sz="2400" dirty="0" err="1" smtClean="0"/>
              <a:t>chi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i="1" dirty="0" smtClean="0"/>
              <a:t>	Publikace v češtině byla přeložena z anglického překladu</a:t>
            </a:r>
          </a:p>
          <a:p>
            <a:pPr marL="0" indent="0">
              <a:buNone/>
            </a:pPr>
            <a:r>
              <a:rPr lang="cs-CZ" sz="2400" i="1" dirty="0"/>
              <a:t>	</a:t>
            </a:r>
            <a:r>
              <a:rPr lang="cs-CZ" sz="2400" i="1" dirty="0" smtClean="0"/>
              <a:t> originálního textu v čínštině.</a:t>
            </a:r>
            <a:endParaRPr lang="cs-CZ" sz="2400" i="1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bg1">
                    <a:lumMod val="50000"/>
                  </a:schemeClr>
                </a:solidFill>
              </a:rPr>
              <a:t>----------------------------------------------------------------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bg1">
                    <a:lumMod val="50000"/>
                  </a:schemeClr>
                </a:solidFill>
              </a:rPr>
              <a:t>$</a:t>
            </a:r>
            <a:r>
              <a:rPr lang="cs-CZ" sz="2000" b="1" dirty="0">
                <a:solidFill>
                  <a:schemeClr val="bg1">
                    <a:lumMod val="50000"/>
                  </a:schemeClr>
                </a:solidFill>
              </a:rPr>
              <a:t>m - Kód jazyka originálního doprovodného textu jiného než </a:t>
            </a:r>
            <a:r>
              <a:rPr lang="cs-CZ" sz="2000" b="1" dirty="0" smtClean="0">
                <a:solidFill>
                  <a:schemeClr val="bg1">
                    <a:lumMod val="50000"/>
                  </a:schemeClr>
                </a:solidFill>
              </a:rPr>
              <a:t>libreta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bg1">
                    <a:lumMod val="50000"/>
                  </a:schemeClr>
                </a:solidFill>
              </a:rPr>
              <a:t>041 1</a:t>
            </a:r>
            <a:r>
              <a:rPr lang="cs-CZ" sz="2000" b="1" dirty="0">
                <a:solidFill>
                  <a:schemeClr val="bg1">
                    <a:lumMod val="50000"/>
                  </a:schemeClr>
                </a:solidFill>
              </a:rPr>
              <a:t># $</a:t>
            </a:r>
            <a:r>
              <a:rPr lang="cs-CZ" sz="2000" b="1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cs-CZ" sz="2000" dirty="0" err="1" smtClean="0">
                <a:solidFill>
                  <a:schemeClr val="bg1">
                    <a:lumMod val="50000"/>
                  </a:schemeClr>
                </a:solidFill>
              </a:rPr>
              <a:t>eng</a:t>
            </a:r>
            <a:r>
              <a:rPr lang="cs-CZ" sz="2000" b="1" dirty="0" err="1" smtClean="0">
                <a:solidFill>
                  <a:schemeClr val="bg1">
                    <a:lumMod val="50000"/>
                  </a:schemeClr>
                </a:solidFill>
              </a:rPr>
              <a:t>$m</a:t>
            </a:r>
            <a:r>
              <a:rPr lang="cs-CZ" sz="2000" dirty="0" err="1" smtClean="0">
                <a:solidFill>
                  <a:schemeClr val="bg1">
                    <a:lumMod val="50000"/>
                  </a:schemeClr>
                </a:solidFill>
              </a:rPr>
              <a:t>fre</a:t>
            </a:r>
            <a:endParaRPr lang="cs-CZ" sz="20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15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1575</TotalTime>
  <Words>375</Words>
  <Application>Microsoft Office PowerPoint</Application>
  <PresentationFormat>Předvádění na obrazovce (4:3)</PresentationFormat>
  <Paragraphs>106</Paragraphs>
  <Slides>13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RDA a analytické zpracování   </vt:lpstr>
      <vt:lpstr>Základní informace</vt:lpstr>
      <vt:lpstr> Zkušenosti se stanovením úrovní pro záznamy RDA </vt:lpstr>
      <vt:lpstr>Účel minimálního záznamu</vt:lpstr>
      <vt:lpstr>Účel doporučeného záznamu</vt:lpstr>
      <vt:lpstr>Stručný přehled změn (bez ohledu na úroveň záznamu)</vt:lpstr>
      <vt:lpstr>Návěští/ pozice 18 </vt:lpstr>
      <vt:lpstr>040 Zdroj katalogizace(O)</vt:lpstr>
      <vt:lpstr>041 Jazyk popisné jednotky (O) </vt:lpstr>
      <vt:lpstr>Struktura a obsah polí 336-338  (lze předdefinovat do pracovního listu)</vt:lpstr>
      <vt:lpstr>Příklad: tištěný článek</vt:lpstr>
      <vt:lpstr>Příklad: analytické zpracování, významný obrazový obsah*</vt:lpstr>
      <vt:lpstr>Příklad: analytické zpracování online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Jaroslava Svobodová</dc:creator>
  <cp:lastModifiedBy>Lichtenbergová Edita</cp:lastModifiedBy>
  <cp:revision>189</cp:revision>
  <cp:lastPrinted>2015-03-19T16:29:58Z</cp:lastPrinted>
  <dcterms:created xsi:type="dcterms:W3CDTF">2015-01-06T18:42:16Z</dcterms:created>
  <dcterms:modified xsi:type="dcterms:W3CDTF">2016-01-20T09:34:44Z</dcterms:modified>
</cp:coreProperties>
</file>