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42"/>
  </p:notesMasterIdLst>
  <p:handoutMasterIdLst>
    <p:handoutMasterId r:id="rId43"/>
  </p:handoutMasterIdLst>
  <p:sldIdLst>
    <p:sldId id="256" r:id="rId2"/>
    <p:sldId id="257" r:id="rId3"/>
    <p:sldId id="283" r:id="rId4"/>
    <p:sldId id="294" r:id="rId5"/>
    <p:sldId id="295" r:id="rId6"/>
    <p:sldId id="296" r:id="rId7"/>
    <p:sldId id="297" r:id="rId8"/>
    <p:sldId id="298" r:id="rId9"/>
    <p:sldId id="301" r:id="rId10"/>
    <p:sldId id="304" r:id="rId11"/>
    <p:sldId id="302" r:id="rId12"/>
    <p:sldId id="305" r:id="rId13"/>
    <p:sldId id="303" r:id="rId14"/>
    <p:sldId id="306" r:id="rId15"/>
    <p:sldId id="258" r:id="rId16"/>
    <p:sldId id="259" r:id="rId17"/>
    <p:sldId id="307" r:id="rId18"/>
    <p:sldId id="308" r:id="rId19"/>
    <p:sldId id="292" r:id="rId20"/>
    <p:sldId id="316" r:id="rId21"/>
    <p:sldId id="317" r:id="rId22"/>
    <p:sldId id="318" r:id="rId23"/>
    <p:sldId id="315" r:id="rId24"/>
    <p:sldId id="260" r:id="rId25"/>
    <p:sldId id="299" r:id="rId26"/>
    <p:sldId id="319" r:id="rId27"/>
    <p:sldId id="287" r:id="rId28"/>
    <p:sldId id="288" r:id="rId29"/>
    <p:sldId id="286" r:id="rId30"/>
    <p:sldId id="320" r:id="rId31"/>
    <p:sldId id="289" r:id="rId32"/>
    <p:sldId id="300" r:id="rId33"/>
    <p:sldId id="284" r:id="rId34"/>
    <p:sldId id="285" r:id="rId35"/>
    <p:sldId id="290" r:id="rId36"/>
    <p:sldId id="321" r:id="rId37"/>
    <p:sldId id="293" r:id="rId38"/>
    <p:sldId id="322" r:id="rId39"/>
    <p:sldId id="323" r:id="rId40"/>
    <p:sldId id="324" r:id="rId41"/>
  </p:sldIdLst>
  <p:sldSz cx="9144000" cy="6858000" type="screen4x3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75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4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FB496B-CBC0-4CD3-B96A-FFDAA10B84B7}" type="datetimeFigureOut">
              <a:rPr lang="cs-CZ" smtClean="0"/>
              <a:t>18.3.2015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1AAADF-9DCB-4CEB-8D55-6661E4A6543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82022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F998C1-3D26-484B-9D3D-5EC44B699CAF}" type="datetimeFigureOut">
              <a:rPr lang="cs-CZ" smtClean="0"/>
              <a:pPr/>
              <a:t>18.3.2015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A96735-700E-4C6B-B955-2D7FAE56090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2610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A96735-700E-4C6B-B955-2D7FAE56090B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2612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18.3.2015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18.3.2015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18.3.2015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18.3.2015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18.3.2015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18.3.2015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18.3.2015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18.3.2015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18.3.2015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18.3.2015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18.3.2015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A504C-BE99-4797-B29A-624707D81B78}" type="datetimeFigureOut">
              <a:rPr lang="cs-CZ" smtClean="0"/>
              <a:pPr/>
              <a:t>18.3.2015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autority.nkp.cz/jmenne-autority/metodicke-materialy/metodika-tvorby-personalnich-autorit-marc-21#poznamka678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nkp.cz/soubory/fond/priloha-y.doc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23528" y="980728"/>
            <a:ext cx="8496944" cy="180020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cs-CZ" sz="5400" dirty="0" smtClean="0">
                <a:solidFill>
                  <a:srgbClr val="002060"/>
                </a:solidFill>
              </a:rPr>
              <a:t>Jmenné autority - změny podle RDA</a:t>
            </a:r>
            <a:br>
              <a:rPr lang="cs-CZ" sz="5400" dirty="0" smtClean="0">
                <a:solidFill>
                  <a:srgbClr val="002060"/>
                </a:solidFill>
              </a:rPr>
            </a:br>
            <a:r>
              <a:rPr lang="cs-CZ" sz="4000" dirty="0" smtClean="0">
                <a:solidFill>
                  <a:srgbClr val="002060"/>
                </a:solidFill>
              </a:rPr>
              <a:t>Personální autority</a:t>
            </a:r>
            <a:endParaRPr lang="cs-CZ" sz="4000" dirty="0">
              <a:solidFill>
                <a:srgbClr val="00206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23528" y="4581128"/>
            <a:ext cx="8496944" cy="1008112"/>
          </a:xfrm>
        </p:spPr>
        <p:txBody>
          <a:bodyPr>
            <a:normAutofit/>
          </a:bodyPr>
          <a:lstStyle/>
          <a:p>
            <a:r>
              <a:rPr lang="cs-CZ" sz="2400" dirty="0" smtClean="0">
                <a:solidFill>
                  <a:schemeClr val="accent5">
                    <a:lumMod val="75000"/>
                  </a:schemeClr>
                </a:solidFill>
              </a:rPr>
              <a:t>Zdeněk Bartl</a:t>
            </a:r>
          </a:p>
          <a:p>
            <a:r>
              <a:rPr lang="cs-CZ" sz="2400" dirty="0" smtClean="0">
                <a:solidFill>
                  <a:schemeClr val="accent5">
                    <a:lumMod val="75000"/>
                  </a:schemeClr>
                </a:solidFill>
              </a:rPr>
              <a:t>březen 2015</a:t>
            </a:r>
            <a:endParaRPr lang="cs-CZ" sz="2400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Picture 4" descr="new_nklogo_rgb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3556" y="5805264"/>
            <a:ext cx="95250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cs-CZ" sz="3000" dirty="0"/>
              <a:t>Období činnosti zapíšeme do záhlaví pouze u těch osob, které spadají do některé z následujících kategorií</a:t>
            </a:r>
            <a:r>
              <a:rPr lang="cs-CZ" sz="3000" dirty="0" smtClean="0"/>
              <a:t>:</a:t>
            </a:r>
            <a:endParaRPr lang="cs-CZ" sz="3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3561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rok </a:t>
            </a:r>
            <a:r>
              <a:rPr lang="cs-CZ" dirty="0"/>
              <a:t>činnosti</a:t>
            </a:r>
            <a:br>
              <a:rPr lang="cs-CZ" dirty="0"/>
            </a:br>
            <a:r>
              <a:rPr lang="cs-CZ" dirty="0"/>
              <a:t>Samostatný rok "činnosti" se může použít pouze ve zvláštních případech – např. jestliže zdroj sám stanoví datum tímto způsobem nebo pokud se v případě dané osoby vyskytuje jedna publikace (nebo určitá událost), o níž je známo, že je jediná nebo zásadní vzhledem k danému roku.  Nejčastěji jde o vydání jediné publikace.</a:t>
            </a:r>
            <a:br>
              <a:rPr lang="cs-CZ" dirty="0"/>
            </a:br>
            <a:r>
              <a:rPr lang="cs-CZ" b="1" dirty="0"/>
              <a:t>$a </a:t>
            </a:r>
            <a:r>
              <a:rPr lang="cs-CZ" b="1" dirty="0" err="1"/>
              <a:t>Adlington</a:t>
            </a:r>
            <a:r>
              <a:rPr lang="cs-CZ" b="1" dirty="0"/>
              <a:t>, </a:t>
            </a:r>
            <a:r>
              <a:rPr lang="cs-CZ" b="1" dirty="0" err="1"/>
              <a:t>William,$d</a:t>
            </a:r>
            <a:r>
              <a:rPr lang="cs-CZ" b="1" dirty="0"/>
              <a:t> činný </a:t>
            </a:r>
            <a:r>
              <a:rPr lang="cs-CZ" b="1" dirty="0" smtClean="0"/>
              <a:t>1566</a:t>
            </a:r>
            <a:endParaRPr lang="cs-CZ" b="1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877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07516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/>
              <a:t>2. rozpětí let činnosti</a:t>
            </a:r>
            <a:r>
              <a:rPr lang="cs-CZ" dirty="0"/>
              <a:t/>
            </a:r>
            <a:br>
              <a:rPr lang="cs-CZ" dirty="0"/>
            </a:br>
            <a:r>
              <a:rPr lang="cs-CZ" b="1" dirty="0"/>
              <a:t>$a </a:t>
            </a:r>
            <a:r>
              <a:rPr lang="cs-CZ" dirty="0" err="1"/>
              <a:t>Adlerhold</a:t>
            </a:r>
            <a:r>
              <a:rPr lang="cs-CZ" dirty="0"/>
              <a:t>, </a:t>
            </a:r>
            <a:r>
              <a:rPr lang="cs-CZ" dirty="0" err="1"/>
              <a:t>Germanus</a:t>
            </a:r>
            <a:r>
              <a:rPr lang="cs-CZ" dirty="0"/>
              <a:t>,</a:t>
            </a:r>
            <a:r>
              <a:rPr lang="cs-CZ" b="1" dirty="0"/>
              <a:t>$d </a:t>
            </a:r>
            <a:r>
              <a:rPr lang="cs-CZ" dirty="0"/>
              <a:t>činný 1687</a:t>
            </a:r>
            <a:r>
              <a:rPr lang="cs-CZ" b="1" dirty="0"/>
              <a:t>-</a:t>
            </a:r>
            <a:r>
              <a:rPr lang="cs-CZ" dirty="0"/>
              <a:t>1739</a:t>
            </a:r>
          </a:p>
          <a:p>
            <a:pPr marL="0" indent="0">
              <a:buNone/>
            </a:pPr>
            <a:r>
              <a:rPr lang="cs-CZ" sz="2600" dirty="0"/>
              <a:t>Upozornění:</a:t>
            </a:r>
            <a:br>
              <a:rPr lang="cs-CZ" sz="2600" dirty="0"/>
            </a:br>
            <a:r>
              <a:rPr lang="cs-CZ" sz="2600" i="1" dirty="0"/>
              <a:t>Nezapisujeme přibližnost dat činnosti „činný asi 1687</a:t>
            </a:r>
            <a:r>
              <a:rPr lang="cs-CZ" sz="2600" b="1" i="1" dirty="0"/>
              <a:t>-</a:t>
            </a:r>
            <a:r>
              <a:rPr lang="cs-CZ" sz="2600" i="1" dirty="0"/>
              <a:t>1739“, ale vždy pouze „činný 1687</a:t>
            </a:r>
            <a:r>
              <a:rPr lang="cs-CZ" sz="2600" b="1" i="1" dirty="0"/>
              <a:t>-</a:t>
            </a:r>
            <a:r>
              <a:rPr lang="cs-CZ" sz="2600" i="1" dirty="0"/>
              <a:t>1739“ (samotná formulace činný znamená přibližnost vymezeného časového intervalu ve vztahu k životním datům).</a:t>
            </a:r>
            <a:endParaRPr lang="cs-CZ" sz="2600" dirty="0"/>
          </a:p>
          <a:p>
            <a:pPr marL="0" indent="0">
              <a:buNone/>
            </a:pPr>
            <a:r>
              <a:rPr lang="cs-CZ" b="1" dirty="0"/>
              <a:t>3. století činnosti </a:t>
            </a:r>
            <a:r>
              <a:rPr lang="cs-CZ" dirty="0"/>
              <a:t>(roky činnosti jsou neznámé)</a:t>
            </a:r>
            <a:br>
              <a:rPr lang="cs-CZ" dirty="0"/>
            </a:br>
            <a:r>
              <a:rPr lang="cs-CZ" b="1" dirty="0"/>
              <a:t>$a </a:t>
            </a:r>
            <a:r>
              <a:rPr lang="cs-CZ" dirty="0"/>
              <a:t>Pavel z Janovic a </a:t>
            </a:r>
            <a:r>
              <a:rPr lang="cs-CZ" dirty="0" err="1"/>
              <a:t>Vimperka</a:t>
            </a:r>
            <a:r>
              <a:rPr lang="cs-CZ" dirty="0"/>
              <a:t>,</a:t>
            </a:r>
            <a:r>
              <a:rPr lang="cs-CZ" b="1" dirty="0"/>
              <a:t>$d </a:t>
            </a:r>
            <a:r>
              <a:rPr lang="cs-CZ" dirty="0"/>
              <a:t>činný</a:t>
            </a:r>
            <a:r>
              <a:rPr lang="cs-CZ" b="1" dirty="0"/>
              <a:t> </a:t>
            </a:r>
            <a:r>
              <a:rPr lang="cs-CZ" dirty="0"/>
              <a:t>14. století</a:t>
            </a:r>
            <a:br>
              <a:rPr lang="cs-CZ" dirty="0"/>
            </a:br>
            <a:r>
              <a:rPr lang="cs-CZ" b="1" dirty="0"/>
              <a:t>$a </a:t>
            </a:r>
            <a:r>
              <a:rPr lang="cs-CZ" dirty="0" err="1"/>
              <a:t>Homéros</a:t>
            </a:r>
            <a:r>
              <a:rPr lang="cs-CZ" dirty="0"/>
              <a:t>,</a:t>
            </a:r>
            <a:r>
              <a:rPr lang="cs-CZ" b="1" dirty="0"/>
              <a:t>$d </a:t>
            </a:r>
            <a:r>
              <a:rPr lang="cs-CZ" dirty="0"/>
              <a:t>činný</a:t>
            </a:r>
            <a:r>
              <a:rPr lang="cs-CZ" b="1" dirty="0"/>
              <a:t> </a:t>
            </a:r>
            <a:r>
              <a:rPr lang="cs-CZ" dirty="0"/>
              <a:t>8. století př. Kr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4. činnost v obou stoletích</a:t>
            </a:r>
            <a:r>
              <a:rPr lang="cs-CZ" dirty="0"/>
              <a:t/>
            </a:r>
            <a:br>
              <a:rPr lang="cs-CZ" dirty="0"/>
            </a:br>
            <a:r>
              <a:rPr lang="cs-CZ" b="1" dirty="0"/>
              <a:t>$a </a:t>
            </a:r>
            <a:r>
              <a:rPr lang="cs-CZ" dirty="0"/>
              <a:t>Mistr litoměřického </a:t>
            </a:r>
            <a:r>
              <a:rPr lang="cs-CZ" dirty="0" err="1"/>
              <a:t>oltáře,</a:t>
            </a:r>
            <a:r>
              <a:rPr lang="cs-CZ" b="1" dirty="0" err="1"/>
              <a:t>$d</a:t>
            </a:r>
            <a:r>
              <a:rPr lang="cs-CZ" b="1" dirty="0"/>
              <a:t> </a:t>
            </a:r>
            <a:r>
              <a:rPr lang="cs-CZ" dirty="0"/>
              <a:t>činný</a:t>
            </a:r>
            <a:r>
              <a:rPr lang="cs-CZ" b="1" dirty="0"/>
              <a:t> </a:t>
            </a:r>
            <a:r>
              <a:rPr lang="cs-CZ" dirty="0"/>
              <a:t>15. století</a:t>
            </a:r>
            <a:r>
              <a:rPr lang="cs-CZ" b="1" dirty="0"/>
              <a:t>-</a:t>
            </a:r>
            <a:r>
              <a:rPr lang="cs-CZ" dirty="0"/>
              <a:t>16. </a:t>
            </a:r>
            <a:r>
              <a:rPr lang="cs-CZ" dirty="0" smtClean="0"/>
              <a:t>století</a:t>
            </a:r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8158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b="1" dirty="0"/>
              <a:t>100 </a:t>
            </a:r>
            <a:r>
              <a:rPr lang="cs-CZ" dirty="0"/>
              <a:t>$</a:t>
            </a:r>
            <a:r>
              <a:rPr lang="cs-CZ" b="1" dirty="0"/>
              <a:t>c Zaměstnání jako </a:t>
            </a:r>
            <a:r>
              <a:rPr lang="cs-CZ" b="1" dirty="0" smtClean="0"/>
              <a:t>doplněk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V případě osob (reálných lidských), jejichž jméno je tvořeno </a:t>
            </a:r>
            <a:r>
              <a:rPr lang="cs-CZ" b="1" dirty="0"/>
              <a:t>frází, která</a:t>
            </a:r>
            <a:r>
              <a:rPr lang="cs-CZ" dirty="0"/>
              <a:t> </a:t>
            </a:r>
            <a:r>
              <a:rPr lang="cs-CZ" b="1" dirty="0"/>
              <a:t>nevzbuzuje představu osoby</a:t>
            </a:r>
            <a:r>
              <a:rPr lang="cs-CZ" dirty="0"/>
              <a:t>, je povinnou součástí záhlaví uvedení doplňku - profese či zaměstnání osoby (RDA 9.19.1.1 + 9.16.1). </a:t>
            </a:r>
            <a:endParaRPr lang="cs-CZ" dirty="0" smtClean="0"/>
          </a:p>
          <a:p>
            <a:r>
              <a:rPr lang="cs-CZ" dirty="0" smtClean="0"/>
              <a:t>Zapíše </a:t>
            </a:r>
            <a:r>
              <a:rPr lang="cs-CZ" dirty="0"/>
              <a:t>se do kulatých závorek, v jednotném čísle, s </a:t>
            </a:r>
            <a:r>
              <a:rPr lang="cs-CZ" dirty="0" smtClean="0"/>
              <a:t>malým počátečním </a:t>
            </a:r>
            <a:r>
              <a:rPr lang="cs-CZ" dirty="0"/>
              <a:t>písmenem, od </a:t>
            </a:r>
            <a:r>
              <a:rPr lang="cs-CZ" b="1" dirty="0"/>
              <a:t>$a</a:t>
            </a:r>
            <a:r>
              <a:rPr lang="cs-CZ" dirty="0"/>
              <a:t> není oddělen čárkou.</a:t>
            </a:r>
          </a:p>
          <a:p>
            <a:r>
              <a:rPr lang="cs-CZ" dirty="0"/>
              <a:t>Příklady:</a:t>
            </a:r>
          </a:p>
          <a:p>
            <a:r>
              <a:rPr lang="cs-CZ" dirty="0" smtClean="0"/>
              <a:t>100 0  </a:t>
            </a:r>
            <a:r>
              <a:rPr lang="cs-CZ" dirty="0"/>
              <a:t>$$</a:t>
            </a:r>
            <a:r>
              <a:rPr lang="cs-CZ" dirty="0" err="1"/>
              <a:t>aModrý</a:t>
            </a:r>
            <a:r>
              <a:rPr lang="cs-CZ" dirty="0"/>
              <a:t> pták$$</a:t>
            </a:r>
            <a:r>
              <a:rPr lang="cs-CZ" dirty="0" smtClean="0"/>
              <a:t>c(ekonom</a:t>
            </a:r>
            <a:r>
              <a:rPr lang="cs-CZ" dirty="0"/>
              <a:t>)</a:t>
            </a:r>
          </a:p>
          <a:p>
            <a:r>
              <a:rPr lang="cs-CZ" dirty="0" smtClean="0"/>
              <a:t>100 0  </a:t>
            </a:r>
            <a:r>
              <a:rPr lang="cs-CZ" dirty="0"/>
              <a:t>$$</a:t>
            </a:r>
            <a:r>
              <a:rPr lang="cs-CZ" dirty="0" err="1"/>
              <a:t>aOrion</a:t>
            </a:r>
            <a:r>
              <a:rPr lang="cs-CZ" dirty="0"/>
              <a:t>$$</a:t>
            </a:r>
            <a:r>
              <a:rPr lang="cs-CZ" dirty="0" smtClean="0"/>
              <a:t>c(raper</a:t>
            </a:r>
            <a:r>
              <a:rPr lang="cs-CZ" dirty="0"/>
              <a:t>),$$</a:t>
            </a:r>
            <a:r>
              <a:rPr lang="cs-CZ" dirty="0" smtClean="0"/>
              <a:t>d1976-</a:t>
            </a:r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156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6123"/>
          </a:xfrm>
        </p:spPr>
        <p:txBody>
          <a:bodyPr>
            <a:normAutofit fontScale="85000" lnSpcReduction="20000"/>
          </a:bodyPr>
          <a:lstStyle/>
          <a:p>
            <a:r>
              <a:rPr lang="cs-CZ" dirty="0"/>
              <a:t>U záhlaví pro osoby, které přebíráme ze zahraničních bází a které tento doplněk obsahují, přeložíme doplněk do </a:t>
            </a:r>
            <a:r>
              <a:rPr lang="cs-CZ" dirty="0" smtClean="0"/>
              <a:t>češtiny</a:t>
            </a:r>
            <a:endParaRPr lang="cs-CZ" dirty="0"/>
          </a:p>
          <a:p>
            <a:endParaRPr lang="cs-CZ" dirty="0" smtClean="0"/>
          </a:p>
          <a:p>
            <a:r>
              <a:rPr lang="cs-CZ" b="1" dirty="0" smtClean="0"/>
              <a:t>Záhlaví </a:t>
            </a:r>
            <a:r>
              <a:rPr lang="cs-CZ" b="1" dirty="0"/>
              <a:t> LC (</a:t>
            </a:r>
            <a:r>
              <a:rPr lang="cs-CZ" b="1" dirty="0" err="1"/>
              <a:t>Names</a:t>
            </a:r>
            <a:r>
              <a:rPr lang="cs-CZ" b="1" dirty="0"/>
              <a:t>)</a:t>
            </a:r>
          </a:p>
          <a:p>
            <a:r>
              <a:rPr lang="cs-CZ" dirty="0"/>
              <a:t>1000  $$</a:t>
            </a:r>
            <a:r>
              <a:rPr lang="cs-CZ" dirty="0" err="1"/>
              <a:t>aBig</a:t>
            </a:r>
            <a:r>
              <a:rPr lang="cs-CZ" dirty="0"/>
              <a:t> Hand$$c(</a:t>
            </a:r>
            <a:r>
              <a:rPr lang="cs-CZ" dirty="0" err="1"/>
              <a:t>Musician</a:t>
            </a:r>
            <a:r>
              <a:rPr lang="cs-CZ" dirty="0"/>
              <a:t>)</a:t>
            </a:r>
          </a:p>
          <a:p>
            <a:r>
              <a:rPr lang="cs-CZ" b="1" dirty="0"/>
              <a:t>upravíme na:</a:t>
            </a:r>
          </a:p>
          <a:p>
            <a:r>
              <a:rPr lang="cs-CZ" dirty="0"/>
              <a:t>1000  $$</a:t>
            </a:r>
            <a:r>
              <a:rPr lang="cs-CZ" dirty="0" err="1"/>
              <a:t>aBig</a:t>
            </a:r>
            <a:r>
              <a:rPr lang="cs-CZ" dirty="0"/>
              <a:t> Hand$$</a:t>
            </a:r>
            <a:r>
              <a:rPr lang="cs-CZ" dirty="0" smtClean="0"/>
              <a:t>c(hudebník)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U záhlaví pro osoby, které přebíráme ze zahraničních bází a které tento doplněk neobsahují, doplněk </a:t>
            </a:r>
            <a:r>
              <a:rPr lang="cs-CZ" b="1" dirty="0" smtClean="0"/>
              <a:t>nevytváříme</a:t>
            </a:r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b="1" dirty="0"/>
              <a:t>100 </a:t>
            </a:r>
            <a:r>
              <a:rPr lang="cs-CZ" dirty="0"/>
              <a:t>$</a:t>
            </a:r>
            <a:r>
              <a:rPr lang="cs-CZ" b="1" dirty="0"/>
              <a:t>c Zaměstnání jako </a:t>
            </a:r>
            <a:r>
              <a:rPr lang="cs-CZ" b="1" dirty="0" smtClean="0"/>
              <a:t>doplněk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38948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cs-CZ" sz="3400" b="1" dirty="0"/>
              <a:t>Poznámka:</a:t>
            </a:r>
            <a:r>
              <a:rPr lang="cs-CZ" sz="3400" dirty="0"/>
              <a:t/>
            </a:r>
            <a:br>
              <a:rPr lang="cs-CZ" sz="3400" dirty="0"/>
            </a:br>
            <a:r>
              <a:rPr lang="cs-CZ" sz="4400" dirty="0"/>
              <a:t>Podle RDA 9.19.1.5. se doplněk zaměstnání či profese použije i v případě odlišení jinak identických záhlaví (pokud nejsou známa životní data nebo rozpis iniciál). Tímto pravidlem se neřídíme, protože záhlaví v bázi AUT jsou vždy odlišena identifikačním číslem autority. Doplněk pro záhlaví zahraničních autorů, kteří v dané bázi autorit tento doplněk z tohoto důvodu obsahují, </a:t>
            </a:r>
            <a:r>
              <a:rPr lang="cs-CZ" sz="4400" u="sng" dirty="0"/>
              <a:t>nepřebíráme</a:t>
            </a:r>
            <a:r>
              <a:rPr lang="cs-CZ" sz="4400" dirty="0" smtClean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sz="5900" dirty="0" smtClean="0"/>
              <a:t>Záhlaví </a:t>
            </a:r>
            <a:r>
              <a:rPr lang="cs-CZ" sz="5900" dirty="0"/>
              <a:t> LC (</a:t>
            </a:r>
            <a:r>
              <a:rPr lang="cs-CZ" sz="5900" dirty="0" err="1"/>
              <a:t>Names</a:t>
            </a:r>
            <a:r>
              <a:rPr lang="cs-CZ" sz="5900" dirty="0"/>
              <a:t>)</a:t>
            </a:r>
          </a:p>
          <a:p>
            <a:r>
              <a:rPr lang="cs-CZ" sz="5900" dirty="0"/>
              <a:t>1001  $$</a:t>
            </a:r>
            <a:r>
              <a:rPr lang="cs-CZ" sz="5900" dirty="0" err="1"/>
              <a:t>aStewart</a:t>
            </a:r>
            <a:r>
              <a:rPr lang="cs-CZ" sz="5900" dirty="0"/>
              <a:t>, Richard D.$$c(</a:t>
            </a:r>
            <a:r>
              <a:rPr lang="cs-CZ" sz="5900" dirty="0" err="1"/>
              <a:t>Physician</a:t>
            </a:r>
            <a:r>
              <a:rPr lang="cs-CZ" sz="5900" dirty="0" smtClean="0"/>
              <a:t>)</a:t>
            </a:r>
          </a:p>
          <a:p>
            <a:pPr marL="0" indent="0">
              <a:buNone/>
            </a:pPr>
            <a:endParaRPr lang="cs-CZ" sz="5900" dirty="0"/>
          </a:p>
          <a:p>
            <a:r>
              <a:rPr lang="cs-CZ" sz="5900" b="1" dirty="0"/>
              <a:t>upravíme na:</a:t>
            </a:r>
          </a:p>
          <a:p>
            <a:r>
              <a:rPr lang="cs-CZ" sz="5900" dirty="0"/>
              <a:t>1001  $$</a:t>
            </a:r>
            <a:r>
              <a:rPr lang="cs-CZ" sz="5900" dirty="0" err="1"/>
              <a:t>aStewart</a:t>
            </a:r>
            <a:r>
              <a:rPr lang="cs-CZ" sz="5900" dirty="0"/>
              <a:t>, Richard D</a:t>
            </a:r>
            <a:r>
              <a:rPr lang="cs-CZ" sz="5900" dirty="0" smtClean="0"/>
              <a:t>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4200" dirty="0"/>
              <a:t>Je vhodné vytvořit interní poznámku (pole 667), ve které uvedeme, o jaký záznam se v LC (</a:t>
            </a:r>
            <a:r>
              <a:rPr lang="cs-CZ" sz="4200" dirty="0" err="1"/>
              <a:t>Names</a:t>
            </a:r>
            <a:r>
              <a:rPr lang="cs-CZ" sz="4200" dirty="0"/>
              <a:t>) jedná, např. takto:</a:t>
            </a:r>
          </a:p>
          <a:p>
            <a:r>
              <a:rPr lang="cs-CZ" sz="5100" dirty="0"/>
              <a:t>667   $$a LC (</a:t>
            </a:r>
            <a:r>
              <a:rPr lang="cs-CZ" sz="5100" dirty="0" err="1"/>
              <a:t>Names</a:t>
            </a:r>
            <a:r>
              <a:rPr lang="cs-CZ" sz="5100" dirty="0"/>
              <a:t>) uvádí v záhlaví z důvodu odlišení autorů stejného jména jako doplněk zaměstnání autora „</a:t>
            </a:r>
            <a:r>
              <a:rPr lang="cs-CZ" sz="5100" dirty="0" err="1"/>
              <a:t>Physician</a:t>
            </a:r>
            <a:r>
              <a:rPr lang="cs-CZ" sz="5100" dirty="0" smtClean="0"/>
              <a:t>“.</a:t>
            </a:r>
            <a:endParaRPr lang="cs-CZ" sz="5100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075240" cy="1512168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rgbClr val="002060"/>
                </a:solidFill>
              </a:rPr>
              <a:t>Rozšíření formátu MARC 21 </a:t>
            </a:r>
            <a:r>
              <a:rPr lang="cs-CZ" sz="3600" b="1" dirty="0" smtClean="0">
                <a:solidFill>
                  <a:srgbClr val="002060"/>
                </a:solidFill>
              </a:rPr>
              <a:t>o nová pole/</a:t>
            </a:r>
            <a:r>
              <a:rPr lang="cs-CZ" sz="3600" b="1" dirty="0" err="1" smtClean="0">
                <a:solidFill>
                  <a:srgbClr val="002060"/>
                </a:solidFill>
              </a:rPr>
              <a:t>podpole</a:t>
            </a:r>
            <a:endParaRPr lang="cs-CZ" sz="3600" b="1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75252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 smtClean="0"/>
              <a:t>046 – Speciální kódovaná data (Povinné pole!)</a:t>
            </a:r>
          </a:p>
          <a:p>
            <a:pPr marL="0" indent="0">
              <a:buNone/>
            </a:pPr>
            <a:r>
              <a:rPr lang="cs-CZ" dirty="0" smtClean="0"/>
              <a:t>	</a:t>
            </a:r>
            <a:r>
              <a:rPr lang="en-US" dirty="0" smtClean="0"/>
              <a:t>$</a:t>
            </a:r>
            <a:r>
              <a:rPr lang="cs-CZ" dirty="0" smtClean="0"/>
              <a:t>f – datum narození(NO)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en-US" dirty="0" smtClean="0"/>
              <a:t>$</a:t>
            </a:r>
            <a:r>
              <a:rPr lang="cs-CZ" dirty="0" smtClean="0"/>
              <a:t>g -  </a:t>
            </a:r>
            <a:r>
              <a:rPr lang="cs-CZ" dirty="0"/>
              <a:t>datum </a:t>
            </a:r>
            <a:r>
              <a:rPr lang="cs-CZ" dirty="0" smtClean="0"/>
              <a:t>úmrtí(NO</a:t>
            </a:r>
            <a:r>
              <a:rPr lang="cs-CZ" dirty="0"/>
              <a:t>)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sz="2600" dirty="0" smtClean="0"/>
              <a:t>Př.: </a:t>
            </a:r>
            <a:r>
              <a:rPr lang="cs-CZ" sz="2600" b="1" dirty="0" smtClean="0"/>
              <a:t>046 </a:t>
            </a:r>
            <a:r>
              <a:rPr lang="en-US" sz="2600" b="1" dirty="0" smtClean="0"/>
              <a:t>##</a:t>
            </a:r>
            <a:r>
              <a:rPr lang="cs-CZ" sz="2600" b="1" dirty="0" smtClean="0"/>
              <a:t> </a:t>
            </a:r>
            <a:r>
              <a:rPr lang="en-US" sz="2600" b="1" dirty="0"/>
              <a:t>$</a:t>
            </a:r>
            <a:r>
              <a:rPr lang="cs-CZ" sz="2600" b="1" dirty="0" smtClean="0"/>
              <a:t>f1926</a:t>
            </a:r>
          </a:p>
          <a:p>
            <a:pPr marL="0" indent="0">
              <a:buNone/>
            </a:pPr>
            <a:r>
              <a:rPr lang="cs-CZ" sz="2600" dirty="0" smtClean="0"/>
              <a:t>       100 1</a:t>
            </a:r>
            <a:r>
              <a:rPr lang="en-US" sz="2600" dirty="0" smtClean="0"/>
              <a:t>#</a:t>
            </a:r>
            <a:r>
              <a:rPr lang="cs-CZ" sz="2600" dirty="0" smtClean="0"/>
              <a:t> </a:t>
            </a:r>
            <a:r>
              <a:rPr lang="en-US" sz="2600" dirty="0" smtClean="0"/>
              <a:t>$</a:t>
            </a:r>
            <a:r>
              <a:rPr lang="cs-CZ" sz="2600" dirty="0" err="1" smtClean="0"/>
              <a:t>aVaculík</a:t>
            </a:r>
            <a:r>
              <a:rPr lang="cs-CZ" sz="2600" dirty="0" smtClean="0"/>
              <a:t>, Ludvík,</a:t>
            </a:r>
            <a:r>
              <a:rPr lang="en-US" sz="2600" dirty="0" smtClean="0"/>
              <a:t>$</a:t>
            </a:r>
            <a:r>
              <a:rPr lang="cs-CZ" sz="2600" dirty="0" smtClean="0"/>
              <a:t>d1926-</a:t>
            </a:r>
          </a:p>
          <a:p>
            <a:pPr marL="0" indent="0">
              <a:buNone/>
            </a:pPr>
            <a:r>
              <a:rPr lang="cs-CZ" sz="2600" i="1" dirty="0"/>
              <a:t> </a:t>
            </a:r>
            <a:r>
              <a:rPr lang="cs-CZ" sz="2600" i="1" dirty="0" smtClean="0"/>
              <a:t>      </a:t>
            </a:r>
          </a:p>
          <a:p>
            <a:pPr marL="0" indent="0">
              <a:buNone/>
            </a:pPr>
            <a:r>
              <a:rPr lang="cs-CZ" sz="2600" i="1" dirty="0"/>
              <a:t> </a:t>
            </a:r>
            <a:r>
              <a:rPr lang="cs-CZ" sz="2600" i="1" dirty="0" smtClean="0"/>
              <a:t>      </a:t>
            </a:r>
            <a:r>
              <a:rPr lang="cs-CZ" sz="2600" b="1" dirty="0" smtClean="0"/>
              <a:t>046 </a:t>
            </a:r>
            <a:r>
              <a:rPr lang="en-US" sz="2600" b="1" dirty="0"/>
              <a:t>##</a:t>
            </a:r>
            <a:r>
              <a:rPr lang="cs-CZ" sz="2600" b="1" dirty="0"/>
              <a:t> </a:t>
            </a:r>
            <a:r>
              <a:rPr lang="en-US" sz="2600" b="1" dirty="0" smtClean="0"/>
              <a:t>$</a:t>
            </a:r>
            <a:r>
              <a:rPr lang="cs-CZ" sz="2600" b="1" dirty="0"/>
              <a:t>f</a:t>
            </a:r>
            <a:r>
              <a:rPr lang="cs-CZ" sz="2600" b="1" dirty="0" smtClean="0"/>
              <a:t>1914</a:t>
            </a:r>
            <a:r>
              <a:rPr lang="en-US" sz="2600" b="1" dirty="0" smtClean="0"/>
              <a:t>$</a:t>
            </a:r>
            <a:r>
              <a:rPr lang="cs-CZ" sz="2600" b="1" dirty="0" smtClean="0"/>
              <a:t>g1997</a:t>
            </a:r>
            <a:endParaRPr lang="cs-CZ" sz="2600" b="1" dirty="0"/>
          </a:p>
          <a:p>
            <a:pPr marL="0" indent="0">
              <a:buNone/>
            </a:pPr>
            <a:r>
              <a:rPr lang="cs-CZ" sz="2600" dirty="0"/>
              <a:t>       100 1</a:t>
            </a:r>
            <a:r>
              <a:rPr lang="en-US" sz="2600" dirty="0"/>
              <a:t>#</a:t>
            </a:r>
            <a:r>
              <a:rPr lang="cs-CZ" sz="2600" dirty="0"/>
              <a:t> </a:t>
            </a:r>
            <a:r>
              <a:rPr lang="en-US" sz="2600" dirty="0"/>
              <a:t>$</a:t>
            </a:r>
            <a:r>
              <a:rPr lang="cs-CZ" sz="2600" dirty="0" err="1" smtClean="0"/>
              <a:t>aHrabal</a:t>
            </a:r>
            <a:r>
              <a:rPr lang="cs-CZ" sz="2600" dirty="0" smtClean="0"/>
              <a:t>, Bohumil,</a:t>
            </a:r>
            <a:r>
              <a:rPr lang="en-US" sz="2600" dirty="0" smtClean="0"/>
              <a:t>$</a:t>
            </a:r>
            <a:r>
              <a:rPr lang="cs-CZ" sz="2600" dirty="0" smtClean="0"/>
              <a:t>d1914-1997</a:t>
            </a:r>
            <a:endParaRPr lang="cs-CZ" sz="2600" dirty="0"/>
          </a:p>
          <a:p>
            <a:pPr marL="0" indent="0">
              <a:buNone/>
            </a:pPr>
            <a:endParaRPr lang="cs-CZ" sz="1800" i="1" dirty="0" smtClean="0"/>
          </a:p>
          <a:p>
            <a:pPr marL="0" indent="0">
              <a:buNone/>
            </a:pPr>
            <a:endParaRPr lang="cs-CZ" sz="1800" i="1" dirty="0"/>
          </a:p>
          <a:p>
            <a:pPr marL="0" indent="0">
              <a:buNone/>
            </a:pPr>
            <a:r>
              <a:rPr lang="cs-CZ" sz="1800" i="1" dirty="0" smtClean="0"/>
              <a:t>Poznámka</a:t>
            </a:r>
            <a:r>
              <a:rPr lang="cs-CZ" sz="1800" i="1" dirty="0"/>
              <a:t>:</a:t>
            </a:r>
            <a:endParaRPr lang="cs-CZ" sz="1800" i="1" dirty="0" smtClean="0"/>
          </a:p>
          <a:p>
            <a:pPr lvl="1"/>
            <a:r>
              <a:rPr lang="en-US" sz="1800" i="1" dirty="0" err="1" smtClean="0"/>
              <a:t>Bude</a:t>
            </a:r>
            <a:r>
              <a:rPr lang="en-US" sz="1800" i="1" dirty="0" smtClean="0"/>
              <a:t> </a:t>
            </a:r>
            <a:r>
              <a:rPr lang="en-US" sz="1800" i="1" dirty="0" err="1"/>
              <a:t>generováno</a:t>
            </a:r>
            <a:r>
              <a:rPr lang="en-US" sz="1800" i="1" dirty="0"/>
              <a:t> </a:t>
            </a:r>
            <a:r>
              <a:rPr lang="en-US" sz="1800" i="1" dirty="0" err="1"/>
              <a:t>automaticky</a:t>
            </a:r>
            <a:r>
              <a:rPr lang="en-US" sz="1800" i="1" dirty="0"/>
              <a:t> </a:t>
            </a:r>
            <a:r>
              <a:rPr lang="en-US" sz="1800" i="1" dirty="0" err="1"/>
              <a:t>systémem</a:t>
            </a:r>
            <a:r>
              <a:rPr lang="en-US" sz="1800" i="1" dirty="0"/>
              <a:t> </a:t>
            </a:r>
            <a:r>
              <a:rPr lang="en-US" sz="1800" i="1" dirty="0" smtClean="0"/>
              <a:t>Aleph</a:t>
            </a:r>
            <a:r>
              <a:rPr lang="cs-CZ" sz="1800" i="1" dirty="0" smtClean="0"/>
              <a:t> na straně NK ČR ve formě </a:t>
            </a:r>
            <a:r>
              <a:rPr lang="cs-CZ" sz="1800" i="1" dirty="0" err="1" smtClean="0"/>
              <a:t>rrrr</a:t>
            </a:r>
            <a:endParaRPr lang="cs-CZ" sz="1800" i="1" dirty="0"/>
          </a:p>
          <a:p>
            <a:pPr marL="0" indent="0">
              <a:buNone/>
            </a:pPr>
            <a:endParaRPr lang="cs-CZ" sz="2400" i="1" dirty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008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cs-CZ" b="1" dirty="0" smtClean="0"/>
              <a:t>Pole 3xx – Doporučená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544616"/>
          </a:xfrm>
        </p:spPr>
        <p:txBody>
          <a:bodyPr>
            <a:noAutofit/>
          </a:bodyPr>
          <a:lstStyle/>
          <a:p>
            <a:pPr lvl="2"/>
            <a:r>
              <a:rPr lang="en-US" sz="3000" dirty="0"/>
              <a:t>368 – </a:t>
            </a:r>
            <a:r>
              <a:rPr lang="cs-CZ" sz="3200" dirty="0"/>
              <a:t>další </a:t>
            </a:r>
            <a:r>
              <a:rPr lang="en-US" sz="3200" dirty="0" err="1"/>
              <a:t>související</a:t>
            </a:r>
            <a:r>
              <a:rPr lang="cs-CZ" sz="3200" dirty="0"/>
              <a:t> </a:t>
            </a:r>
            <a:r>
              <a:rPr lang="cs-CZ" sz="3200" dirty="0" smtClean="0"/>
              <a:t>informace o osobě 	   nebo korporaci </a:t>
            </a:r>
          </a:p>
          <a:p>
            <a:pPr lvl="2"/>
            <a:r>
              <a:rPr lang="en-US" sz="3000" dirty="0" smtClean="0"/>
              <a:t>370 </a:t>
            </a:r>
            <a:r>
              <a:rPr lang="en-US" sz="3000" dirty="0"/>
              <a:t>– </a:t>
            </a:r>
            <a:r>
              <a:rPr lang="en-US" sz="3000" dirty="0" err="1"/>
              <a:t>související</a:t>
            </a:r>
            <a:r>
              <a:rPr lang="en-US" sz="3000" dirty="0"/>
              <a:t> </a:t>
            </a:r>
            <a:r>
              <a:rPr lang="en-US" sz="3000" dirty="0" err="1" smtClean="0"/>
              <a:t>místo</a:t>
            </a:r>
            <a:endParaRPr lang="cs-CZ" sz="3000" dirty="0" smtClean="0"/>
          </a:p>
          <a:p>
            <a:pPr lvl="2"/>
            <a:r>
              <a:rPr lang="en-US" sz="3000" dirty="0" smtClean="0"/>
              <a:t>372 </a:t>
            </a:r>
            <a:r>
              <a:rPr lang="en-US" sz="3000" dirty="0"/>
              <a:t>– oblast </a:t>
            </a:r>
            <a:r>
              <a:rPr lang="en-US" sz="3000" dirty="0" err="1"/>
              <a:t>působení</a:t>
            </a:r>
            <a:endParaRPr lang="cs-CZ" sz="3000" dirty="0"/>
          </a:p>
          <a:p>
            <a:pPr lvl="2"/>
            <a:r>
              <a:rPr lang="en-US" sz="3000" dirty="0"/>
              <a:t>373 – </a:t>
            </a:r>
            <a:r>
              <a:rPr lang="en-US" sz="3000" dirty="0" err="1"/>
              <a:t>organizace</a:t>
            </a:r>
            <a:r>
              <a:rPr lang="en-US" sz="3000" dirty="0"/>
              <a:t> </a:t>
            </a:r>
            <a:r>
              <a:rPr lang="en-US" sz="3000" dirty="0" err="1"/>
              <a:t>spojená</a:t>
            </a:r>
            <a:r>
              <a:rPr lang="en-US" sz="3000" dirty="0"/>
              <a:t> s </a:t>
            </a:r>
            <a:r>
              <a:rPr lang="en-US" sz="3000" dirty="0" err="1" smtClean="0"/>
              <a:t>osobou</a:t>
            </a:r>
            <a:endParaRPr lang="cs-CZ" sz="3000" dirty="0"/>
          </a:p>
          <a:p>
            <a:pPr lvl="2"/>
            <a:r>
              <a:rPr lang="en-US" sz="3000" dirty="0"/>
              <a:t>374 – </a:t>
            </a:r>
            <a:r>
              <a:rPr lang="en-US" sz="3000" dirty="0" err="1"/>
              <a:t>profese</a:t>
            </a:r>
            <a:r>
              <a:rPr lang="en-US" sz="3000" dirty="0"/>
              <a:t> </a:t>
            </a:r>
            <a:endParaRPr lang="cs-CZ" sz="3000" dirty="0"/>
          </a:p>
          <a:p>
            <a:pPr lvl="2"/>
            <a:r>
              <a:rPr lang="en-US" sz="3000" dirty="0"/>
              <a:t>375 – </a:t>
            </a:r>
            <a:r>
              <a:rPr lang="en-US" sz="3000" dirty="0" err="1" smtClean="0"/>
              <a:t>pohlaví</a:t>
            </a:r>
            <a:endParaRPr lang="cs-CZ" sz="3000" dirty="0" smtClean="0"/>
          </a:p>
          <a:p>
            <a:pPr lvl="2"/>
            <a:r>
              <a:rPr lang="en-US" sz="3000" dirty="0" smtClean="0"/>
              <a:t>37</a:t>
            </a:r>
            <a:r>
              <a:rPr lang="cs-CZ" sz="3000" dirty="0" smtClean="0"/>
              <a:t>6</a:t>
            </a:r>
            <a:r>
              <a:rPr lang="en-US" sz="3000" dirty="0" smtClean="0"/>
              <a:t> </a:t>
            </a:r>
            <a:r>
              <a:rPr lang="en-US" sz="3000" dirty="0"/>
              <a:t>– </a:t>
            </a:r>
            <a:r>
              <a:rPr lang="cs-CZ" sz="3000" dirty="0" smtClean="0"/>
              <a:t>informace o rodu, rodině</a:t>
            </a:r>
            <a:endParaRPr lang="cs-CZ" sz="3000" dirty="0"/>
          </a:p>
          <a:p>
            <a:pPr lvl="2"/>
            <a:r>
              <a:rPr lang="en-US" sz="3000" dirty="0"/>
              <a:t>377 – </a:t>
            </a:r>
            <a:r>
              <a:rPr lang="cs-CZ" sz="3000" dirty="0" smtClean="0"/>
              <a:t>související </a:t>
            </a:r>
            <a:r>
              <a:rPr lang="en-US" sz="3000" dirty="0" err="1" smtClean="0"/>
              <a:t>jazyk</a:t>
            </a:r>
            <a:r>
              <a:rPr lang="en-US" sz="3000" dirty="0" smtClean="0"/>
              <a:t> </a:t>
            </a:r>
            <a:endParaRPr lang="cs-CZ" sz="3000" dirty="0"/>
          </a:p>
          <a:p>
            <a:pPr lvl="2"/>
            <a:r>
              <a:rPr lang="en-US" sz="3000" strike="sngStrike" dirty="0"/>
              <a:t>378 – </a:t>
            </a:r>
            <a:r>
              <a:rPr lang="en-US" sz="3000" strike="sngStrike" dirty="0" err="1"/>
              <a:t>rozpis</a:t>
            </a:r>
            <a:r>
              <a:rPr lang="en-US" sz="3000" strike="sngStrike" dirty="0"/>
              <a:t> </a:t>
            </a:r>
            <a:r>
              <a:rPr lang="en-US" sz="3000" strike="sngStrike" dirty="0" err="1"/>
              <a:t>iniciál</a:t>
            </a:r>
            <a:r>
              <a:rPr lang="en-US" sz="3000" strike="sngStrike" dirty="0"/>
              <a:t> </a:t>
            </a:r>
            <a:endParaRPr lang="cs-CZ" sz="3000" strike="sngStrike" dirty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77500" lnSpcReduction="20000"/>
          </a:bodyPr>
          <a:lstStyle/>
          <a:p>
            <a:r>
              <a:rPr lang="cs-CZ" dirty="0"/>
              <a:t>Pole 3XX slouží k zaznamenání identifikačních údajů (geografických, oborových, profesních, afiliačních, jazykových a dalších) spojených s osobou. Při jejich tvorbě obecně </a:t>
            </a:r>
            <a:r>
              <a:rPr lang="cs-CZ" b="1" dirty="0"/>
              <a:t>vycházíme z biografické poznámky (pole 678),</a:t>
            </a:r>
            <a:r>
              <a:rPr lang="cs-CZ" dirty="0"/>
              <a:t> kde jsou tyto údaje uvedeny formou volné věty. Ale zaznamenáme zde i údaje, které je obtížné v biografické poznámce srozumitelně formulovat a které by mohly sloužit k přesnější identifikaci </a:t>
            </a:r>
            <a:r>
              <a:rPr lang="cs-CZ" dirty="0" smtClean="0"/>
              <a:t>osoby</a:t>
            </a:r>
          </a:p>
          <a:p>
            <a:pPr marL="0" indent="0">
              <a:buNone/>
            </a:pPr>
            <a:r>
              <a:rPr lang="cs-CZ" i="1" dirty="0" smtClean="0"/>
              <a:t>(</a:t>
            </a:r>
            <a:r>
              <a:rPr lang="en-US" i="1" dirty="0" err="1" smtClean="0"/>
              <a:t>Biografická</a:t>
            </a:r>
            <a:r>
              <a:rPr lang="en-US" i="1" dirty="0" smtClean="0"/>
              <a:t> </a:t>
            </a:r>
            <a:r>
              <a:rPr lang="en-US" i="1" dirty="0" err="1"/>
              <a:t>poznámka</a:t>
            </a:r>
            <a:r>
              <a:rPr lang="en-US" i="1" dirty="0"/>
              <a:t> se </a:t>
            </a:r>
            <a:r>
              <a:rPr lang="en-US" i="1" dirty="0" err="1"/>
              <a:t>vytváří</a:t>
            </a:r>
            <a:r>
              <a:rPr lang="en-US" i="1" dirty="0"/>
              <a:t> </a:t>
            </a:r>
            <a:r>
              <a:rPr lang="en-US" i="1" dirty="0" err="1"/>
              <a:t>ve</a:t>
            </a:r>
            <a:r>
              <a:rPr lang="en-US" i="1" dirty="0"/>
              <a:t> </a:t>
            </a:r>
            <a:r>
              <a:rPr lang="en-US" i="1" dirty="0" err="1"/>
              <a:t>stejném</a:t>
            </a:r>
            <a:r>
              <a:rPr lang="en-US" i="1" dirty="0"/>
              <a:t> </a:t>
            </a:r>
            <a:r>
              <a:rPr lang="en-US" i="1" dirty="0" err="1"/>
              <a:t>rozsahu</a:t>
            </a:r>
            <a:r>
              <a:rPr lang="en-US" i="1" dirty="0"/>
              <a:t> </a:t>
            </a:r>
            <a:r>
              <a:rPr lang="en-US" i="1" dirty="0" err="1"/>
              <a:t>jako</a:t>
            </a:r>
            <a:r>
              <a:rPr lang="en-US" i="1" dirty="0"/>
              <a:t> </a:t>
            </a:r>
            <a:r>
              <a:rPr lang="en-US" i="1" dirty="0" err="1"/>
              <a:t>doposud</a:t>
            </a:r>
            <a:r>
              <a:rPr lang="en-US" i="1" dirty="0"/>
              <a:t> v </a:t>
            </a:r>
            <a:r>
              <a:rPr lang="en-US" i="1" dirty="0" err="1"/>
              <a:t>souladu</a:t>
            </a:r>
            <a:r>
              <a:rPr lang="en-US" i="1" dirty="0"/>
              <a:t> s </a:t>
            </a:r>
            <a:r>
              <a:rPr lang="en-US" i="1" dirty="0" err="1">
                <a:hlinkClick r:id="rId3"/>
              </a:rPr>
              <a:t>Metodikou</a:t>
            </a:r>
            <a:r>
              <a:rPr lang="en-US" i="1" dirty="0">
                <a:hlinkClick r:id="rId3"/>
              </a:rPr>
              <a:t> </a:t>
            </a:r>
            <a:r>
              <a:rPr lang="en-US" i="1" dirty="0" err="1">
                <a:hlinkClick r:id="rId3"/>
              </a:rPr>
              <a:t>tvorby</a:t>
            </a:r>
            <a:r>
              <a:rPr lang="en-US" i="1" dirty="0">
                <a:hlinkClick r:id="rId3"/>
              </a:rPr>
              <a:t> </a:t>
            </a:r>
            <a:r>
              <a:rPr lang="en-US" i="1" dirty="0" err="1">
                <a:hlinkClick r:id="rId3"/>
              </a:rPr>
              <a:t>personálních</a:t>
            </a:r>
            <a:r>
              <a:rPr lang="en-US" i="1" dirty="0">
                <a:hlinkClick r:id="rId3"/>
              </a:rPr>
              <a:t> </a:t>
            </a:r>
            <a:r>
              <a:rPr lang="en-US" i="1" dirty="0" err="1">
                <a:hlinkClick r:id="rId3"/>
              </a:rPr>
              <a:t>autorit</a:t>
            </a:r>
            <a:r>
              <a:rPr lang="en-US" i="1" dirty="0">
                <a:hlinkClick r:id="rId3"/>
              </a:rPr>
              <a:t>  - MARC 21</a:t>
            </a:r>
            <a:r>
              <a:rPr lang="en-US" i="1" dirty="0" smtClean="0"/>
              <a:t>.</a:t>
            </a:r>
            <a:r>
              <a:rPr lang="cs-CZ" i="1" dirty="0" smtClean="0"/>
              <a:t>)</a:t>
            </a:r>
            <a:endParaRPr lang="cs-CZ" i="1" dirty="0"/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Pole </a:t>
            </a:r>
            <a:r>
              <a:rPr lang="cs-CZ" dirty="0"/>
              <a:t>3XX umožňují jejich zaznamenání ve strukturované podobě a to i s možným časovým </a:t>
            </a:r>
            <a:r>
              <a:rPr lang="cs-CZ" dirty="0" smtClean="0"/>
              <a:t>rozpětím</a:t>
            </a:r>
          </a:p>
          <a:p>
            <a:endParaRPr lang="cs-CZ" dirty="0" smtClean="0"/>
          </a:p>
          <a:p>
            <a:r>
              <a:rPr lang="cs-CZ" dirty="0" smtClean="0"/>
              <a:t>Výhodou </a:t>
            </a:r>
            <a:r>
              <a:rPr lang="cs-CZ" dirty="0"/>
              <a:t>je i </a:t>
            </a:r>
            <a:r>
              <a:rPr lang="cs-CZ" dirty="0" smtClean="0"/>
              <a:t>možnost </a:t>
            </a:r>
            <a:r>
              <a:rPr lang="cs-CZ" b="1" dirty="0" smtClean="0"/>
              <a:t>přebírání </a:t>
            </a:r>
            <a:r>
              <a:rPr lang="cs-CZ" dirty="0" smtClean="0"/>
              <a:t> </a:t>
            </a:r>
            <a:r>
              <a:rPr lang="cs-CZ" dirty="0"/>
              <a:t>údajů </a:t>
            </a:r>
            <a:r>
              <a:rPr lang="cs-CZ" dirty="0" smtClean="0"/>
              <a:t>z</a:t>
            </a:r>
            <a:r>
              <a:rPr lang="cs-CZ" dirty="0"/>
              <a:t> </a:t>
            </a:r>
            <a:r>
              <a:rPr lang="cs-CZ" b="1" dirty="0" smtClean="0"/>
              <a:t>věcných, geografických </a:t>
            </a:r>
            <a:r>
              <a:rPr lang="cs-CZ" b="1" dirty="0"/>
              <a:t>a </a:t>
            </a:r>
            <a:r>
              <a:rPr lang="cs-CZ" b="1" dirty="0" smtClean="0"/>
              <a:t>korporativních autorit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53879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u="sng" dirty="0"/>
              <a:t>Platí pro všechna pole  3XX:</a:t>
            </a:r>
            <a:endParaRPr lang="cs-CZ" dirty="0"/>
          </a:p>
          <a:p>
            <a:pPr marL="0" lvl="0" indent="0">
              <a:buNone/>
            </a:pPr>
            <a:endParaRPr lang="cs-CZ" dirty="0" smtClean="0"/>
          </a:p>
          <a:p>
            <a:pPr lvl="0"/>
            <a:r>
              <a:rPr lang="cs-CZ" dirty="0" smtClean="0"/>
              <a:t>není </a:t>
            </a:r>
            <a:r>
              <a:rPr lang="cs-CZ" dirty="0"/>
              <a:t>definován žádný </a:t>
            </a:r>
            <a:r>
              <a:rPr lang="cs-CZ" dirty="0" smtClean="0"/>
              <a:t>indikátor</a:t>
            </a:r>
          </a:p>
          <a:p>
            <a:pPr marL="0" lvl="0" indent="0">
              <a:buNone/>
            </a:pPr>
            <a:endParaRPr lang="cs-CZ" dirty="0"/>
          </a:p>
          <a:p>
            <a:pPr lvl="0"/>
            <a:r>
              <a:rPr lang="cs-CZ" dirty="0"/>
              <a:t>není stanovena žádná interpunkce (pole ani </a:t>
            </a:r>
            <a:r>
              <a:rPr lang="cs-CZ" dirty="0" err="1"/>
              <a:t>podpole</a:t>
            </a:r>
            <a:r>
              <a:rPr lang="cs-CZ" dirty="0"/>
              <a:t> nejsou oddělována žádnými interpunkčními znaménky</a:t>
            </a:r>
            <a:r>
              <a:rPr lang="cs-CZ" dirty="0" smtClean="0"/>
              <a:t>)</a:t>
            </a:r>
          </a:p>
          <a:p>
            <a:pPr marL="0" lvl="0" indent="0">
              <a:buNone/>
            </a:pPr>
            <a:endParaRPr lang="cs-CZ" dirty="0"/>
          </a:p>
          <a:p>
            <a:pPr lvl="0"/>
            <a:r>
              <a:rPr lang="cs-CZ" dirty="0"/>
              <a:t>pole je opakovatelné pouze v případě, kdy  jsou uvedeny časové údaje ($s a $t) . Jinak je pole neopakovatelné a jednotlivá </a:t>
            </a:r>
            <a:r>
              <a:rPr lang="cs-CZ" dirty="0" err="1"/>
              <a:t>podpole</a:t>
            </a:r>
            <a:r>
              <a:rPr lang="cs-CZ" dirty="0"/>
              <a:t> se zapisují v rámci jednoho pole. </a:t>
            </a: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6304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lvl="2" algn="ctr" rtl="0">
              <a:spcBef>
                <a:spcPct val="0"/>
              </a:spcBef>
            </a:pPr>
            <a:r>
              <a:rPr lang="cs-CZ" sz="3200" b="1" dirty="0">
                <a:latin typeface="+mn-lt"/>
              </a:rPr>
              <a:t>Pole </a:t>
            </a:r>
            <a:r>
              <a:rPr lang="en-US" sz="3200" b="1" dirty="0" smtClean="0">
                <a:latin typeface="+mn-lt"/>
              </a:rPr>
              <a:t>3</a:t>
            </a:r>
            <a:r>
              <a:rPr lang="cs-CZ" sz="3200" b="1" dirty="0" smtClean="0">
                <a:latin typeface="+mn-lt"/>
              </a:rPr>
              <a:t>68</a:t>
            </a:r>
            <a:r>
              <a:rPr lang="en-US" sz="3200" b="1" dirty="0" smtClean="0">
                <a:latin typeface="+mn-lt"/>
              </a:rPr>
              <a:t> </a:t>
            </a:r>
            <a:r>
              <a:rPr lang="en-US" sz="3200" b="1" dirty="0">
                <a:latin typeface="+mn-lt"/>
              </a:rPr>
              <a:t>– </a:t>
            </a:r>
            <a:r>
              <a:rPr lang="cs-CZ" sz="3200" b="1" dirty="0" smtClean="0">
                <a:latin typeface="+mn-lt"/>
              </a:rPr>
              <a:t>další </a:t>
            </a:r>
            <a:r>
              <a:rPr lang="en-US" sz="3200" b="1" dirty="0" err="1" smtClean="0">
                <a:latin typeface="+mn-lt"/>
              </a:rPr>
              <a:t>související</a:t>
            </a:r>
            <a:r>
              <a:rPr lang="cs-CZ" sz="3200" b="1" dirty="0" smtClean="0">
                <a:latin typeface="+mn-lt"/>
              </a:rPr>
              <a:t> informace o osobě nebo korporaci </a:t>
            </a:r>
            <a:endParaRPr lang="cs-CZ" sz="3200" b="1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sz="3600" dirty="0" smtClean="0"/>
              <a:t>$c Jiné označení</a:t>
            </a:r>
          </a:p>
          <a:p>
            <a:pPr lvl="0"/>
            <a:r>
              <a:rPr lang="cs-CZ" sz="3600" dirty="0" smtClean="0"/>
              <a:t>$</a:t>
            </a:r>
            <a:r>
              <a:rPr lang="cs-CZ" sz="3600" dirty="0"/>
              <a:t>d </a:t>
            </a:r>
            <a:r>
              <a:rPr lang="cs-CZ" sz="3600" dirty="0" smtClean="0"/>
              <a:t>Titul osoby(o)</a:t>
            </a:r>
            <a:endParaRPr lang="cs-CZ" sz="3600" dirty="0"/>
          </a:p>
          <a:p>
            <a:pPr lvl="0"/>
            <a:r>
              <a:rPr lang="cs-CZ" sz="3600" dirty="0" smtClean="0"/>
              <a:t>$</a:t>
            </a:r>
            <a:r>
              <a:rPr lang="cs-CZ" sz="3600" dirty="0"/>
              <a:t>s 	Počáteční datum </a:t>
            </a:r>
            <a:r>
              <a:rPr lang="cs-CZ" sz="3600" dirty="0" smtClean="0"/>
              <a:t>rozmezí(no)</a:t>
            </a:r>
          </a:p>
          <a:p>
            <a:pPr lvl="0"/>
            <a:r>
              <a:rPr lang="cs-CZ" sz="3600" dirty="0" smtClean="0"/>
              <a:t>$t </a:t>
            </a:r>
            <a:r>
              <a:rPr lang="cs-CZ" sz="3600" dirty="0"/>
              <a:t>	Konečné datum </a:t>
            </a:r>
            <a:r>
              <a:rPr lang="cs-CZ" sz="3600" dirty="0" smtClean="0"/>
              <a:t>rozmezí(no)</a:t>
            </a:r>
            <a:endParaRPr lang="cs-CZ" sz="3600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302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7057" y="116632"/>
            <a:ext cx="8229600" cy="936104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cs-CZ" sz="4000" b="1" dirty="0" smtClean="0">
                <a:solidFill>
                  <a:srgbClr val="002060"/>
                </a:solidFill>
                <a:latin typeface="+mn-lt"/>
              </a:rPr>
              <a:t>Přehled změn (</a:t>
            </a:r>
            <a:r>
              <a:rPr lang="cs-CZ" sz="2400" b="1" dirty="0" smtClean="0">
                <a:solidFill>
                  <a:srgbClr val="002060"/>
                </a:solidFill>
                <a:latin typeface="+mn-lt"/>
              </a:rPr>
              <a:t>oproti AACR2</a:t>
            </a:r>
            <a:r>
              <a:rPr lang="cs-CZ" sz="4000" b="1" dirty="0" smtClean="0">
                <a:solidFill>
                  <a:srgbClr val="002060"/>
                </a:solidFill>
                <a:latin typeface="+mn-lt"/>
              </a:rPr>
              <a:t>)</a:t>
            </a:r>
            <a:endParaRPr lang="cs-CZ" sz="40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268760"/>
            <a:ext cx="8435280" cy="5184576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dirty="0" err="1"/>
              <a:t>Změna</a:t>
            </a:r>
            <a:r>
              <a:rPr lang="en-US" dirty="0"/>
              <a:t> </a:t>
            </a:r>
            <a:r>
              <a:rPr lang="en-US" dirty="0" err="1"/>
              <a:t>zápisu</a:t>
            </a:r>
            <a:r>
              <a:rPr lang="en-US" dirty="0"/>
              <a:t> </a:t>
            </a:r>
            <a:r>
              <a:rPr lang="en-US" dirty="0" err="1"/>
              <a:t>dat</a:t>
            </a:r>
            <a:r>
              <a:rPr lang="en-US" dirty="0"/>
              <a:t> v </a:t>
            </a:r>
            <a:r>
              <a:rPr lang="en-US" dirty="0" err="1"/>
              <a:t>záhlavích</a:t>
            </a:r>
            <a:r>
              <a:rPr lang="en-US" dirty="0"/>
              <a:t> </a:t>
            </a:r>
            <a:r>
              <a:rPr lang="cs-CZ" dirty="0" smtClean="0"/>
              <a:t>personálních </a:t>
            </a:r>
            <a:r>
              <a:rPr lang="en-US" dirty="0" err="1" smtClean="0"/>
              <a:t>autorit</a:t>
            </a:r>
            <a:endParaRPr lang="cs-CZ" dirty="0"/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Doplňky rodinných vztahů (např. Jr., Sr., </a:t>
            </a:r>
            <a:r>
              <a:rPr lang="cs-CZ" dirty="0" err="1"/>
              <a:t>fils</a:t>
            </a:r>
            <a:r>
              <a:rPr lang="cs-CZ" dirty="0"/>
              <a:t>, </a:t>
            </a:r>
            <a:r>
              <a:rPr lang="cs-CZ" dirty="0" err="1"/>
              <a:t>père</a:t>
            </a:r>
            <a:r>
              <a:rPr lang="cs-CZ" dirty="0"/>
              <a:t>) a římské číslice (např. III) jsou brány jako </a:t>
            </a:r>
            <a:r>
              <a:rPr lang="cs-CZ" u="sng" dirty="0"/>
              <a:t>fráze</a:t>
            </a:r>
            <a:r>
              <a:rPr lang="cs-CZ" dirty="0"/>
              <a:t> </a:t>
            </a: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Záhlaví se vytváří pro fiktivní entity a skutečné entity, které nejsou lidského </a:t>
            </a:r>
            <a:r>
              <a:rPr lang="cs-CZ" dirty="0" smtClean="0"/>
              <a:t>původu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RDA </a:t>
            </a:r>
            <a:r>
              <a:rPr lang="cs-CZ" dirty="0" smtClean="0"/>
              <a:t>neznají </a:t>
            </a:r>
            <a:r>
              <a:rPr lang="cs-CZ" dirty="0"/>
              <a:t>pojem „současný autor“</a:t>
            </a:r>
            <a:endParaRPr lang="cs-CZ" dirty="0" smtClean="0">
              <a:solidFill>
                <a:srgbClr val="002060"/>
              </a:solidFill>
              <a:cs typeface="Arabic Typesetting" pitchFamily="66" charset="-78"/>
            </a:endParaRP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b="1" dirty="0" err="1"/>
              <a:t>Podpole</a:t>
            </a:r>
            <a:r>
              <a:rPr lang="cs-CZ" b="1" dirty="0"/>
              <a:t> </a:t>
            </a:r>
            <a:r>
              <a:rPr lang="cs-CZ" b="1" dirty="0" smtClean="0"/>
              <a:t>$c - </a:t>
            </a:r>
            <a:r>
              <a:rPr lang="cs-CZ" b="1" dirty="0"/>
              <a:t>jiné označení </a:t>
            </a:r>
            <a:r>
              <a:rPr lang="cs-CZ" b="1" dirty="0" smtClean="0"/>
              <a:t>osoby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Do tohoto </a:t>
            </a:r>
            <a:r>
              <a:rPr lang="cs-CZ" dirty="0" err="1"/>
              <a:t>podpole</a:t>
            </a:r>
            <a:r>
              <a:rPr lang="cs-CZ" dirty="0"/>
              <a:t> zaznamenáváme označení pro svaté (výraz „světci“ a „světice“) a charakterizující označení pro postavy jmenované v posvátných a apokryfních knihách, fiktivní a legendární postavy a postavy jiného než lidského původu.</a:t>
            </a:r>
            <a:br>
              <a:rPr lang="cs-CZ" dirty="0"/>
            </a:br>
            <a:endParaRPr lang="cs-CZ" dirty="0" smtClean="0"/>
          </a:p>
          <a:p>
            <a:r>
              <a:rPr lang="cs-CZ" dirty="0" smtClean="0"/>
              <a:t>Údaje </a:t>
            </a:r>
            <a:r>
              <a:rPr lang="cs-CZ" dirty="0"/>
              <a:t>se </a:t>
            </a:r>
            <a:r>
              <a:rPr lang="cs-CZ" b="1" dirty="0"/>
              <a:t>přebírají</a:t>
            </a:r>
            <a:r>
              <a:rPr lang="cs-CZ" dirty="0"/>
              <a:t> ze souboru </a:t>
            </a:r>
            <a:r>
              <a:rPr lang="cs-CZ" b="1" dirty="0"/>
              <a:t>věcných </a:t>
            </a:r>
            <a:r>
              <a:rPr lang="cs-CZ" b="1" dirty="0" smtClean="0"/>
              <a:t>autorit</a:t>
            </a:r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4338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/>
          <a:lstStyle/>
          <a:p>
            <a:r>
              <a:rPr lang="cs-CZ" dirty="0"/>
              <a:t>Příklady:</a:t>
            </a:r>
          </a:p>
          <a:p>
            <a:r>
              <a:rPr lang="cs-CZ" dirty="0" smtClean="0"/>
              <a:t>100 0  </a:t>
            </a:r>
            <a:r>
              <a:rPr lang="cs-CZ" dirty="0"/>
              <a:t>$</a:t>
            </a:r>
            <a:r>
              <a:rPr lang="cs-CZ" dirty="0" err="1"/>
              <a:t>aVojtěch</a:t>
            </a:r>
            <a:r>
              <a:rPr lang="cs-CZ" dirty="0"/>
              <a:t>,$</a:t>
            </a:r>
            <a:r>
              <a:rPr lang="cs-CZ" dirty="0" err="1"/>
              <a:t>csvatý</a:t>
            </a:r>
            <a:r>
              <a:rPr lang="cs-CZ" dirty="0"/>
              <a:t>,$</a:t>
            </a:r>
            <a:r>
              <a:rPr lang="cs-CZ" dirty="0" err="1"/>
              <a:t>dasi</a:t>
            </a:r>
            <a:r>
              <a:rPr lang="cs-CZ" dirty="0"/>
              <a:t> </a:t>
            </a:r>
            <a:r>
              <a:rPr lang="cs-CZ" dirty="0" smtClean="0"/>
              <a:t>955-997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368    $</a:t>
            </a:r>
            <a:r>
              <a:rPr lang="cs-CZ" dirty="0" err="1" smtClean="0"/>
              <a:t>csvětci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1000  $a </a:t>
            </a:r>
            <a:r>
              <a:rPr lang="cs-CZ" dirty="0" err="1"/>
              <a:t>Fénix$c</a:t>
            </a:r>
            <a:r>
              <a:rPr lang="cs-CZ" dirty="0"/>
              <a:t>(mytologická postava)</a:t>
            </a:r>
            <a:br>
              <a:rPr lang="cs-CZ" dirty="0"/>
            </a:br>
            <a:r>
              <a:rPr lang="cs-CZ" dirty="0"/>
              <a:t>368    $</a:t>
            </a:r>
            <a:r>
              <a:rPr lang="cs-CZ" dirty="0" err="1"/>
              <a:t>cmytologické</a:t>
            </a:r>
            <a:r>
              <a:rPr lang="cs-CZ" dirty="0"/>
              <a:t> postavy $</a:t>
            </a:r>
            <a:r>
              <a:rPr lang="cs-CZ" dirty="0" err="1"/>
              <a:t>cbájná</a:t>
            </a:r>
            <a:r>
              <a:rPr lang="cs-CZ" dirty="0"/>
              <a:t> stvoření </a:t>
            </a:r>
            <a:r>
              <a:rPr lang="cs-CZ" dirty="0" smtClean="0"/>
              <a:t>	     $</a:t>
            </a:r>
            <a:r>
              <a:rPr lang="cs-CZ" dirty="0" err="1"/>
              <a:t>cptáci</a:t>
            </a:r>
            <a:endParaRPr lang="cs-CZ" dirty="0"/>
          </a:p>
          <a:p>
            <a:pPr marL="0" indent="0">
              <a:buNone/>
            </a:pPr>
            <a:r>
              <a:rPr lang="cs-CZ" i="1" dirty="0"/>
              <a:t>Poznámka:</a:t>
            </a:r>
            <a:br>
              <a:rPr lang="cs-CZ" i="1" dirty="0"/>
            </a:br>
            <a:r>
              <a:rPr lang="cs-CZ" i="1" dirty="0"/>
              <a:t>Kvalifikátor v záhlaví je v </a:t>
            </a:r>
            <a:r>
              <a:rPr lang="cs-CZ" b="1" i="1" dirty="0"/>
              <a:t>jednotném</a:t>
            </a:r>
            <a:r>
              <a:rPr lang="cs-CZ" i="1" dirty="0"/>
              <a:t> čísle, odpovídající údaj v poli 368 je v </a:t>
            </a:r>
            <a:r>
              <a:rPr lang="cs-CZ" b="1" i="1" dirty="0"/>
              <a:t>množném</a:t>
            </a:r>
            <a:r>
              <a:rPr lang="cs-CZ" i="1" dirty="0"/>
              <a:t> čísle (takto se nachází v souboru věcných autorit).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374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b="1" dirty="0" err="1" smtClean="0"/>
              <a:t>Podpole</a:t>
            </a:r>
            <a:r>
              <a:rPr lang="cs-CZ" b="1" dirty="0" smtClean="0"/>
              <a:t> $d - </a:t>
            </a:r>
            <a:r>
              <a:rPr lang="cs-CZ" b="1" dirty="0"/>
              <a:t>titul </a:t>
            </a:r>
            <a:r>
              <a:rPr lang="cs-CZ" b="1" dirty="0" smtClean="0"/>
              <a:t>osoby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3007" y="1639341"/>
            <a:ext cx="8229600" cy="4525963"/>
          </a:xfrm>
        </p:spPr>
        <p:txBody>
          <a:bodyPr/>
          <a:lstStyle/>
          <a:p>
            <a:r>
              <a:rPr lang="cs-CZ" dirty="0"/>
              <a:t>Do tohoto </a:t>
            </a:r>
            <a:r>
              <a:rPr lang="cs-CZ" dirty="0" err="1"/>
              <a:t>podpole</a:t>
            </a:r>
            <a:r>
              <a:rPr lang="cs-CZ" dirty="0"/>
              <a:t> zaznamenáváme panovnické a šlechtické tituly, církevní a jiné náboženské hodnosti, čestné a další hodnosti. Je vhodné zaznamenat je zejména tehdy, když nejsou součástí záhlaví a odkazů. </a:t>
            </a:r>
            <a:br>
              <a:rPr lang="cs-CZ" dirty="0"/>
            </a:br>
            <a:endParaRPr lang="cs-CZ" dirty="0" smtClean="0"/>
          </a:p>
          <a:p>
            <a:r>
              <a:rPr lang="cs-CZ" dirty="0" smtClean="0"/>
              <a:t>Údaje </a:t>
            </a:r>
            <a:r>
              <a:rPr lang="cs-CZ" dirty="0"/>
              <a:t>se přebírají ve tvaru v jakém se nacházejí v jakémkoliv zdroji.</a:t>
            </a:r>
          </a:p>
          <a:p>
            <a:endParaRPr lang="cs-CZ" dirty="0" smtClean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324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2926886"/>
              </p:ext>
            </p:extLst>
          </p:nvPr>
        </p:nvGraphicFramePr>
        <p:xfrm>
          <a:off x="467544" y="3369192"/>
          <a:ext cx="8424936" cy="34411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82644"/>
                <a:gridCol w="6342292"/>
              </a:tblGrid>
              <a:tr h="6990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Person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 err="1">
                          <a:effectLst/>
                        </a:rPr>
                        <a:t>Kempen</a:t>
                      </a:r>
                      <a:r>
                        <a:rPr lang="cs-CZ" sz="2400" dirty="0">
                          <a:effectLst/>
                        </a:rPr>
                        <a:t> von </a:t>
                      </a:r>
                      <a:r>
                        <a:rPr lang="cs-CZ" sz="2400" dirty="0" err="1">
                          <a:effectLst/>
                        </a:rPr>
                        <a:t>Fichtenstamm</a:t>
                      </a:r>
                      <a:r>
                        <a:rPr lang="cs-CZ" sz="2400" dirty="0">
                          <a:effectLst/>
                        </a:rPr>
                        <a:t>, Johann Franz, 1793-1863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6990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 err="1">
                          <a:effectLst/>
                        </a:rPr>
                        <a:t>Sachschlagw</a:t>
                      </a:r>
                      <a:r>
                        <a:rPr lang="cs-CZ" sz="2400" dirty="0">
                          <a:effectLst/>
                        </a:rPr>
                        <a:t>. (</a:t>
                      </a:r>
                      <a:r>
                        <a:rPr lang="cs-CZ" sz="2400" dirty="0" err="1">
                          <a:effectLst/>
                        </a:rPr>
                        <a:t>rel</a:t>
                      </a:r>
                      <a:r>
                        <a:rPr lang="cs-CZ" sz="2400" dirty="0">
                          <a:effectLst/>
                        </a:rPr>
                        <a:t>)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General,  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6990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</a:rPr>
                        <a:t>Sachschlagw. (rel)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</a:rPr>
                        <a:t>Feldmarschall,  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6990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</a:rPr>
                        <a:t>Sachschlagw. (rel)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 err="1">
                          <a:effectLst/>
                        </a:rPr>
                        <a:t>Freiherr</a:t>
                      </a:r>
                      <a:r>
                        <a:rPr lang="cs-CZ" sz="2400" dirty="0">
                          <a:effectLst/>
                        </a:rPr>
                        <a:t>,  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467544" y="260648"/>
            <a:ext cx="832450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cs-CZ" altLang="cs-CZ" sz="2800" dirty="0">
                <a:ea typeface="Calibri" pitchFamily="34" charset="0"/>
                <a:cs typeface="Times New Roman" pitchFamily="18" charset="0"/>
              </a:rPr>
              <a:t>Příklad:</a:t>
            </a:r>
            <a:endParaRPr lang="cs-CZ" altLang="cs-CZ" sz="2800" dirty="0"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2800" dirty="0" smtClean="0">
                <a:ea typeface="Calibri" pitchFamily="34" charset="0"/>
                <a:cs typeface="Times New Roman" pitchFamily="18" charset="0"/>
              </a:rPr>
              <a:t>100 1  </a:t>
            </a:r>
            <a:r>
              <a:rPr lang="cs-CZ" altLang="cs-CZ" sz="2800" dirty="0">
                <a:ea typeface="Calibri" pitchFamily="34" charset="0"/>
                <a:cs typeface="Times New Roman" pitchFamily="18" charset="0"/>
              </a:rPr>
              <a:t>$</a:t>
            </a:r>
            <a:r>
              <a:rPr lang="cs-CZ" altLang="cs-CZ" sz="2800" dirty="0" err="1">
                <a:ea typeface="Calibri" pitchFamily="34" charset="0"/>
                <a:cs typeface="Times New Roman" pitchFamily="18" charset="0"/>
              </a:rPr>
              <a:t>aKempen</a:t>
            </a:r>
            <a:r>
              <a:rPr lang="cs-CZ" altLang="cs-CZ" sz="2800" dirty="0">
                <a:ea typeface="Calibri" pitchFamily="34" charset="0"/>
                <a:cs typeface="Times New Roman" pitchFamily="18" charset="0"/>
              </a:rPr>
              <a:t> von </a:t>
            </a:r>
            <a:r>
              <a:rPr lang="cs-CZ" altLang="cs-CZ" sz="2800" dirty="0" err="1">
                <a:ea typeface="Calibri" pitchFamily="34" charset="0"/>
                <a:cs typeface="Times New Roman" pitchFamily="18" charset="0"/>
              </a:rPr>
              <a:t>Fichtenstamm</a:t>
            </a:r>
            <a:r>
              <a:rPr lang="cs-CZ" altLang="cs-CZ" sz="2800" dirty="0">
                <a:ea typeface="Calibri" pitchFamily="34" charset="0"/>
                <a:cs typeface="Times New Roman" pitchFamily="18" charset="0"/>
              </a:rPr>
              <a:t>, Johann </a:t>
            </a:r>
            <a:r>
              <a:rPr lang="cs-CZ" altLang="cs-CZ" sz="2800" dirty="0" smtClean="0">
                <a:ea typeface="Calibri" pitchFamily="34" charset="0"/>
                <a:cs typeface="Times New Roman" pitchFamily="18" charset="0"/>
              </a:rPr>
              <a:t>Franz, 	$d1793-1863</a:t>
            </a:r>
            <a:r>
              <a:rPr lang="cs-CZ" altLang="cs-CZ" sz="2800" dirty="0">
                <a:ea typeface="Calibri" pitchFamily="34" charset="0"/>
                <a:cs typeface="Times New Roman" pitchFamily="18" charset="0"/>
              </a:rPr>
              <a:t/>
            </a:r>
            <a:br>
              <a:rPr lang="cs-CZ" altLang="cs-CZ" sz="2800" dirty="0">
                <a:ea typeface="Calibri" pitchFamily="34" charset="0"/>
                <a:cs typeface="Times New Roman" pitchFamily="18" charset="0"/>
              </a:rPr>
            </a:br>
            <a:r>
              <a:rPr lang="cs-CZ" altLang="cs-CZ" sz="2800" dirty="0">
                <a:ea typeface="Calibri" pitchFamily="34" charset="0"/>
                <a:cs typeface="Times New Roman" pitchFamily="18" charset="0"/>
              </a:rPr>
              <a:t>368    $d General $d </a:t>
            </a:r>
            <a:r>
              <a:rPr lang="cs-CZ" altLang="cs-CZ" sz="2800" dirty="0" err="1">
                <a:ea typeface="Calibri" pitchFamily="34" charset="0"/>
                <a:cs typeface="Times New Roman" pitchFamily="18" charset="0"/>
              </a:rPr>
              <a:t>Feldmarschall</a:t>
            </a:r>
            <a:r>
              <a:rPr lang="cs-CZ" altLang="cs-CZ" sz="2800" dirty="0">
                <a:ea typeface="Calibri" pitchFamily="34" charset="0"/>
                <a:cs typeface="Times New Roman" pitchFamily="18" charset="0"/>
              </a:rPr>
              <a:t> $d </a:t>
            </a:r>
            <a:r>
              <a:rPr lang="cs-CZ" altLang="cs-CZ" sz="2800" dirty="0" err="1">
                <a:ea typeface="Calibri" pitchFamily="34" charset="0"/>
                <a:cs typeface="Times New Roman" pitchFamily="18" charset="0"/>
              </a:rPr>
              <a:t>Freiherr</a:t>
            </a:r>
            <a:endParaRPr lang="cs-CZ" altLang="cs-CZ" sz="2800" dirty="0"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altLang="cs-CZ" sz="2800" dirty="0" smtClean="0"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2800" i="1" dirty="0" smtClean="0">
                <a:ea typeface="Calibri" pitchFamily="34" charset="0"/>
                <a:cs typeface="Times New Roman" pitchFamily="18" charset="0"/>
              </a:rPr>
              <a:t>Poznámka</a:t>
            </a:r>
            <a:r>
              <a:rPr lang="cs-CZ" altLang="cs-CZ" sz="2800" i="1" dirty="0">
                <a:ea typeface="Calibri" pitchFamily="34" charset="0"/>
                <a:cs typeface="Times New Roman" pitchFamily="18" charset="0"/>
              </a:rPr>
              <a:t>:</a:t>
            </a:r>
            <a:endParaRPr lang="cs-CZ" altLang="cs-CZ" sz="2800" i="1" dirty="0"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2800" i="1" dirty="0">
                <a:ea typeface="Calibri" pitchFamily="34" charset="0"/>
                <a:cs typeface="Times New Roman" pitchFamily="18" charset="0"/>
              </a:rPr>
              <a:t>Zdrojem pro údaje v příkladu  je záznam </a:t>
            </a:r>
            <a:r>
              <a:rPr lang="cs-CZ" altLang="cs-CZ" sz="2800" i="1" dirty="0" smtClean="0">
                <a:ea typeface="Calibri" pitchFamily="34" charset="0"/>
                <a:cs typeface="Times New Roman" pitchFamily="18" charset="0"/>
              </a:rPr>
              <a:t>OBG</a:t>
            </a:r>
            <a:endParaRPr lang="cs-CZ" altLang="cs-CZ" sz="2800" i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8353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92088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lvl="2" algn="ctr"/>
            <a:r>
              <a:rPr lang="cs-CZ" sz="3200" b="1" dirty="0" smtClean="0"/>
              <a:t>Pole </a:t>
            </a:r>
            <a:r>
              <a:rPr lang="en-US" sz="3200" b="1" dirty="0" smtClean="0"/>
              <a:t>37</a:t>
            </a:r>
            <a:r>
              <a:rPr lang="cs-CZ" sz="3200" b="1" dirty="0" smtClean="0"/>
              <a:t>0</a:t>
            </a:r>
            <a:r>
              <a:rPr lang="en-US" sz="3200" b="1" dirty="0" smtClean="0"/>
              <a:t> – </a:t>
            </a:r>
            <a:r>
              <a:rPr lang="en-US" sz="3200" b="1" dirty="0" err="1" smtClean="0"/>
              <a:t>související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místo</a:t>
            </a:r>
            <a:r>
              <a:rPr lang="cs-CZ" sz="3200" b="1" dirty="0" smtClean="0"/>
              <a:t> (o)</a:t>
            </a:r>
            <a:r>
              <a:rPr lang="en-US" sz="3200" b="1" dirty="0" smtClean="0"/>
              <a:t> </a:t>
            </a:r>
            <a:endParaRPr lang="cs-CZ" sz="3200" b="1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669611"/>
          </a:xfrm>
        </p:spPr>
        <p:txBody>
          <a:bodyPr>
            <a:noAutofit/>
          </a:bodyPr>
          <a:lstStyle/>
          <a:p>
            <a:r>
              <a:rPr lang="cs-CZ" sz="2800" dirty="0" smtClean="0"/>
              <a:t>Do </a:t>
            </a:r>
            <a:r>
              <a:rPr lang="cs-CZ" sz="2800" dirty="0"/>
              <a:t>tohoto pole zaznamenáváme město, oblast nebo stát spojený s místem narození, úmrtí, bydlištěm nebo identitou osoby.</a:t>
            </a:r>
            <a:br>
              <a:rPr lang="cs-CZ" sz="2800" dirty="0"/>
            </a:br>
            <a:r>
              <a:rPr lang="cs-CZ" sz="2800" dirty="0"/>
              <a:t>Údaje se přebírají ze souboru geografických autorit.</a:t>
            </a:r>
            <a:br>
              <a:rPr lang="cs-CZ" sz="2800" dirty="0"/>
            </a:br>
            <a:r>
              <a:rPr lang="cs-CZ" sz="2800" dirty="0"/>
              <a:t>Pokud se k počátečnímu a konečnému datu vztahují různá místa, pole se opakuje. </a:t>
            </a:r>
          </a:p>
          <a:p>
            <a:r>
              <a:rPr lang="cs-CZ" sz="2800" dirty="0"/>
              <a:t/>
            </a:r>
            <a:br>
              <a:rPr lang="cs-CZ" sz="2800" dirty="0"/>
            </a:br>
            <a:r>
              <a:rPr lang="cs-CZ" sz="2800" dirty="0"/>
              <a:t>U </a:t>
            </a:r>
            <a:r>
              <a:rPr lang="cs-CZ" sz="2800" u="sng" dirty="0"/>
              <a:t>českých autorů</a:t>
            </a:r>
            <a:r>
              <a:rPr lang="cs-CZ" sz="2800" dirty="0"/>
              <a:t> uvádíme vždy místo narození a úmrtí (pokud jsou známy) a související zemi (Česko). Volitelně můžeme uvést i jiné související místo pokud je s ním osoba významně a/nebo dlouhodobě spojena a údaj by sloužil k bližší identifikaci osoby (např. u regionálních autorů).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Příklad:</a:t>
            </a:r>
          </a:p>
          <a:p>
            <a:r>
              <a:rPr lang="cs-CZ" dirty="0" smtClean="0"/>
              <a:t>100 1  </a:t>
            </a:r>
            <a:r>
              <a:rPr lang="cs-CZ" dirty="0"/>
              <a:t>$</a:t>
            </a:r>
            <a:r>
              <a:rPr lang="cs-CZ" dirty="0" err="1"/>
              <a:t>aKundera</a:t>
            </a:r>
            <a:r>
              <a:rPr lang="cs-CZ" dirty="0"/>
              <a:t>, Milan, $</a:t>
            </a:r>
            <a:r>
              <a:rPr lang="cs-CZ" dirty="0" smtClean="0"/>
              <a:t>d1929-</a:t>
            </a:r>
            <a:endParaRPr lang="cs-CZ" dirty="0"/>
          </a:p>
          <a:p>
            <a:r>
              <a:rPr lang="cs-CZ" b="1" dirty="0"/>
              <a:t>370    $</a:t>
            </a:r>
            <a:r>
              <a:rPr lang="cs-CZ" b="1" dirty="0" err="1"/>
              <a:t>aBrno</a:t>
            </a:r>
            <a:r>
              <a:rPr lang="cs-CZ" b="1" dirty="0"/>
              <a:t> (Česko)</a:t>
            </a:r>
          </a:p>
          <a:p>
            <a:r>
              <a:rPr lang="cs-CZ" b="1" dirty="0"/>
              <a:t>370    $cČesko$s1929$t1975</a:t>
            </a:r>
          </a:p>
          <a:p>
            <a:r>
              <a:rPr lang="cs-CZ" b="1" dirty="0"/>
              <a:t>370    $cFrancie$s1975</a:t>
            </a:r>
          </a:p>
          <a:p>
            <a:pPr marL="0" indent="0">
              <a:buNone/>
            </a:pPr>
            <a:endParaRPr lang="cs-CZ" i="1" dirty="0" smtClean="0"/>
          </a:p>
          <a:p>
            <a:pPr marL="0" indent="0">
              <a:buNone/>
            </a:pPr>
            <a:r>
              <a:rPr lang="cs-CZ" i="1" dirty="0" smtClean="0"/>
              <a:t>Poznámka</a:t>
            </a:r>
            <a:r>
              <a:rPr lang="cs-CZ" i="1" dirty="0"/>
              <a:t>:</a:t>
            </a:r>
            <a:br>
              <a:rPr lang="cs-CZ" i="1" dirty="0"/>
            </a:br>
            <a:r>
              <a:rPr lang="cs-CZ" i="1" dirty="0"/>
              <a:t>Pole 370 </a:t>
            </a:r>
            <a:r>
              <a:rPr lang="cs-CZ" i="1" dirty="0" err="1"/>
              <a:t>podpole</a:t>
            </a:r>
            <a:r>
              <a:rPr lang="cs-CZ" i="1" dirty="0"/>
              <a:t> $c nahrazuje u českých autorů národní pole 909 (provenience), které se již neuvádí.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2582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/>
          <a:lstStyle/>
          <a:p>
            <a:pPr marL="0" indent="0">
              <a:buNone/>
            </a:pPr>
            <a:r>
              <a:rPr lang="cs-CZ" u="sng" dirty="0"/>
              <a:t>U zahraničních autorů</a:t>
            </a:r>
            <a:r>
              <a:rPr lang="cs-CZ" dirty="0"/>
              <a:t> uvádíme vždy související zemi (pokud je známa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Příklad:</a:t>
            </a:r>
          </a:p>
          <a:p>
            <a:r>
              <a:rPr lang="cs-CZ" dirty="0"/>
              <a:t>1001 $</a:t>
            </a:r>
            <a:r>
              <a:rPr lang="cs-CZ" dirty="0" err="1"/>
              <a:t>aOndaatje</a:t>
            </a:r>
            <a:r>
              <a:rPr lang="cs-CZ" dirty="0"/>
              <a:t>, Michael,$</a:t>
            </a:r>
            <a:r>
              <a:rPr lang="cs-CZ" dirty="0" smtClean="0"/>
              <a:t>d1943-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370    $</a:t>
            </a:r>
            <a:r>
              <a:rPr lang="cs-CZ" dirty="0" err="1"/>
              <a:t>cSrí</a:t>
            </a:r>
            <a:r>
              <a:rPr lang="cs-CZ" dirty="0"/>
              <a:t> Lanka$s1943$t1954</a:t>
            </a:r>
            <a:br>
              <a:rPr lang="cs-CZ" dirty="0"/>
            </a:br>
            <a:r>
              <a:rPr lang="cs-CZ" dirty="0"/>
              <a:t>370    $cAnglie$s1954$t1962</a:t>
            </a:r>
            <a:br>
              <a:rPr lang="cs-CZ" dirty="0"/>
            </a:br>
            <a:r>
              <a:rPr lang="cs-CZ" dirty="0"/>
              <a:t>370    $cKanada$s1962</a:t>
            </a:r>
          </a:p>
          <a:p>
            <a:pPr marL="0" indent="0">
              <a:buNone/>
            </a:pPr>
            <a:endParaRPr lang="cs-CZ" dirty="0" smtClean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7322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b="1" dirty="0"/>
              <a:t>Pole </a:t>
            </a:r>
            <a:r>
              <a:rPr lang="en-US" b="1" dirty="0" smtClean="0"/>
              <a:t>37</a:t>
            </a:r>
            <a:r>
              <a:rPr lang="cs-CZ" b="1" dirty="0" smtClean="0"/>
              <a:t>2</a:t>
            </a:r>
            <a:r>
              <a:rPr lang="en-US" b="1" dirty="0" smtClean="0"/>
              <a:t> </a:t>
            </a:r>
            <a:r>
              <a:rPr lang="en-US" b="1" dirty="0"/>
              <a:t>– </a:t>
            </a:r>
            <a:r>
              <a:rPr lang="cs-CZ" b="1" dirty="0" smtClean="0"/>
              <a:t>oblast působení (o)</a:t>
            </a:r>
            <a:endParaRPr lang="cs-CZ" b="1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529447" y="1556792"/>
            <a:ext cx="8229600" cy="511256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Do tohoto pole zaznamenáváme oblast působnosti, expertní oblast atd., jíž se osoba věnuje nebo věnovala.</a:t>
            </a:r>
            <a:br>
              <a:rPr lang="cs-CZ" dirty="0"/>
            </a:br>
            <a:r>
              <a:rPr lang="cs-CZ" dirty="0"/>
              <a:t>Údaje se přebírají ze souboru věcných autorit.</a:t>
            </a:r>
            <a:br>
              <a:rPr lang="cs-CZ" dirty="0"/>
            </a:br>
            <a:r>
              <a:rPr lang="cs-CZ" dirty="0"/>
              <a:t>Pokud je oblast působnosti v různých časových obdobích různá, pole se opakuje.</a:t>
            </a:r>
            <a:br>
              <a:rPr lang="cs-CZ" dirty="0"/>
            </a:br>
            <a:r>
              <a:rPr lang="cs-CZ" dirty="0"/>
              <a:t>Založení pole je volitelné, ale doporučené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/>
              <a:t>Příklad:</a:t>
            </a:r>
          </a:p>
          <a:p>
            <a:pPr marL="0" indent="0">
              <a:buNone/>
            </a:pPr>
            <a:r>
              <a:rPr lang="cs-CZ" dirty="0"/>
              <a:t>100 1  $</a:t>
            </a:r>
            <a:r>
              <a:rPr lang="cs-CZ" dirty="0" err="1"/>
              <a:t>aBorn</a:t>
            </a:r>
            <a:r>
              <a:rPr lang="cs-CZ" dirty="0"/>
              <a:t>, Adolf,$d1930-</a:t>
            </a:r>
            <a:br>
              <a:rPr lang="cs-CZ" dirty="0"/>
            </a:br>
            <a:r>
              <a:rPr lang="cs-CZ" dirty="0"/>
              <a:t>372     $</a:t>
            </a:r>
            <a:r>
              <a:rPr lang="cs-CZ" dirty="0" err="1"/>
              <a:t>avýtvarné</a:t>
            </a:r>
            <a:r>
              <a:rPr lang="cs-CZ" dirty="0"/>
              <a:t> </a:t>
            </a:r>
            <a:r>
              <a:rPr lang="cs-CZ" dirty="0" smtClean="0"/>
              <a:t>umění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76665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cs-CZ" b="1" dirty="0"/>
              <a:t>Pole </a:t>
            </a:r>
            <a:r>
              <a:rPr lang="en-US" b="1" dirty="0" smtClean="0"/>
              <a:t>37</a:t>
            </a:r>
            <a:r>
              <a:rPr lang="cs-CZ" b="1" dirty="0" smtClean="0"/>
              <a:t>3</a:t>
            </a:r>
            <a:r>
              <a:rPr lang="en-US" b="1" dirty="0" smtClean="0"/>
              <a:t> </a:t>
            </a:r>
            <a:r>
              <a:rPr lang="en-US" b="1" dirty="0"/>
              <a:t>– </a:t>
            </a:r>
            <a:r>
              <a:rPr lang="cs-CZ" b="1" dirty="0"/>
              <a:t>A</a:t>
            </a:r>
            <a:r>
              <a:rPr lang="cs-CZ" b="1" dirty="0" smtClean="0"/>
              <a:t>filiace </a:t>
            </a:r>
            <a:r>
              <a:rPr lang="cs-CZ" dirty="0" smtClean="0"/>
              <a:t>(organizace spojená s osobou) (o)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2448" y="1442246"/>
            <a:ext cx="8229600" cy="5069160"/>
          </a:xfrm>
        </p:spPr>
        <p:txBody>
          <a:bodyPr>
            <a:normAutofit fontScale="25000" lnSpcReduction="20000"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cs-CZ" sz="11200" dirty="0"/>
              <a:t>$a</a:t>
            </a:r>
            <a:r>
              <a:rPr lang="en-US" sz="11200" dirty="0"/>
              <a:t> 	</a:t>
            </a:r>
            <a:r>
              <a:rPr lang="cs-CZ" sz="11200" dirty="0" smtClean="0"/>
              <a:t>Afiliace (o)</a:t>
            </a:r>
            <a:endParaRPr lang="cs-CZ" sz="112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sz="11200" dirty="0"/>
              <a:t>$s 	Počáteční datum </a:t>
            </a:r>
            <a:r>
              <a:rPr lang="cs-CZ" sz="11200" dirty="0" smtClean="0"/>
              <a:t>rozmezí (NO)</a:t>
            </a:r>
            <a:endParaRPr lang="cs-CZ" sz="112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sz="11200" dirty="0"/>
              <a:t>$t 	Konečné datum </a:t>
            </a:r>
            <a:r>
              <a:rPr lang="cs-CZ" sz="11200" dirty="0" smtClean="0"/>
              <a:t>rozmezí (NO)</a:t>
            </a:r>
          </a:p>
          <a:p>
            <a:pPr marL="0" indent="0">
              <a:buNone/>
            </a:pPr>
            <a:r>
              <a:rPr lang="cs-CZ" sz="8000" dirty="0"/>
              <a:t>Do </a:t>
            </a:r>
            <a:r>
              <a:rPr lang="cs-CZ" sz="8000" dirty="0" smtClean="0"/>
              <a:t>pole </a:t>
            </a:r>
            <a:r>
              <a:rPr lang="cs-CZ" sz="8000" dirty="0"/>
              <a:t>zaznamenáváme informace o skupině či instituci, s níž je osoba spojována. </a:t>
            </a:r>
            <a:br>
              <a:rPr lang="cs-CZ" sz="8000" dirty="0"/>
            </a:br>
            <a:r>
              <a:rPr lang="cs-CZ" sz="8000" dirty="0"/>
              <a:t>Údaje se přebírají ze souboru </a:t>
            </a:r>
            <a:r>
              <a:rPr lang="cs-CZ" sz="8000" u="sng" dirty="0"/>
              <a:t>korporativních</a:t>
            </a:r>
            <a:r>
              <a:rPr lang="cs-CZ" sz="8000" dirty="0"/>
              <a:t> autorit</a:t>
            </a:r>
            <a:r>
              <a:rPr lang="cs-CZ" sz="8000" dirty="0" smtClean="0"/>
              <a:t>. Pokud </a:t>
            </a:r>
            <a:r>
              <a:rPr lang="cs-CZ" sz="8000" dirty="0"/>
              <a:t>je osoba v různých časových obdobích spojována s různými skupinami, pole se opakuje.</a:t>
            </a:r>
          </a:p>
          <a:p>
            <a:pPr marL="0" indent="0">
              <a:buNone/>
            </a:pPr>
            <a:r>
              <a:rPr lang="cs-CZ" sz="8000" dirty="0"/>
              <a:t>Pole 373 vytváříme  v případě, kdy je osoba s činností  instituce </a:t>
            </a:r>
            <a:r>
              <a:rPr lang="cs-CZ" sz="8000" u="sng" dirty="0"/>
              <a:t>významně</a:t>
            </a:r>
            <a:r>
              <a:rPr lang="cs-CZ" sz="8000" dirty="0"/>
              <a:t> či </a:t>
            </a:r>
            <a:r>
              <a:rPr lang="cs-CZ" sz="8000" u="sng" dirty="0"/>
              <a:t>dlouhodobě</a:t>
            </a:r>
            <a:r>
              <a:rPr lang="cs-CZ" sz="8000" dirty="0"/>
              <a:t> spojena a/nebo v případě, kdy </a:t>
            </a:r>
            <a:r>
              <a:rPr lang="cs-CZ" sz="8000" u="sng" dirty="0"/>
              <a:t>nemáme</a:t>
            </a:r>
            <a:r>
              <a:rPr lang="cs-CZ" sz="8000" dirty="0"/>
              <a:t> dostatek jiných </a:t>
            </a:r>
            <a:r>
              <a:rPr lang="cs-CZ" sz="8000" u="sng" dirty="0"/>
              <a:t>vhodnějších</a:t>
            </a:r>
            <a:r>
              <a:rPr lang="cs-CZ" sz="8000" dirty="0"/>
              <a:t> údajů k  identifikaci osoby (v tomto případě je ovšem třeba celkově zvážit zda má vůbec význam autoritní záznam zakládat, afiliace sama nebude pravděpodobně dostatečným údajem k identifikaci). Vždy se snažíme dohledat časové rozpětí</a:t>
            </a:r>
            <a:r>
              <a:rPr lang="cs-CZ" sz="5100" dirty="0" smtClean="0"/>
              <a:t>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sz="9600" dirty="0"/>
              <a:t>Př.: 100 1</a:t>
            </a:r>
            <a:r>
              <a:rPr lang="en-US" sz="9600" dirty="0"/>
              <a:t>#</a:t>
            </a:r>
            <a:r>
              <a:rPr lang="cs-CZ" sz="9600" dirty="0"/>
              <a:t> </a:t>
            </a:r>
            <a:r>
              <a:rPr lang="en-US" sz="9600" dirty="0"/>
              <a:t>$</a:t>
            </a:r>
            <a:r>
              <a:rPr lang="cs-CZ" sz="9600" dirty="0" err="1" smtClean="0"/>
              <a:t>aBalík,Vojtěch</a:t>
            </a:r>
            <a:r>
              <a:rPr lang="cs-CZ" sz="9600" dirty="0" smtClean="0"/>
              <a:t>,</a:t>
            </a:r>
            <a:r>
              <a:rPr lang="en-US" sz="9600" dirty="0" smtClean="0"/>
              <a:t>$</a:t>
            </a:r>
            <a:r>
              <a:rPr lang="cs-CZ" sz="9600" dirty="0" smtClean="0"/>
              <a:t>d1947-</a:t>
            </a:r>
          </a:p>
          <a:p>
            <a:pPr marL="0" indent="0">
              <a:buNone/>
            </a:pPr>
            <a:r>
              <a:rPr lang="cs-CZ" sz="9600" dirty="0" smtClean="0"/>
              <a:t>       </a:t>
            </a:r>
            <a:r>
              <a:rPr lang="cs-CZ" sz="9600" b="1" dirty="0" smtClean="0"/>
              <a:t>373</a:t>
            </a:r>
            <a:r>
              <a:rPr lang="cs-CZ" sz="9600" dirty="0" smtClean="0"/>
              <a:t> </a:t>
            </a:r>
            <a:r>
              <a:rPr lang="en-US" sz="9600" dirty="0" smtClean="0"/>
              <a:t>##</a:t>
            </a:r>
            <a:r>
              <a:rPr lang="cs-CZ" sz="9600" dirty="0" smtClean="0"/>
              <a:t> </a:t>
            </a:r>
            <a:r>
              <a:rPr lang="en-US" sz="9600" dirty="0"/>
              <a:t>$</a:t>
            </a:r>
            <a:r>
              <a:rPr lang="cs-CZ" sz="9600" dirty="0" err="1" smtClean="0"/>
              <a:t>aNárodní</a:t>
            </a:r>
            <a:r>
              <a:rPr lang="cs-CZ" sz="9600" dirty="0" smtClean="0"/>
              <a:t> knihovna ČR</a:t>
            </a:r>
            <a:r>
              <a:rPr lang="en-US" sz="9600" dirty="0" smtClean="0"/>
              <a:t>$</a:t>
            </a:r>
            <a:r>
              <a:rPr lang="cs-CZ" sz="9600" dirty="0" smtClean="0"/>
              <a:t>s1977</a:t>
            </a:r>
            <a:r>
              <a:rPr lang="en-US" sz="9600" dirty="0" smtClean="0"/>
              <a:t>$</a:t>
            </a:r>
            <a:r>
              <a:rPr lang="cs-CZ" sz="9600" dirty="0" smtClean="0"/>
              <a:t>t2004</a:t>
            </a:r>
          </a:p>
          <a:p>
            <a:pPr marL="0" indent="0">
              <a:buNone/>
            </a:pPr>
            <a:r>
              <a:rPr lang="cs-CZ" sz="9600" dirty="0" smtClean="0"/>
              <a:t>       </a:t>
            </a:r>
            <a:r>
              <a:rPr lang="cs-CZ" sz="9600" b="1" dirty="0" smtClean="0"/>
              <a:t>373</a:t>
            </a:r>
            <a:r>
              <a:rPr lang="cs-CZ" sz="9600" dirty="0" smtClean="0"/>
              <a:t> </a:t>
            </a:r>
            <a:r>
              <a:rPr lang="en-US" sz="9600" dirty="0"/>
              <a:t>##</a:t>
            </a:r>
            <a:r>
              <a:rPr lang="cs-CZ" sz="9600" dirty="0"/>
              <a:t> </a:t>
            </a:r>
            <a:r>
              <a:rPr lang="en-US" sz="9600" dirty="0"/>
              <a:t>$</a:t>
            </a:r>
            <a:r>
              <a:rPr lang="cs-CZ" sz="9600" dirty="0" err="1" smtClean="0"/>
              <a:t>aFilozofický</a:t>
            </a:r>
            <a:r>
              <a:rPr lang="cs-CZ" sz="9600" dirty="0" smtClean="0"/>
              <a:t> ústav AV ČR</a:t>
            </a:r>
            <a:r>
              <a:rPr lang="en-US" sz="9600" dirty="0" smtClean="0"/>
              <a:t>$</a:t>
            </a:r>
            <a:r>
              <a:rPr lang="cs-CZ" sz="9600" dirty="0" smtClean="0"/>
              <a:t>s2004</a:t>
            </a: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4700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92088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lvl="2" algn="ctr"/>
            <a:r>
              <a:rPr lang="cs-CZ" sz="3200" b="1" dirty="0" smtClean="0"/>
              <a:t>Pole </a:t>
            </a:r>
            <a:r>
              <a:rPr lang="en-US" sz="3200" b="1" dirty="0" smtClean="0"/>
              <a:t>374 – </a:t>
            </a:r>
            <a:r>
              <a:rPr lang="cs-CZ" sz="3200" b="1" dirty="0" err="1"/>
              <a:t>P</a:t>
            </a:r>
            <a:r>
              <a:rPr lang="en-US" sz="3200" b="1" dirty="0" err="1" smtClean="0"/>
              <a:t>rofese</a:t>
            </a:r>
            <a:r>
              <a:rPr lang="cs-CZ" sz="3200" b="1" dirty="0" smtClean="0"/>
              <a:t> (o)</a:t>
            </a:r>
            <a:r>
              <a:rPr lang="en-US" sz="3200" b="1" dirty="0" smtClean="0"/>
              <a:t> 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72608"/>
          </a:xfrm>
        </p:spPr>
        <p:txBody>
          <a:bodyPr>
            <a:normAutofit fontScale="92500" lnSpcReduction="10000"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cs-CZ" sz="3600" dirty="0"/>
              <a:t>$a</a:t>
            </a:r>
            <a:r>
              <a:rPr lang="en-US" sz="3600" dirty="0"/>
              <a:t> 	</a:t>
            </a:r>
            <a:r>
              <a:rPr lang="en-US" sz="3600" dirty="0" err="1" smtClean="0"/>
              <a:t>Profese</a:t>
            </a:r>
            <a:r>
              <a:rPr lang="cs-CZ" sz="3600" dirty="0" smtClean="0"/>
              <a:t> (O)</a:t>
            </a:r>
            <a:endParaRPr lang="cs-CZ" sz="36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600" dirty="0"/>
              <a:t>$s 	Počáteční datum </a:t>
            </a:r>
            <a:r>
              <a:rPr lang="cs-CZ" sz="3600" dirty="0" smtClean="0"/>
              <a:t>rozmezí (NO)</a:t>
            </a:r>
            <a:endParaRPr lang="cs-CZ" sz="36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600" dirty="0"/>
              <a:t>$t 	Konečné datum </a:t>
            </a:r>
            <a:r>
              <a:rPr lang="cs-CZ" sz="3600" dirty="0" smtClean="0"/>
              <a:t>rozmezí (NO)</a:t>
            </a:r>
            <a:endParaRPr lang="cs-CZ" sz="3600" dirty="0"/>
          </a:p>
          <a:p>
            <a:pPr marL="0" indent="0">
              <a:buNone/>
            </a:pPr>
            <a:r>
              <a:rPr lang="cs-CZ" dirty="0"/>
              <a:t>Do tohoto pole zaznamenáváme informace o povolání či zaměstnání,  v němž osoba pracuje či pracovala. </a:t>
            </a:r>
            <a:br>
              <a:rPr lang="cs-CZ" dirty="0"/>
            </a:br>
            <a:r>
              <a:rPr lang="cs-CZ" dirty="0"/>
              <a:t>Údaje se přebírají ze souboru věcných autorit (povolání je tedy v množném čísle).</a:t>
            </a:r>
            <a:br>
              <a:rPr lang="cs-CZ" dirty="0"/>
            </a:br>
            <a:r>
              <a:rPr lang="cs-CZ" dirty="0"/>
              <a:t>Pokud má osoba v různých časových obdobích různá povolání, pole se opakuje</a:t>
            </a:r>
            <a:r>
              <a:rPr lang="cs-CZ" dirty="0" smtClean="0"/>
              <a:t>. Založení </a:t>
            </a:r>
            <a:r>
              <a:rPr lang="cs-CZ" dirty="0"/>
              <a:t>pole je </a:t>
            </a:r>
            <a:r>
              <a:rPr lang="cs-CZ" u="sng" dirty="0"/>
              <a:t>volitelné</a:t>
            </a:r>
            <a:r>
              <a:rPr lang="cs-CZ" dirty="0"/>
              <a:t>, ale </a:t>
            </a:r>
            <a:r>
              <a:rPr lang="cs-CZ" u="sng" dirty="0"/>
              <a:t>doporučené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sz="2400" dirty="0" smtClean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547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cs-CZ" sz="3200" b="1" dirty="0" smtClean="0"/>
              <a:t>Změny zápisu životních dat</a:t>
            </a:r>
            <a:endParaRPr lang="cs-CZ" sz="3200" b="1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822232"/>
              </p:ext>
            </p:extLst>
          </p:nvPr>
        </p:nvGraphicFramePr>
        <p:xfrm>
          <a:off x="179512" y="1052736"/>
          <a:ext cx="8784976" cy="56886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67460"/>
                <a:gridCol w="5917516"/>
              </a:tblGrid>
              <a:tr h="5590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</a:rPr>
                        <a:t>AACR2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  22.17A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RDA  9.3.2.3, 9.3.3.3, 9.19.1.3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5832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Smith, John, 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</a:rPr>
                        <a:t>1924-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001" marR="5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Smith, John,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1924-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001" marR="5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494252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Smith, John, 1900 </a:t>
                      </a:r>
                      <a:r>
                        <a:rPr lang="cs-CZ" sz="1400" b="0" dirty="0" smtClean="0">
                          <a:solidFill>
                            <a:schemeClr val="tx1"/>
                          </a:solidFill>
                          <a:effectLst/>
                        </a:rPr>
                        <a:t>led.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10-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Smith, John, 1900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</a:rPr>
                        <a:t>leden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10.-  </a:t>
                      </a:r>
                      <a:endParaRPr lang="cs-CZ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i="1" dirty="0" err="1" smtClean="0">
                          <a:solidFill>
                            <a:schemeClr val="tx1"/>
                          </a:solidFill>
                          <a:effectLst/>
                        </a:rPr>
                        <a:t>Návrh</a:t>
                      </a:r>
                      <a:r>
                        <a:rPr lang="en-US" sz="1200" i="1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i="1" dirty="0" err="1" smtClean="0">
                          <a:solidFill>
                            <a:schemeClr val="tx1"/>
                          </a:solidFill>
                          <a:effectLst/>
                        </a:rPr>
                        <a:t>uvádět</a:t>
                      </a:r>
                      <a:r>
                        <a:rPr lang="en-US" sz="1200" i="1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i="1" dirty="0" err="1" smtClean="0">
                          <a:solidFill>
                            <a:schemeClr val="tx1"/>
                          </a:solidFill>
                          <a:effectLst/>
                        </a:rPr>
                        <a:t>měsíc</a:t>
                      </a:r>
                      <a:r>
                        <a:rPr lang="en-US" sz="1200" i="1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i="1" dirty="0" err="1" smtClean="0">
                          <a:solidFill>
                            <a:schemeClr val="tx1"/>
                          </a:solidFill>
                          <a:effectLst/>
                        </a:rPr>
                        <a:t>ve</a:t>
                      </a:r>
                      <a:r>
                        <a:rPr lang="en-US" sz="1200" i="1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i="1" dirty="0" err="1" smtClean="0">
                          <a:solidFill>
                            <a:schemeClr val="tx1"/>
                          </a:solidFill>
                          <a:effectLst/>
                        </a:rPr>
                        <a:t>formě</a:t>
                      </a:r>
                      <a:r>
                        <a:rPr lang="en-US" sz="1200" i="1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i="1" dirty="0" err="1" smtClean="0">
                          <a:solidFill>
                            <a:schemeClr val="tx1"/>
                          </a:solidFill>
                          <a:effectLst/>
                        </a:rPr>
                        <a:t>výčtu</a:t>
                      </a:r>
                      <a:r>
                        <a:rPr lang="en-US" sz="1200" i="1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i="1" dirty="0" err="1" smtClean="0">
                          <a:solidFill>
                            <a:schemeClr val="tx1"/>
                          </a:solidFill>
                          <a:effectLst/>
                        </a:rPr>
                        <a:t>kalendářních</a:t>
                      </a:r>
                      <a:r>
                        <a:rPr lang="en-US" sz="1200" i="1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i="1" dirty="0" err="1" smtClean="0">
                          <a:solidFill>
                            <a:schemeClr val="tx1"/>
                          </a:solidFill>
                          <a:effectLst/>
                        </a:rPr>
                        <a:t>dnů</a:t>
                      </a:r>
                      <a:r>
                        <a:rPr lang="en-US" sz="1200" i="1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i="1" dirty="0" err="1" smtClean="0">
                          <a:solidFill>
                            <a:schemeClr val="tx1"/>
                          </a:solidFill>
                          <a:effectLst/>
                        </a:rPr>
                        <a:t>tj</a:t>
                      </a:r>
                      <a:r>
                        <a:rPr lang="en-US" sz="1200" i="1" dirty="0" smtClean="0">
                          <a:solidFill>
                            <a:schemeClr val="tx1"/>
                          </a:solidFill>
                          <a:effectLst/>
                        </a:rPr>
                        <a:t>. v </a:t>
                      </a:r>
                      <a:r>
                        <a:rPr lang="en-US" sz="1200" i="1" dirty="0" err="1" smtClean="0">
                          <a:solidFill>
                            <a:schemeClr val="tx1"/>
                          </a:solidFill>
                          <a:effectLst/>
                        </a:rPr>
                        <a:t>nominativu</a:t>
                      </a:r>
                      <a:r>
                        <a:rPr lang="en-US" sz="1200" i="1" dirty="0" smtClean="0">
                          <a:solidFill>
                            <a:schemeClr val="tx1"/>
                          </a:solidFill>
                          <a:effectLst/>
                        </a:rPr>
                        <a:t> – 10. </a:t>
                      </a:r>
                      <a:r>
                        <a:rPr lang="en-US" sz="1200" i="1" dirty="0" err="1" smtClean="0">
                          <a:solidFill>
                            <a:schemeClr val="tx1"/>
                          </a:solidFill>
                          <a:effectLst/>
                        </a:rPr>
                        <a:t>leden</a:t>
                      </a:r>
                      <a:r>
                        <a:rPr lang="en-US" sz="1200" i="1" dirty="0" smtClean="0">
                          <a:solidFill>
                            <a:schemeClr val="tx1"/>
                          </a:solidFill>
                          <a:effectLst/>
                        </a:rPr>
                        <a:t> a </a:t>
                      </a:r>
                      <a:r>
                        <a:rPr lang="en-US" sz="1200" i="1" dirty="0" err="1" smtClean="0">
                          <a:solidFill>
                            <a:schemeClr val="tx1"/>
                          </a:solidFill>
                          <a:effectLst/>
                        </a:rPr>
                        <a:t>nikoliv</a:t>
                      </a:r>
                      <a:r>
                        <a:rPr lang="en-US" sz="1200" i="1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i="1" dirty="0" err="1" smtClean="0">
                          <a:solidFill>
                            <a:schemeClr val="tx1"/>
                          </a:solidFill>
                          <a:effectLst/>
                        </a:rPr>
                        <a:t>jako</a:t>
                      </a:r>
                      <a:r>
                        <a:rPr lang="en-US" sz="1200" i="1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i="1" dirty="0" err="1" smtClean="0">
                          <a:solidFill>
                            <a:schemeClr val="tx1"/>
                          </a:solidFill>
                          <a:effectLst/>
                        </a:rPr>
                        <a:t>frázi</a:t>
                      </a:r>
                      <a:r>
                        <a:rPr lang="en-US" sz="1200" i="1" dirty="0" smtClean="0">
                          <a:solidFill>
                            <a:schemeClr val="tx1"/>
                          </a:solidFill>
                          <a:effectLst/>
                        </a:rPr>
                        <a:t> v </a:t>
                      </a:r>
                      <a:r>
                        <a:rPr lang="en-US" sz="1200" i="1" dirty="0" err="1" smtClean="0">
                          <a:solidFill>
                            <a:schemeClr val="tx1"/>
                          </a:solidFill>
                          <a:effectLst/>
                        </a:rPr>
                        <a:t>pádové</a:t>
                      </a:r>
                      <a:r>
                        <a:rPr lang="en-US" sz="1200" i="1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i="1" dirty="0" err="1" smtClean="0">
                          <a:solidFill>
                            <a:schemeClr val="tx1"/>
                          </a:solidFill>
                          <a:effectLst/>
                        </a:rPr>
                        <a:t>souvislosti</a:t>
                      </a:r>
                      <a:r>
                        <a:rPr lang="en-US" sz="1200" i="1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i="1" dirty="0" err="1" smtClean="0">
                          <a:solidFill>
                            <a:schemeClr val="tx1"/>
                          </a:solidFill>
                          <a:effectLst/>
                        </a:rPr>
                        <a:t>tj</a:t>
                      </a:r>
                      <a:r>
                        <a:rPr lang="en-US" sz="1200" i="1" dirty="0" smtClean="0">
                          <a:solidFill>
                            <a:schemeClr val="tx1"/>
                          </a:solidFill>
                          <a:effectLst/>
                        </a:rPr>
                        <a:t>. 10. </a:t>
                      </a:r>
                      <a:r>
                        <a:rPr lang="en-US" sz="1200" i="1" dirty="0" err="1" smtClean="0">
                          <a:solidFill>
                            <a:schemeClr val="tx1"/>
                          </a:solidFill>
                          <a:effectLst/>
                        </a:rPr>
                        <a:t>ledna</a:t>
                      </a:r>
                      <a:endParaRPr lang="cs-CZ" sz="1200" i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i="1" dirty="0" err="1" smtClean="0">
                          <a:solidFill>
                            <a:schemeClr val="tx1"/>
                          </a:solidFill>
                          <a:effectLst/>
                        </a:rPr>
                        <a:t>Pozn</a:t>
                      </a:r>
                      <a:r>
                        <a:rPr lang="en-US" sz="1200" i="1" dirty="0">
                          <a:solidFill>
                            <a:schemeClr val="tx1"/>
                          </a:solidFill>
                          <a:effectLst/>
                        </a:rPr>
                        <a:t>.: </a:t>
                      </a:r>
                      <a:r>
                        <a:rPr lang="en-US" sz="1200" i="1" dirty="0" err="1">
                          <a:solidFill>
                            <a:schemeClr val="tx1"/>
                          </a:solidFill>
                          <a:effectLst/>
                        </a:rPr>
                        <a:t>Dle</a:t>
                      </a:r>
                      <a:r>
                        <a:rPr lang="en-US" sz="1200" i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i="1" dirty="0" err="1">
                          <a:solidFill>
                            <a:schemeClr val="tx1"/>
                          </a:solidFill>
                          <a:effectLst/>
                        </a:rPr>
                        <a:t>stávající</a:t>
                      </a:r>
                      <a:r>
                        <a:rPr lang="en-US" sz="1200" i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i="1" dirty="0" err="1">
                          <a:solidFill>
                            <a:schemeClr val="tx1"/>
                          </a:solidFill>
                          <a:effectLst/>
                        </a:rPr>
                        <a:t>praxe</a:t>
                      </a:r>
                      <a:r>
                        <a:rPr lang="en-US" sz="1200" i="1" dirty="0">
                          <a:solidFill>
                            <a:schemeClr val="tx1"/>
                          </a:solidFill>
                          <a:effectLst/>
                        </a:rPr>
                        <a:t> - </a:t>
                      </a:r>
                      <a:r>
                        <a:rPr lang="en-US" sz="1200" i="1" dirty="0" err="1">
                          <a:solidFill>
                            <a:schemeClr val="tx1"/>
                          </a:solidFill>
                          <a:effectLst/>
                        </a:rPr>
                        <a:t>pokud</a:t>
                      </a:r>
                      <a:r>
                        <a:rPr lang="en-US" sz="1200" i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i="1" dirty="0" err="1">
                          <a:solidFill>
                            <a:schemeClr val="tx1"/>
                          </a:solidFill>
                          <a:effectLst/>
                        </a:rPr>
                        <a:t>nepotřebujeme</a:t>
                      </a:r>
                      <a:r>
                        <a:rPr lang="en-US" sz="1200" i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i="1" dirty="0" err="1">
                          <a:solidFill>
                            <a:schemeClr val="tx1"/>
                          </a:solidFill>
                          <a:effectLst/>
                        </a:rPr>
                        <a:t>rozlišit</a:t>
                      </a:r>
                      <a:r>
                        <a:rPr lang="en-US" sz="1200" i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i="1" dirty="0" err="1">
                          <a:solidFill>
                            <a:schemeClr val="tx1"/>
                          </a:solidFill>
                          <a:effectLst/>
                        </a:rPr>
                        <a:t>dvě</a:t>
                      </a:r>
                      <a:r>
                        <a:rPr lang="en-US" sz="1200" i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i="1" dirty="0" err="1">
                          <a:solidFill>
                            <a:schemeClr val="tx1"/>
                          </a:solidFill>
                          <a:effectLst/>
                        </a:rPr>
                        <a:t>shodná</a:t>
                      </a:r>
                      <a:r>
                        <a:rPr lang="en-US" sz="1200" i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i="1" dirty="0" err="1">
                          <a:solidFill>
                            <a:schemeClr val="tx1"/>
                          </a:solidFill>
                          <a:effectLst/>
                        </a:rPr>
                        <a:t>záhlaví</a:t>
                      </a:r>
                      <a:r>
                        <a:rPr lang="en-US" sz="1200" i="1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1200" i="1" dirty="0" err="1">
                          <a:solidFill>
                            <a:schemeClr val="tx1"/>
                          </a:solidFill>
                          <a:effectLst/>
                        </a:rPr>
                        <a:t>pak</a:t>
                      </a:r>
                      <a:r>
                        <a:rPr lang="en-US" sz="1200" i="1" dirty="0">
                          <a:solidFill>
                            <a:schemeClr val="tx1"/>
                          </a:solidFill>
                          <a:effectLst/>
                        </a:rPr>
                        <a:t> den </a:t>
                      </a:r>
                      <a:r>
                        <a:rPr lang="en-US" sz="1200" i="1" dirty="0" err="1">
                          <a:solidFill>
                            <a:schemeClr val="tx1"/>
                          </a:solidFill>
                          <a:effectLst/>
                        </a:rPr>
                        <a:t>narození</a:t>
                      </a:r>
                      <a:r>
                        <a:rPr lang="en-US" sz="1200" i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i="1" dirty="0" err="1" smtClean="0">
                          <a:solidFill>
                            <a:schemeClr val="tx1"/>
                          </a:solidFill>
                          <a:effectLst/>
                        </a:rPr>
                        <a:t>neuvádíme</a:t>
                      </a:r>
                      <a:endParaRPr lang="cs-CZ" sz="1200" i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001" marR="5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5832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Smith, John, 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</a:rPr>
                        <a:t>ca</a:t>
                      </a:r>
                      <a:r>
                        <a:rPr lang="cs-CZ" sz="1400" b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</a:rPr>
                        <a:t>1837-1896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Smith, John, 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</a:rPr>
                        <a:t>asi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1837-1896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5832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Smith, John, 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</a:rPr>
                        <a:t>1837-ca</a:t>
                      </a:r>
                      <a:r>
                        <a:rPr lang="cs-CZ" sz="1400" b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</a:rPr>
                        <a:t>1896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Smith, John, 1837-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</a:rPr>
                        <a:t>asi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1896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5832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Smith, John, 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</a:rPr>
                        <a:t>ca</a:t>
                      </a:r>
                      <a:r>
                        <a:rPr lang="cs-CZ" sz="1400" b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</a:rPr>
                        <a:t>1837-ca</a:t>
                      </a:r>
                      <a:r>
                        <a:rPr lang="cs-CZ" sz="1400" b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</a:rPr>
                        <a:t>1896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Smith, John, 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</a:rPr>
                        <a:t>asi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1837-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</a:rPr>
                        <a:t>asi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1896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001" marR="5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514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Smith, John, </a:t>
                      </a:r>
                      <a:r>
                        <a:rPr lang="cs-CZ" sz="1400" b="0" dirty="0" err="1" smtClean="0">
                          <a:solidFill>
                            <a:schemeClr val="tx1"/>
                          </a:solidFill>
                          <a:effectLst/>
                        </a:rPr>
                        <a:t>nar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</a:rPr>
                        <a:t>. 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1825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Smith, John, 1825-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7735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Smith, John, </a:t>
                      </a:r>
                      <a:r>
                        <a:rPr lang="cs-CZ" sz="1400" b="0" dirty="0" err="1" smtClean="0">
                          <a:solidFill>
                            <a:schemeClr val="tx1"/>
                          </a:solidFill>
                          <a:effectLst/>
                        </a:rPr>
                        <a:t>zemř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</a:rPr>
                        <a:t>. 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1859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Smith, John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,</a:t>
                      </a:r>
                      <a:r>
                        <a:rPr lang="cs-CZ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1859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45761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Seneca, Lucius </a:t>
                      </a:r>
                      <a:r>
                        <a:rPr lang="cs-CZ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Annaeus</a:t>
                      </a:r>
                      <a:r>
                        <a:rPr lang="cs-CZ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ca 4 př. Kr.-65 po Kr.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Seneca, Lucius </a:t>
                      </a:r>
                      <a:r>
                        <a:rPr lang="cs-CZ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Annaeus</a:t>
                      </a:r>
                      <a:r>
                        <a:rPr lang="cs-CZ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cs-CZ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asi 4 </a:t>
                      </a:r>
                      <a:r>
                        <a:rPr lang="cs-CZ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př. Kr</a:t>
                      </a:r>
                      <a:r>
                        <a:rPr lang="cs-CZ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.-65 </a:t>
                      </a:r>
                      <a:r>
                        <a:rPr lang="cs-CZ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 Kr</a:t>
                      </a:r>
                      <a:r>
                        <a:rPr lang="cs-CZ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..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Příklady:</a:t>
            </a:r>
          </a:p>
          <a:p>
            <a:pPr marL="0" indent="0">
              <a:buNone/>
            </a:pPr>
            <a:r>
              <a:rPr lang="cs-CZ" dirty="0" smtClean="0"/>
              <a:t> </a:t>
            </a:r>
            <a:r>
              <a:rPr lang="cs-CZ" dirty="0"/>
              <a:t>100 1</a:t>
            </a:r>
            <a:r>
              <a:rPr lang="en-US" dirty="0"/>
              <a:t>#</a:t>
            </a:r>
            <a:r>
              <a:rPr lang="cs-CZ" dirty="0"/>
              <a:t> </a:t>
            </a:r>
            <a:r>
              <a:rPr lang="en-US" dirty="0"/>
              <a:t>$</a:t>
            </a:r>
            <a:r>
              <a:rPr lang="cs-CZ" dirty="0"/>
              <a:t>aEben,Petr,d1929-2007</a:t>
            </a:r>
          </a:p>
          <a:p>
            <a:pPr marL="0" indent="0">
              <a:buNone/>
            </a:pPr>
            <a:r>
              <a:rPr lang="cs-CZ" dirty="0"/>
              <a:t>  </a:t>
            </a:r>
            <a:r>
              <a:rPr lang="cs-CZ" dirty="0" smtClean="0"/>
              <a:t>374 </a:t>
            </a:r>
            <a:r>
              <a:rPr lang="en-US" dirty="0"/>
              <a:t>##</a:t>
            </a:r>
            <a:r>
              <a:rPr lang="cs-CZ" dirty="0"/>
              <a:t> </a:t>
            </a:r>
            <a:r>
              <a:rPr lang="en-US" dirty="0"/>
              <a:t>$</a:t>
            </a:r>
            <a:r>
              <a:rPr lang="cs-CZ" dirty="0"/>
              <a:t>a </a:t>
            </a:r>
            <a:r>
              <a:rPr lang="cs-CZ" dirty="0" smtClean="0"/>
              <a:t>skladatelé</a:t>
            </a:r>
            <a:r>
              <a:rPr lang="en-US" dirty="0" smtClean="0"/>
              <a:t>$</a:t>
            </a:r>
            <a:r>
              <a:rPr lang="cs-CZ" dirty="0"/>
              <a:t>a </a:t>
            </a:r>
            <a:r>
              <a:rPr lang="cs-CZ" dirty="0" smtClean="0"/>
              <a:t>muzikologové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100 1</a:t>
            </a:r>
            <a:r>
              <a:rPr lang="en-US" dirty="0" smtClean="0"/>
              <a:t>#</a:t>
            </a:r>
            <a:r>
              <a:rPr lang="cs-CZ" dirty="0" smtClean="0"/>
              <a:t> </a:t>
            </a:r>
            <a:r>
              <a:rPr lang="cs-CZ" dirty="0"/>
              <a:t>$</a:t>
            </a:r>
            <a:r>
              <a:rPr lang="cs-CZ" dirty="0" err="1"/>
              <a:t>aŠebrle</a:t>
            </a:r>
            <a:r>
              <a:rPr lang="cs-CZ" dirty="0"/>
              <a:t>, Roman,$</a:t>
            </a:r>
            <a:r>
              <a:rPr lang="cs-CZ" dirty="0" smtClean="0"/>
              <a:t>d1974-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374 </a:t>
            </a:r>
            <a:r>
              <a:rPr lang="en-US" dirty="0"/>
              <a:t>##</a:t>
            </a:r>
            <a:r>
              <a:rPr lang="cs-CZ" dirty="0" smtClean="0"/>
              <a:t>  </a:t>
            </a:r>
            <a:r>
              <a:rPr lang="cs-CZ" dirty="0"/>
              <a:t>$adesetibojaři$s1990$t2013</a:t>
            </a:r>
            <a:br>
              <a:rPr lang="cs-CZ" dirty="0"/>
            </a:br>
            <a:r>
              <a:rPr lang="cs-CZ" dirty="0"/>
              <a:t>374 </a:t>
            </a:r>
            <a:r>
              <a:rPr lang="en-US" dirty="0"/>
              <a:t>##</a:t>
            </a:r>
            <a:r>
              <a:rPr lang="cs-CZ" dirty="0" smtClean="0"/>
              <a:t>   </a:t>
            </a:r>
            <a:r>
              <a:rPr lang="cs-CZ" dirty="0"/>
              <a:t>$agolfisté$s2013</a:t>
            </a:r>
            <a:br>
              <a:rPr lang="cs-CZ" dirty="0"/>
            </a:br>
            <a:r>
              <a:rPr lang="cs-CZ" dirty="0"/>
              <a:t>374 </a:t>
            </a:r>
            <a:r>
              <a:rPr lang="en-US" dirty="0"/>
              <a:t>##</a:t>
            </a:r>
            <a:r>
              <a:rPr lang="cs-CZ" dirty="0" smtClean="0"/>
              <a:t>   </a:t>
            </a:r>
            <a:r>
              <a:rPr lang="cs-CZ" dirty="0"/>
              <a:t>$</a:t>
            </a:r>
            <a:r>
              <a:rPr lang="cs-CZ" dirty="0" err="1"/>
              <a:t>atelevizní</a:t>
            </a:r>
            <a:r>
              <a:rPr lang="cs-CZ" dirty="0"/>
              <a:t> </a:t>
            </a:r>
            <a:r>
              <a:rPr lang="cs-CZ" dirty="0" smtClean="0"/>
              <a:t>moderátoři$s2013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1833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b="1" dirty="0"/>
              <a:t>Pole </a:t>
            </a:r>
            <a:r>
              <a:rPr lang="en-US" b="1" dirty="0" smtClean="0"/>
              <a:t>37</a:t>
            </a:r>
            <a:r>
              <a:rPr lang="cs-CZ" b="1" dirty="0" smtClean="0"/>
              <a:t>5</a:t>
            </a:r>
            <a:r>
              <a:rPr lang="en-US" b="1" dirty="0" smtClean="0"/>
              <a:t> </a:t>
            </a:r>
            <a:r>
              <a:rPr lang="en-US" b="1" dirty="0"/>
              <a:t>– </a:t>
            </a:r>
            <a:r>
              <a:rPr lang="cs-CZ" b="1" dirty="0" err="1"/>
              <a:t>P</a:t>
            </a:r>
            <a:r>
              <a:rPr lang="en-US" b="1" dirty="0" smtClean="0"/>
              <a:t>o</a:t>
            </a:r>
            <a:r>
              <a:rPr lang="cs-CZ" b="1" dirty="0" err="1" smtClean="0"/>
              <a:t>hlaví</a:t>
            </a:r>
            <a:r>
              <a:rPr lang="cs-CZ" b="1" dirty="0" smtClean="0"/>
              <a:t> (o)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$a</a:t>
            </a:r>
            <a:r>
              <a:rPr lang="en-US" dirty="0"/>
              <a:t> 	</a:t>
            </a:r>
            <a:r>
              <a:rPr lang="en-US" dirty="0" err="1" smtClean="0"/>
              <a:t>Pohlaví</a:t>
            </a:r>
            <a:r>
              <a:rPr lang="cs-CZ" dirty="0" smtClean="0"/>
              <a:t> (O)</a:t>
            </a:r>
            <a:endParaRPr lang="cs-CZ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$s 	Počáteční datum </a:t>
            </a:r>
            <a:r>
              <a:rPr lang="cs-CZ" dirty="0" smtClean="0"/>
              <a:t>rozmezí (NO)</a:t>
            </a:r>
            <a:endParaRPr lang="cs-CZ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$t 	Konečné datum </a:t>
            </a:r>
            <a:r>
              <a:rPr lang="cs-CZ" dirty="0" smtClean="0"/>
              <a:t>rozmezí (NO)</a:t>
            </a:r>
            <a:endParaRPr lang="cs-CZ" dirty="0"/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Do </a:t>
            </a:r>
            <a:r>
              <a:rPr lang="cs-CZ" sz="2400" dirty="0"/>
              <a:t>tohoto pole zaznamenáváme informace o pohlaví, včetně případných dat při změně pohlaví.</a:t>
            </a:r>
            <a:br>
              <a:rPr lang="cs-CZ" sz="2400" dirty="0"/>
            </a:br>
            <a:r>
              <a:rPr lang="cs-CZ" sz="2400" dirty="0"/>
              <a:t>Hodnotou tohoto pole je buď výraz žena nebo muž.</a:t>
            </a:r>
            <a:br>
              <a:rPr lang="cs-CZ" sz="2400" dirty="0"/>
            </a:br>
            <a:r>
              <a:rPr lang="cs-CZ" sz="2400" dirty="0"/>
              <a:t>Založení pole je volitelné, ale doporučené</a:t>
            </a:r>
            <a:r>
              <a:rPr lang="cs-CZ" sz="2400" dirty="0" smtClean="0"/>
              <a:t>.</a:t>
            </a:r>
            <a:endParaRPr lang="cs-CZ" sz="2400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7844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Příklady:</a:t>
            </a:r>
          </a:p>
          <a:p>
            <a:pPr marL="0" indent="0">
              <a:buNone/>
            </a:pPr>
            <a:r>
              <a:rPr lang="cs-CZ" dirty="0" smtClean="0"/>
              <a:t>100 </a:t>
            </a:r>
            <a:r>
              <a:rPr lang="cs-CZ" dirty="0"/>
              <a:t>1</a:t>
            </a:r>
            <a:r>
              <a:rPr lang="en-US" dirty="0" smtClean="0"/>
              <a:t>#</a:t>
            </a:r>
            <a:r>
              <a:rPr lang="cs-CZ" dirty="0" smtClean="0"/>
              <a:t> </a:t>
            </a:r>
            <a:r>
              <a:rPr lang="cs-CZ" dirty="0"/>
              <a:t>$</a:t>
            </a:r>
            <a:r>
              <a:rPr lang="cs-CZ" dirty="0" err="1"/>
              <a:t>aBrejchová</a:t>
            </a:r>
            <a:r>
              <a:rPr lang="cs-CZ" dirty="0"/>
              <a:t>, Jana,$</a:t>
            </a:r>
            <a:r>
              <a:rPr lang="cs-CZ" dirty="0" smtClean="0"/>
              <a:t>d1940-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375 </a:t>
            </a:r>
            <a:r>
              <a:rPr lang="en-US" dirty="0" smtClean="0"/>
              <a:t>##</a:t>
            </a:r>
            <a:r>
              <a:rPr lang="cs-CZ" dirty="0" smtClean="0"/>
              <a:t> $</a:t>
            </a:r>
            <a:r>
              <a:rPr lang="cs-CZ" dirty="0" err="1"/>
              <a:t>ažena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100 </a:t>
            </a:r>
            <a:r>
              <a:rPr lang="cs-CZ" dirty="0"/>
              <a:t>1</a:t>
            </a:r>
            <a:r>
              <a:rPr lang="en-US" dirty="0" smtClean="0"/>
              <a:t>#</a:t>
            </a:r>
            <a:r>
              <a:rPr lang="cs-CZ" dirty="0" smtClean="0"/>
              <a:t> $</a:t>
            </a:r>
            <a:r>
              <a:rPr lang="cs-CZ" dirty="0" err="1"/>
              <a:t>aElbe</a:t>
            </a:r>
            <a:r>
              <a:rPr lang="cs-CZ" dirty="0"/>
              <a:t>, Lili, $</a:t>
            </a:r>
            <a:r>
              <a:rPr lang="cs-CZ" dirty="0" smtClean="0"/>
              <a:t>d1882-1931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375 </a:t>
            </a:r>
            <a:r>
              <a:rPr lang="en-US" dirty="0" smtClean="0"/>
              <a:t>##</a:t>
            </a:r>
            <a:r>
              <a:rPr lang="cs-CZ" dirty="0" smtClean="0"/>
              <a:t> </a:t>
            </a:r>
            <a:r>
              <a:rPr lang="cs-CZ" dirty="0"/>
              <a:t>$amuž$s1882$t1930</a:t>
            </a:r>
            <a:br>
              <a:rPr lang="cs-CZ" dirty="0"/>
            </a:br>
            <a:r>
              <a:rPr lang="cs-CZ" dirty="0"/>
              <a:t>375 </a:t>
            </a:r>
            <a:r>
              <a:rPr lang="en-US" dirty="0" smtClean="0"/>
              <a:t>##</a:t>
            </a:r>
            <a:r>
              <a:rPr lang="cs-CZ" dirty="0" smtClean="0"/>
              <a:t> </a:t>
            </a:r>
            <a:r>
              <a:rPr lang="cs-CZ" dirty="0"/>
              <a:t>$</a:t>
            </a:r>
            <a:r>
              <a:rPr lang="cs-CZ" dirty="0" smtClean="0"/>
              <a:t>ažena$s1930$t1931</a:t>
            </a:r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5838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b="1" dirty="0" smtClean="0"/>
              <a:t>376 - Informace </a:t>
            </a:r>
            <a:r>
              <a:rPr lang="cs-CZ" b="1" dirty="0"/>
              <a:t>o rodu/rodině </a:t>
            </a:r>
            <a:r>
              <a:rPr lang="cs-CZ" b="1" dirty="0" smtClean="0"/>
              <a:t>(o)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 smtClean="0"/>
              <a:t>$</a:t>
            </a:r>
            <a:r>
              <a:rPr lang="cs-CZ" sz="2800" dirty="0"/>
              <a:t>a 	Typ rodu/rodiny (O)</a:t>
            </a:r>
          </a:p>
          <a:p>
            <a:r>
              <a:rPr lang="cs-CZ" sz="2800" dirty="0" smtClean="0"/>
              <a:t>$</a:t>
            </a:r>
            <a:r>
              <a:rPr lang="cs-CZ" sz="2800" dirty="0"/>
              <a:t>c 	Dědičný titul (O</a:t>
            </a:r>
            <a:r>
              <a:rPr lang="cs-CZ" sz="2800" dirty="0" smtClean="0"/>
              <a:t>)</a:t>
            </a:r>
          </a:p>
          <a:p>
            <a:r>
              <a:rPr lang="cs-CZ" sz="2800" dirty="0" smtClean="0"/>
              <a:t>$s </a:t>
            </a:r>
            <a:r>
              <a:rPr lang="cs-CZ" sz="2800" dirty="0"/>
              <a:t>	Počáteční datum </a:t>
            </a:r>
            <a:r>
              <a:rPr lang="cs-CZ" sz="2800" dirty="0" smtClean="0"/>
              <a:t>rozmezí (NO)</a:t>
            </a:r>
          </a:p>
          <a:p>
            <a:r>
              <a:rPr lang="cs-CZ" sz="2800" dirty="0" smtClean="0"/>
              <a:t>$t </a:t>
            </a:r>
            <a:r>
              <a:rPr lang="cs-CZ" sz="2800" dirty="0"/>
              <a:t>	Konečné datum </a:t>
            </a:r>
            <a:r>
              <a:rPr lang="cs-CZ" sz="2800" dirty="0" smtClean="0"/>
              <a:t>rozmezí (NO)</a:t>
            </a:r>
          </a:p>
          <a:p>
            <a:endParaRPr lang="cs-CZ" sz="2800" dirty="0"/>
          </a:p>
          <a:p>
            <a:pPr marL="0" indent="0">
              <a:buNone/>
            </a:pPr>
            <a:endParaRPr lang="cs-CZ" sz="2000" i="1" dirty="0" smtClean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b="1" dirty="0"/>
              <a:t>Pole </a:t>
            </a:r>
            <a:r>
              <a:rPr lang="en-US" b="1" dirty="0" smtClean="0"/>
              <a:t>37</a:t>
            </a:r>
            <a:r>
              <a:rPr lang="cs-CZ" b="1" dirty="0" smtClean="0"/>
              <a:t>7</a:t>
            </a:r>
            <a:r>
              <a:rPr lang="en-US" b="1" dirty="0" smtClean="0"/>
              <a:t> </a:t>
            </a:r>
            <a:r>
              <a:rPr lang="en-US" b="1" dirty="0"/>
              <a:t>– </a:t>
            </a:r>
            <a:r>
              <a:rPr lang="cs-CZ" b="1" dirty="0"/>
              <a:t>S</a:t>
            </a:r>
            <a:r>
              <a:rPr lang="cs-CZ" b="1" dirty="0" smtClean="0"/>
              <a:t>ouvisející jazyk (o</a:t>
            </a:r>
            <a:r>
              <a:rPr lang="cs-CZ" b="1" dirty="0"/>
              <a:t>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6123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$</a:t>
            </a:r>
            <a:r>
              <a:rPr lang="cs-CZ" dirty="0"/>
              <a:t>a</a:t>
            </a:r>
            <a:r>
              <a:rPr lang="en-US" dirty="0"/>
              <a:t> 	</a:t>
            </a:r>
            <a:r>
              <a:rPr lang="en-US" dirty="0" err="1"/>
              <a:t>Související</a:t>
            </a:r>
            <a:r>
              <a:rPr lang="en-US" dirty="0"/>
              <a:t> </a:t>
            </a:r>
            <a:r>
              <a:rPr lang="en-US" dirty="0" err="1" smtClean="0"/>
              <a:t>jazyk</a:t>
            </a:r>
            <a:r>
              <a:rPr lang="cs-CZ" dirty="0" smtClean="0"/>
              <a:t> (O)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800" dirty="0"/>
              <a:t>Do tohoto pole zaznamenáváme jazyk(y), který(é) osoba používá při psaní publikací, vysílání atd</a:t>
            </a:r>
            <a:r>
              <a:rPr lang="cs-CZ" sz="2800" dirty="0" smtClean="0"/>
              <a:t>. Kód </a:t>
            </a:r>
            <a:r>
              <a:rPr lang="cs-CZ" sz="2800" dirty="0"/>
              <a:t>převezmeme z </a:t>
            </a:r>
            <a:r>
              <a:rPr lang="cs-CZ" sz="2800" dirty="0" err="1"/>
              <a:t>kódovníku</a:t>
            </a:r>
            <a:r>
              <a:rPr lang="cs-CZ" sz="2800" dirty="0"/>
              <a:t> MARC:</a:t>
            </a:r>
            <a:br>
              <a:rPr lang="cs-CZ" sz="2800" dirty="0"/>
            </a:br>
            <a:r>
              <a:rPr lang="cs-CZ" sz="2800" u="sng" dirty="0">
                <a:hlinkClick r:id="rId2"/>
              </a:rPr>
              <a:t>http://www.nkp.cz/soubory/fond/priloha-y.doc</a:t>
            </a:r>
            <a:r>
              <a:rPr lang="cs-CZ" sz="2800" u="sng" dirty="0"/>
              <a:t/>
            </a:r>
            <a:br>
              <a:rPr lang="cs-CZ" sz="2800" u="sng" dirty="0"/>
            </a:br>
            <a:r>
              <a:rPr lang="cs-CZ" sz="2800" u="sng" dirty="0"/>
              <a:t>Pole založíme vždy, pokud je jazyk osoby znám</a:t>
            </a:r>
            <a:r>
              <a:rPr lang="cs-CZ" sz="2800" u="sng" dirty="0" smtClean="0"/>
              <a:t>.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dirty="0"/>
              <a:t>Příklady:</a:t>
            </a:r>
          </a:p>
          <a:p>
            <a:r>
              <a:rPr lang="cs-CZ" dirty="0" smtClean="0"/>
              <a:t>100 1</a:t>
            </a:r>
            <a:r>
              <a:rPr lang="en-US" dirty="0" smtClean="0"/>
              <a:t>#</a:t>
            </a:r>
            <a:r>
              <a:rPr lang="cs-CZ" dirty="0" smtClean="0"/>
              <a:t>  $</a:t>
            </a:r>
            <a:r>
              <a:rPr lang="cs-CZ" dirty="0" err="1"/>
              <a:t>aHrabal</a:t>
            </a:r>
            <a:r>
              <a:rPr lang="cs-CZ" dirty="0"/>
              <a:t>, Bohumil,$</a:t>
            </a:r>
            <a:r>
              <a:rPr lang="cs-CZ" dirty="0" smtClean="0"/>
              <a:t>d1914-1997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377 </a:t>
            </a:r>
            <a:r>
              <a:rPr lang="en-US" dirty="0" smtClean="0"/>
              <a:t>##</a:t>
            </a:r>
            <a:r>
              <a:rPr lang="cs-CZ" dirty="0" smtClean="0"/>
              <a:t> </a:t>
            </a:r>
            <a:r>
              <a:rPr lang="cs-CZ" dirty="0"/>
              <a:t>$</a:t>
            </a:r>
            <a:r>
              <a:rPr lang="cs-CZ" dirty="0" err="1" smtClean="0"/>
              <a:t>acze</a:t>
            </a:r>
            <a:endParaRPr lang="cs-CZ" dirty="0" smtClean="0"/>
          </a:p>
          <a:p>
            <a:pPr marL="0" indent="0">
              <a:buNone/>
            </a:pPr>
            <a:endParaRPr lang="cs-CZ" sz="2600" dirty="0"/>
          </a:p>
          <a:p>
            <a:r>
              <a:rPr lang="cs-CZ" dirty="0" smtClean="0"/>
              <a:t>100 </a:t>
            </a:r>
            <a:r>
              <a:rPr lang="cs-CZ" dirty="0"/>
              <a:t>1</a:t>
            </a:r>
            <a:r>
              <a:rPr lang="en-US" dirty="0"/>
              <a:t>#</a:t>
            </a:r>
            <a:r>
              <a:rPr lang="cs-CZ" dirty="0" smtClean="0"/>
              <a:t> </a:t>
            </a:r>
            <a:r>
              <a:rPr lang="cs-CZ" dirty="0"/>
              <a:t>$</a:t>
            </a:r>
            <a:r>
              <a:rPr lang="cs-CZ" dirty="0" err="1"/>
              <a:t>aNabokov</a:t>
            </a:r>
            <a:r>
              <a:rPr lang="cs-CZ" dirty="0"/>
              <a:t>, Vladimir Vladimirovič,$</a:t>
            </a:r>
            <a:r>
              <a:rPr lang="cs-CZ" dirty="0" smtClean="0"/>
              <a:t>d1899-1977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377 </a:t>
            </a:r>
            <a:r>
              <a:rPr lang="en-US" dirty="0" smtClean="0"/>
              <a:t>##</a:t>
            </a:r>
            <a:r>
              <a:rPr lang="cs-CZ" dirty="0" smtClean="0"/>
              <a:t> $</a:t>
            </a:r>
            <a:r>
              <a:rPr lang="cs-CZ" dirty="0" err="1"/>
              <a:t>arus</a:t>
            </a:r>
            <a:r>
              <a:rPr lang="cs-CZ" dirty="0"/>
              <a:t> $</a:t>
            </a:r>
            <a:r>
              <a:rPr lang="cs-CZ" dirty="0" err="1"/>
              <a:t>aeng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marL="0" indent="0">
              <a:buNone/>
            </a:pPr>
            <a:endParaRPr lang="cs-CZ" i="1" dirty="0" smtClean="0"/>
          </a:p>
          <a:p>
            <a:pPr marL="0" indent="0">
              <a:buNone/>
            </a:pPr>
            <a:r>
              <a:rPr lang="cs-CZ" i="1" dirty="0" smtClean="0"/>
              <a:t>Poznámka</a:t>
            </a:r>
            <a:r>
              <a:rPr lang="cs-CZ" i="1" dirty="0"/>
              <a:t>:</a:t>
            </a:r>
            <a:br>
              <a:rPr lang="cs-CZ" i="1" dirty="0"/>
            </a:br>
            <a:endParaRPr lang="cs-CZ" i="1" dirty="0" smtClean="0"/>
          </a:p>
          <a:p>
            <a:pPr marL="0" indent="0">
              <a:buNone/>
            </a:pPr>
            <a:r>
              <a:rPr lang="cs-CZ" i="1" dirty="0" smtClean="0"/>
              <a:t>MARC21 </a:t>
            </a:r>
            <a:r>
              <a:rPr lang="cs-CZ" i="1" dirty="0"/>
              <a:t>zná v souvislosti s osobou ještě pole 371 (Adresa) a 378 (Rozpis iniciál). Tyto </a:t>
            </a:r>
            <a:r>
              <a:rPr lang="cs-CZ" i="1" dirty="0" smtClean="0"/>
              <a:t>pole ale </a:t>
            </a:r>
            <a:r>
              <a:rPr lang="cs-CZ" i="1" u="sng" dirty="0"/>
              <a:t>nepoužíváme</a:t>
            </a:r>
            <a:r>
              <a:rPr lang="cs-CZ" i="1" dirty="0"/>
              <a:t>.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9064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cs-CZ" b="1" dirty="0"/>
              <a:t>Tvorba odkazů – „viz též“ (pole 500)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Odkazy </a:t>
            </a:r>
            <a:r>
              <a:rPr lang="cs-CZ" i="1" dirty="0"/>
              <a:t>viz též</a:t>
            </a:r>
            <a:r>
              <a:rPr lang="cs-CZ" dirty="0"/>
              <a:t> odkazují z jednoho autoritního záhlaví na jiné. Vytváříme je pro osoby s více než jednou identitou (RDA 9.2.2.8). Jedná se o tyto případy:</a:t>
            </a:r>
          </a:p>
          <a:p>
            <a:r>
              <a:rPr lang="cs-CZ" dirty="0" smtClean="0"/>
              <a:t>osoba </a:t>
            </a:r>
            <a:r>
              <a:rPr lang="cs-CZ" dirty="0"/>
              <a:t>užívá jeden nebo více pseudonymů</a:t>
            </a:r>
          </a:p>
          <a:p>
            <a:r>
              <a:rPr lang="cs-CZ" dirty="0" smtClean="0"/>
              <a:t>osoba </a:t>
            </a:r>
            <a:r>
              <a:rPr lang="cs-CZ" dirty="0"/>
              <a:t>užívá své skutečné jméno a jeden nebo více pseudonymů</a:t>
            </a:r>
          </a:p>
          <a:p>
            <a:r>
              <a:rPr lang="cs-CZ" dirty="0" smtClean="0"/>
              <a:t>několik </a:t>
            </a:r>
            <a:r>
              <a:rPr lang="cs-CZ" dirty="0"/>
              <a:t>autorů používá společný pseudonym</a:t>
            </a:r>
          </a:p>
          <a:p>
            <a:r>
              <a:rPr lang="cs-CZ" dirty="0" smtClean="0"/>
              <a:t>autor </a:t>
            </a:r>
            <a:r>
              <a:rPr lang="cs-CZ" dirty="0"/>
              <a:t>propůjčuje své jméno jinému autorovi, který např. nemohl </a:t>
            </a:r>
            <a:r>
              <a:rPr lang="cs-CZ" dirty="0" smtClean="0"/>
              <a:t>publikovat </a:t>
            </a:r>
            <a:r>
              <a:rPr lang="cs-CZ" dirty="0"/>
              <a:t>(„</a:t>
            </a:r>
            <a:r>
              <a:rPr lang="cs-CZ" u="sng" dirty="0"/>
              <a:t>pokrývači</a:t>
            </a:r>
            <a:r>
              <a:rPr lang="cs-CZ" dirty="0"/>
              <a:t>“)</a:t>
            </a: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981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u="sng" dirty="0"/>
              <a:t>Srovnání AACR2 a RDA: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Podle AACR2 se zakládaly autoritní záznamy na pseudonymy pouze v případě tzv. </a:t>
            </a:r>
            <a:r>
              <a:rPr lang="cs-CZ" b="1" dirty="0"/>
              <a:t>současného autora </a:t>
            </a:r>
            <a:r>
              <a:rPr lang="cs-CZ" dirty="0"/>
              <a:t>(AACR2 22.2B3), t. j. takového, který zemřel v době po 31. prosinci 1900. A potom v případě, když si osoba vytvořila dvě či více </a:t>
            </a:r>
            <a:r>
              <a:rPr lang="cs-CZ" b="1" dirty="0"/>
              <a:t>bibliografických identit</a:t>
            </a:r>
            <a:r>
              <a:rPr lang="cs-CZ" dirty="0"/>
              <a:t> (AACR2 22.2B2), t. j. díla jednoho druhu napsala pod pseudonymem a díla jiného druhu pod jiným pseudonymem nebo svým skutečným jménem. RDA ani jeden z těchto výrazů neznají a považují každý pseudonym za samostatnou identitu bez časového či tematického omezení.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45706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i="1" dirty="0"/>
              <a:t>Poznámka:</a:t>
            </a:r>
            <a:br>
              <a:rPr lang="cs-CZ" i="1" dirty="0"/>
            </a:br>
            <a:r>
              <a:rPr lang="cs-CZ" i="1" dirty="0"/>
              <a:t>Autoritní  záznam na pseudonym </a:t>
            </a:r>
            <a:r>
              <a:rPr lang="cs-CZ" i="1" dirty="0" smtClean="0"/>
              <a:t>(odkazy „viz též“) </a:t>
            </a:r>
            <a:r>
              <a:rPr lang="cs-CZ" i="1" dirty="0"/>
              <a:t>zakládáme  pouze tehdy, když ho potřebujeme, t. j. </a:t>
            </a:r>
            <a:r>
              <a:rPr lang="cs-CZ" b="1" i="1" dirty="0"/>
              <a:t>existuje alespoň  jeden  bibliografický  záznam, který by bylo možné na nové záhlaví napojit</a:t>
            </a:r>
            <a:r>
              <a:rPr lang="cs-CZ" i="1" dirty="0"/>
              <a:t>.</a:t>
            </a:r>
            <a:br>
              <a:rPr lang="cs-CZ" i="1" dirty="0"/>
            </a:br>
            <a:r>
              <a:rPr lang="cs-CZ" i="1" dirty="0"/>
              <a:t>U zahraničních autorů ho </a:t>
            </a:r>
            <a:r>
              <a:rPr lang="cs-CZ" b="1" i="1" dirty="0"/>
              <a:t>můžeme založit</a:t>
            </a:r>
            <a:r>
              <a:rPr lang="cs-CZ" i="1" dirty="0"/>
              <a:t> i v případě,  kdy sice nemáme bibliografický záznam na napojení, ale  </a:t>
            </a:r>
            <a:r>
              <a:rPr lang="cs-CZ" i="1" dirty="0" smtClean="0"/>
              <a:t>pseudonym </a:t>
            </a:r>
            <a:r>
              <a:rPr lang="cs-CZ" i="1" dirty="0"/>
              <a:t>je v příslušné bázi autorit zpracován jako </a:t>
            </a:r>
            <a:r>
              <a:rPr lang="cs-CZ" i="1" dirty="0" smtClean="0"/>
              <a:t>odkaz viz též. </a:t>
            </a:r>
            <a:r>
              <a:rPr lang="cs-CZ" i="1" dirty="0"/>
              <a:t/>
            </a:r>
            <a:br>
              <a:rPr lang="cs-CZ" i="1" dirty="0"/>
            </a:br>
            <a:r>
              <a:rPr lang="cs-CZ" i="1" dirty="0"/>
              <a:t>Ve všech ostatních  případech (pseudonymy figurující v příslušných bázích autorit  jako odkazy viz, a pseudonymy, které zjistíme na základě sekundární literatury) </a:t>
            </a:r>
            <a:r>
              <a:rPr lang="cs-CZ" b="1" i="1" dirty="0"/>
              <a:t>můžeme doplnit jako odkaz  viz</a:t>
            </a:r>
            <a:r>
              <a:rPr lang="cs-CZ" i="1" dirty="0"/>
              <a:t>.</a:t>
            </a:r>
            <a:br>
              <a:rPr lang="cs-CZ" i="1" dirty="0"/>
            </a:br>
            <a:endParaRPr lang="cs-CZ" i="1" dirty="0" smtClean="0"/>
          </a:p>
          <a:p>
            <a:pPr marL="0" indent="0">
              <a:buNone/>
            </a:pPr>
            <a:r>
              <a:rPr lang="cs-CZ" i="1" dirty="0" smtClean="0"/>
              <a:t>Bez </a:t>
            </a:r>
            <a:r>
              <a:rPr lang="cs-CZ" i="1" dirty="0"/>
              <a:t>vazby na bibliografický záznam je zakládání či doplňování pseudonymů </a:t>
            </a:r>
            <a:r>
              <a:rPr lang="cs-CZ" b="1" i="1" dirty="0"/>
              <a:t>nepovinné </a:t>
            </a:r>
            <a:r>
              <a:rPr lang="cs-CZ" i="1" dirty="0"/>
              <a:t>(záleží na posouzení a časových možnostech </a:t>
            </a:r>
            <a:r>
              <a:rPr lang="cs-CZ" i="1" dirty="0" err="1"/>
              <a:t>katalogizátora</a:t>
            </a:r>
            <a:r>
              <a:rPr lang="cs-CZ" i="1" dirty="0" smtClean="0"/>
              <a:t>).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802181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pPr marL="0" indent="0">
              <a:buNone/>
            </a:pPr>
            <a:r>
              <a:rPr lang="cs-CZ" i="1" u="sng" dirty="0"/>
              <a:t>Důležité upozornění:</a:t>
            </a:r>
            <a:r>
              <a:rPr lang="cs-CZ" i="1" dirty="0"/>
              <a:t/>
            </a:r>
            <a:br>
              <a:rPr lang="cs-CZ" i="1" dirty="0"/>
            </a:br>
            <a:r>
              <a:rPr lang="cs-CZ" i="1" dirty="0"/>
              <a:t>Pokud zpracováváme publikaci, kterou autor napsal pod pseudonymem, jenž v bázi AUT figuruje pouze jako odkaz viz, je </a:t>
            </a:r>
            <a:r>
              <a:rPr lang="cs-CZ" b="1" i="1" dirty="0"/>
              <a:t>nezbytně nutné</a:t>
            </a:r>
            <a:r>
              <a:rPr lang="cs-CZ" i="1" dirty="0"/>
              <a:t> založit nový autoritní záznam na tento pseudonym a na stávající záznam poslat návrh opravy se změnou odkazu </a:t>
            </a:r>
            <a:r>
              <a:rPr lang="cs-CZ" b="1" i="1" dirty="0"/>
              <a:t>viz</a:t>
            </a:r>
            <a:r>
              <a:rPr lang="cs-CZ" i="1" dirty="0"/>
              <a:t> na odkaz </a:t>
            </a:r>
            <a:r>
              <a:rPr lang="cs-CZ" b="1" i="1" dirty="0"/>
              <a:t>viz </a:t>
            </a:r>
            <a:r>
              <a:rPr lang="cs-CZ" b="1" i="1" dirty="0" smtClean="0"/>
              <a:t>též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08838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Do </a:t>
            </a:r>
            <a:r>
              <a:rPr lang="cs-CZ" dirty="0"/>
              <a:t>tohoto pole zapisujeme životní data osoby. Pokud nejsou známa, můžeme zaznamenat období činnosti.</a:t>
            </a:r>
          </a:p>
          <a:p>
            <a:r>
              <a:rPr lang="cs-CZ" dirty="0"/>
              <a:t>Data zapíšeme do záhlaví pouze u těch osob, které spadají do některé z následujících kategorií</a:t>
            </a:r>
            <a:r>
              <a:rPr lang="cs-CZ" dirty="0" smtClean="0"/>
              <a:t>:</a:t>
            </a:r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cs-CZ" sz="3200" b="1" dirty="0"/>
              <a:t>Data související se </a:t>
            </a:r>
            <a:r>
              <a:rPr lang="cs-CZ" sz="3200" b="1" dirty="0" smtClean="0"/>
              <a:t>jménem –  </a:t>
            </a:r>
            <a:r>
              <a:rPr lang="cs-CZ" sz="3200" dirty="0"/>
              <a:t>(NO</a:t>
            </a:r>
            <a:r>
              <a:rPr lang="cs-CZ" sz="3200" dirty="0" smtClean="0"/>
              <a:t>)</a:t>
            </a:r>
            <a:br>
              <a:rPr lang="cs-CZ" sz="3200" dirty="0" smtClean="0"/>
            </a:br>
            <a:r>
              <a:rPr lang="cs-CZ" sz="3200" b="1" dirty="0" smtClean="0"/>
              <a:t>100 </a:t>
            </a:r>
            <a:r>
              <a:rPr lang="cs-CZ" sz="3200" dirty="0"/>
              <a:t>$</a:t>
            </a:r>
            <a:r>
              <a:rPr lang="cs-CZ" sz="3200" b="1" dirty="0"/>
              <a:t>d (400 </a:t>
            </a:r>
            <a:r>
              <a:rPr lang="cs-CZ" sz="3200" dirty="0"/>
              <a:t>$</a:t>
            </a:r>
            <a:r>
              <a:rPr lang="cs-CZ" sz="3200" b="1" dirty="0"/>
              <a:t>d, 500 </a:t>
            </a:r>
            <a:r>
              <a:rPr lang="cs-CZ" sz="3200" dirty="0"/>
              <a:t>$</a:t>
            </a:r>
            <a:r>
              <a:rPr lang="cs-CZ" sz="3200" b="1" dirty="0"/>
              <a:t>d, 600 </a:t>
            </a:r>
            <a:r>
              <a:rPr lang="cs-CZ" sz="3200" dirty="0"/>
              <a:t>$</a:t>
            </a:r>
            <a:r>
              <a:rPr lang="cs-CZ" sz="3200" b="1" dirty="0"/>
              <a:t>d</a:t>
            </a:r>
            <a:r>
              <a:rPr lang="cs-CZ" sz="3200" b="1" dirty="0" smtClean="0"/>
              <a:t>)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198005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r>
              <a:rPr lang="cs-CZ" dirty="0"/>
              <a:t>Příklad:</a:t>
            </a:r>
          </a:p>
          <a:p>
            <a:r>
              <a:rPr lang="cs-CZ" i="1" dirty="0"/>
              <a:t>100 1   </a:t>
            </a:r>
            <a:r>
              <a:rPr lang="cs-CZ" b="1" i="1" dirty="0"/>
              <a:t>$a </a:t>
            </a:r>
            <a:r>
              <a:rPr lang="cs-CZ" i="1" dirty="0"/>
              <a:t>Žídková, </a:t>
            </a:r>
            <a:r>
              <a:rPr lang="cs-CZ" i="1" dirty="0" err="1"/>
              <a:t>Anna,</a:t>
            </a:r>
            <a:r>
              <a:rPr lang="cs-CZ" b="1" i="1" dirty="0" err="1"/>
              <a:t>$d</a:t>
            </a:r>
            <a:r>
              <a:rPr lang="cs-CZ" i="1" dirty="0"/>
              <a:t> </a:t>
            </a:r>
            <a:r>
              <a:rPr lang="cs-CZ" i="1" dirty="0" smtClean="0"/>
              <a:t>1930- </a:t>
            </a:r>
            <a:r>
              <a:rPr lang="cs-CZ" i="1" dirty="0"/>
              <a:t/>
            </a:r>
            <a:br>
              <a:rPr lang="cs-CZ" i="1" dirty="0"/>
            </a:br>
            <a:r>
              <a:rPr lang="cs-CZ" dirty="0"/>
              <a:t>500 1   </a:t>
            </a:r>
            <a:r>
              <a:rPr lang="cs-CZ" b="1" dirty="0"/>
              <a:t>$a </a:t>
            </a:r>
            <a:r>
              <a:rPr lang="cs-CZ" dirty="0" err="1"/>
              <a:t>Balajková</a:t>
            </a:r>
            <a:r>
              <a:rPr lang="cs-CZ" dirty="0"/>
              <a:t>, </a:t>
            </a:r>
            <a:r>
              <a:rPr lang="cs-CZ" dirty="0" err="1"/>
              <a:t>Anetta,</a:t>
            </a:r>
            <a:r>
              <a:rPr lang="cs-CZ" b="1" dirty="0" err="1"/>
              <a:t>$d</a:t>
            </a:r>
            <a:r>
              <a:rPr lang="cs-CZ" b="1" dirty="0"/>
              <a:t> </a:t>
            </a:r>
            <a:r>
              <a:rPr lang="cs-CZ" dirty="0" smtClean="0"/>
              <a:t>1923- </a:t>
            </a:r>
            <a:r>
              <a:rPr lang="cs-CZ" i="1" dirty="0" smtClean="0"/>
              <a:t>665</a:t>
            </a:r>
            <a:r>
              <a:rPr lang="cs-CZ" i="1" dirty="0"/>
              <a:t>      </a:t>
            </a:r>
            <a:r>
              <a:rPr lang="cs-CZ" b="1" i="1" dirty="0"/>
              <a:t>$a </a:t>
            </a:r>
            <a:r>
              <a:rPr lang="cs-CZ" i="1" dirty="0"/>
              <a:t>V době zákazu autorčiny činnosti jí pro překlady z polštiny propůjčovala své jméno překladatelka Anetta </a:t>
            </a:r>
            <a:r>
              <a:rPr lang="cs-CZ" i="1" dirty="0" err="1"/>
              <a:t>Balajková</a:t>
            </a:r>
            <a:r>
              <a:rPr lang="cs-CZ" i="1" dirty="0"/>
              <a:t>.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37800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40871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b="1" dirty="0"/>
              <a:t>I. Životní data</a:t>
            </a:r>
            <a:endParaRPr lang="cs-CZ" dirty="0"/>
          </a:p>
          <a:p>
            <a:r>
              <a:rPr lang="cs-CZ" b="1" dirty="0" smtClean="0"/>
              <a:t>1</a:t>
            </a:r>
            <a:r>
              <a:rPr lang="cs-CZ" b="1" dirty="0"/>
              <a:t>. je znám pouze rok narození</a:t>
            </a:r>
            <a:r>
              <a:rPr lang="cs-CZ" dirty="0"/>
              <a:t/>
            </a:r>
            <a:br>
              <a:rPr lang="cs-CZ" dirty="0"/>
            </a:br>
            <a:r>
              <a:rPr lang="cs-CZ" b="1" dirty="0"/>
              <a:t>$a </a:t>
            </a:r>
            <a:r>
              <a:rPr lang="cs-CZ" dirty="0"/>
              <a:t>Kozlová, </a:t>
            </a:r>
            <a:r>
              <a:rPr lang="cs-CZ" dirty="0" err="1"/>
              <a:t>Johana,</a:t>
            </a:r>
            <a:r>
              <a:rPr lang="cs-CZ" b="1" dirty="0" err="1"/>
              <a:t>$d</a:t>
            </a:r>
            <a:r>
              <a:rPr lang="cs-CZ" b="1" dirty="0"/>
              <a:t> </a:t>
            </a:r>
            <a:r>
              <a:rPr lang="cs-CZ" dirty="0"/>
              <a:t>1980-</a:t>
            </a:r>
            <a:br>
              <a:rPr lang="cs-CZ" dirty="0"/>
            </a:br>
            <a:r>
              <a:rPr lang="cs-CZ" b="1" dirty="0"/>
              <a:t>$a </a:t>
            </a:r>
            <a:r>
              <a:rPr lang="cs-CZ" dirty="0" err="1"/>
              <a:t>Radouant</a:t>
            </a:r>
            <a:r>
              <a:rPr lang="cs-CZ" dirty="0"/>
              <a:t>, </a:t>
            </a:r>
            <a:r>
              <a:rPr lang="cs-CZ" dirty="0" err="1"/>
              <a:t>René,</a:t>
            </a:r>
            <a:r>
              <a:rPr lang="cs-CZ" b="1" dirty="0" err="1"/>
              <a:t>$d</a:t>
            </a:r>
            <a:r>
              <a:rPr lang="cs-CZ" b="1" dirty="0"/>
              <a:t> </a:t>
            </a:r>
            <a:r>
              <a:rPr lang="cs-CZ" dirty="0"/>
              <a:t>1862-</a:t>
            </a:r>
          </a:p>
          <a:p>
            <a:r>
              <a:rPr lang="cs-CZ" b="1" dirty="0"/>
              <a:t>2. je znám pouze rok úmrtí</a:t>
            </a:r>
            <a:r>
              <a:rPr lang="cs-CZ" dirty="0"/>
              <a:t/>
            </a:r>
            <a:br>
              <a:rPr lang="cs-CZ" dirty="0"/>
            </a:br>
            <a:r>
              <a:rPr lang="cs-CZ" b="1" dirty="0"/>
              <a:t>$a </a:t>
            </a:r>
            <a:r>
              <a:rPr lang="cs-CZ" dirty="0"/>
              <a:t>Šmeralová, </a:t>
            </a:r>
            <a:r>
              <a:rPr lang="cs-CZ" dirty="0" err="1"/>
              <a:t>Soňa,</a:t>
            </a:r>
            <a:r>
              <a:rPr lang="cs-CZ" b="1" dirty="0" err="1"/>
              <a:t>$d</a:t>
            </a:r>
            <a:r>
              <a:rPr lang="cs-CZ" b="1" dirty="0"/>
              <a:t> </a:t>
            </a:r>
            <a:r>
              <a:rPr lang="cs-CZ" dirty="0"/>
              <a:t>-1971</a:t>
            </a:r>
            <a:br>
              <a:rPr lang="cs-CZ" dirty="0"/>
            </a:br>
            <a:r>
              <a:rPr lang="cs-CZ" b="1" dirty="0"/>
              <a:t>$a </a:t>
            </a:r>
            <a:r>
              <a:rPr lang="cs-CZ" dirty="0"/>
              <a:t>Burger, </a:t>
            </a:r>
            <a:r>
              <a:rPr lang="cs-CZ" dirty="0" err="1"/>
              <a:t>Vojtěch,</a:t>
            </a:r>
            <a:r>
              <a:rPr lang="cs-CZ" b="1" dirty="0" err="1"/>
              <a:t>$d</a:t>
            </a:r>
            <a:r>
              <a:rPr lang="cs-CZ" b="1" dirty="0"/>
              <a:t> </a:t>
            </a:r>
            <a:r>
              <a:rPr lang="cs-CZ" dirty="0"/>
              <a:t>-1732 </a:t>
            </a:r>
          </a:p>
          <a:p>
            <a:r>
              <a:rPr lang="cs-CZ" b="1" dirty="0"/>
              <a:t>3. jsou známy roky narození a úmrtí</a:t>
            </a:r>
            <a:r>
              <a:rPr lang="cs-CZ" dirty="0"/>
              <a:t/>
            </a:r>
            <a:br>
              <a:rPr lang="cs-CZ" dirty="0"/>
            </a:br>
            <a:r>
              <a:rPr lang="cs-CZ" b="1" dirty="0"/>
              <a:t>$a </a:t>
            </a:r>
            <a:r>
              <a:rPr lang="cs-CZ" dirty="0"/>
              <a:t>Šilar, </a:t>
            </a:r>
            <a:r>
              <a:rPr lang="cs-CZ" dirty="0" err="1"/>
              <a:t>Jan,</a:t>
            </a:r>
            <a:r>
              <a:rPr lang="cs-CZ" b="1" dirty="0" err="1"/>
              <a:t>$d</a:t>
            </a:r>
            <a:r>
              <a:rPr lang="cs-CZ" b="1" dirty="0"/>
              <a:t> </a:t>
            </a:r>
            <a:r>
              <a:rPr lang="cs-CZ" dirty="0"/>
              <a:t>1911-2005</a:t>
            </a:r>
            <a:br>
              <a:rPr lang="cs-CZ" dirty="0"/>
            </a:br>
            <a:r>
              <a:rPr lang="cs-CZ" b="1" dirty="0"/>
              <a:t>$a </a:t>
            </a:r>
            <a:r>
              <a:rPr lang="cs-CZ" dirty="0"/>
              <a:t>Dobrovský, </a:t>
            </a:r>
            <a:r>
              <a:rPr lang="cs-CZ" dirty="0" err="1"/>
              <a:t>Josef,</a:t>
            </a:r>
            <a:r>
              <a:rPr lang="cs-CZ" b="1" dirty="0" err="1"/>
              <a:t>$d</a:t>
            </a:r>
            <a:r>
              <a:rPr lang="cs-CZ" b="1" dirty="0"/>
              <a:t> </a:t>
            </a:r>
            <a:r>
              <a:rPr lang="cs-CZ" dirty="0"/>
              <a:t>1753-1829 </a:t>
            </a:r>
          </a:p>
          <a:p>
            <a:r>
              <a:rPr lang="cs-CZ" b="1" dirty="0"/>
              <a:t>4. osoby se stejným jménem a </a:t>
            </a:r>
            <a:r>
              <a:rPr lang="cs-CZ" b="1" dirty="0" smtClean="0"/>
              <a:t>rokem </a:t>
            </a:r>
            <a:r>
              <a:rPr lang="cs-CZ" b="1" dirty="0"/>
              <a:t>narození</a:t>
            </a:r>
            <a:br>
              <a:rPr lang="cs-CZ" b="1" dirty="0"/>
            </a:br>
            <a:r>
              <a:rPr lang="cs-CZ" b="1" dirty="0"/>
              <a:t>$a </a:t>
            </a:r>
            <a:r>
              <a:rPr lang="cs-CZ" dirty="0"/>
              <a:t>Novák, </a:t>
            </a:r>
            <a:r>
              <a:rPr lang="cs-CZ" dirty="0" err="1"/>
              <a:t>Jiří,</a:t>
            </a:r>
            <a:r>
              <a:rPr lang="cs-CZ" b="1" dirty="0" err="1"/>
              <a:t>$d</a:t>
            </a:r>
            <a:r>
              <a:rPr lang="cs-CZ" b="1" dirty="0"/>
              <a:t> </a:t>
            </a:r>
            <a:r>
              <a:rPr lang="cs-CZ" dirty="0"/>
              <a:t>1967 únor 5.-</a:t>
            </a:r>
            <a:br>
              <a:rPr lang="cs-CZ" dirty="0"/>
            </a:br>
            <a:r>
              <a:rPr lang="cs-CZ" b="1" dirty="0"/>
              <a:t>$a </a:t>
            </a:r>
            <a:r>
              <a:rPr lang="cs-CZ" dirty="0"/>
              <a:t>Novák, </a:t>
            </a:r>
            <a:r>
              <a:rPr lang="cs-CZ" dirty="0" err="1"/>
              <a:t>Jiří,</a:t>
            </a:r>
            <a:r>
              <a:rPr lang="cs-CZ" b="1" dirty="0" err="1"/>
              <a:t>$d</a:t>
            </a:r>
            <a:r>
              <a:rPr lang="cs-CZ" b="1" dirty="0"/>
              <a:t> </a:t>
            </a:r>
            <a:r>
              <a:rPr lang="cs-CZ" dirty="0"/>
              <a:t>1967 březen 7.-</a:t>
            </a:r>
          </a:p>
          <a:p>
            <a:pPr marL="0" indent="0">
              <a:buNone/>
            </a:pPr>
            <a:endParaRPr lang="cs-CZ" dirty="0" smtClean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3346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3074360"/>
              </p:ext>
            </p:extLst>
          </p:nvPr>
        </p:nvGraphicFramePr>
        <p:xfrm>
          <a:off x="611559" y="1070738"/>
          <a:ext cx="8352929" cy="49505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40188"/>
                <a:gridCol w="4912741"/>
              </a:tblGrid>
              <a:tr h="990110">
                <a:tc>
                  <a:txBody>
                    <a:bodyPr/>
                    <a:lstStyle/>
                    <a:p>
                      <a:r>
                        <a:rPr lang="cs-CZ" sz="2800" dirty="0">
                          <a:effectLst/>
                        </a:rPr>
                        <a:t>nejistý rok narození:</a:t>
                      </a:r>
                      <a:endParaRPr lang="cs-CZ" sz="28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cs-CZ" sz="2800">
                          <a:effectLst/>
                        </a:rPr>
                        <a:t>$a Ebelmann, Johann Jacob,$d asi 1570-</a:t>
                      </a:r>
                      <a:endParaRPr lang="cs-CZ" sz="28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990110">
                <a:tc>
                  <a:txBody>
                    <a:bodyPr/>
                    <a:lstStyle/>
                    <a:p>
                      <a:r>
                        <a:rPr lang="cs-CZ" sz="2800">
                          <a:effectLst/>
                        </a:rPr>
                        <a:t>nejistý rok úmrtí:</a:t>
                      </a:r>
                      <a:endParaRPr lang="cs-CZ" sz="28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effectLst/>
                        </a:rPr>
                        <a:t>$a </a:t>
                      </a:r>
                      <a:r>
                        <a:rPr lang="cs-CZ" sz="2800" dirty="0" err="1">
                          <a:effectLst/>
                        </a:rPr>
                        <a:t>Brandis</a:t>
                      </a:r>
                      <a:r>
                        <a:rPr lang="cs-CZ" sz="2800" dirty="0">
                          <a:effectLst/>
                        </a:rPr>
                        <a:t>, </a:t>
                      </a:r>
                      <a:r>
                        <a:rPr lang="cs-CZ" sz="2800" dirty="0" err="1">
                          <a:effectLst/>
                        </a:rPr>
                        <a:t>Moritz</a:t>
                      </a:r>
                      <a:r>
                        <a:rPr lang="cs-CZ" sz="2800" dirty="0">
                          <a:effectLst/>
                        </a:rPr>
                        <a:t>,$d -asi 1504</a:t>
                      </a:r>
                      <a:endParaRPr lang="cs-CZ" sz="28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990110">
                <a:tc>
                  <a:txBody>
                    <a:bodyPr/>
                    <a:lstStyle/>
                    <a:p>
                      <a:r>
                        <a:rPr lang="cs-CZ" sz="2800" dirty="0">
                          <a:effectLst/>
                        </a:rPr>
                        <a:t>nejistý rok narození, jistý rok úmrtí:</a:t>
                      </a:r>
                      <a:endParaRPr lang="cs-CZ" sz="28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effectLst/>
                        </a:rPr>
                        <a:t>$a Tvrdý, František </a:t>
                      </a:r>
                      <a:r>
                        <a:rPr lang="cs-CZ" sz="2800" dirty="0" err="1">
                          <a:effectLst/>
                        </a:rPr>
                        <a:t>Xaver,$d</a:t>
                      </a:r>
                      <a:r>
                        <a:rPr lang="cs-CZ" sz="2800" dirty="0">
                          <a:effectLst/>
                        </a:rPr>
                        <a:t> asi 1760-1827</a:t>
                      </a:r>
                      <a:endParaRPr lang="cs-CZ" sz="28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990110">
                <a:tc>
                  <a:txBody>
                    <a:bodyPr/>
                    <a:lstStyle/>
                    <a:p>
                      <a:r>
                        <a:rPr lang="cs-CZ" sz="2800">
                          <a:effectLst/>
                        </a:rPr>
                        <a:t>jistý rok narození, nejistý rok úmrtí:</a:t>
                      </a:r>
                      <a:endParaRPr lang="cs-CZ" sz="28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effectLst/>
                        </a:rPr>
                        <a:t>$a </a:t>
                      </a:r>
                      <a:r>
                        <a:rPr lang="cs-CZ" sz="2800" dirty="0" err="1">
                          <a:effectLst/>
                        </a:rPr>
                        <a:t>Monnet</a:t>
                      </a:r>
                      <a:r>
                        <a:rPr lang="cs-CZ" sz="2800" dirty="0">
                          <a:effectLst/>
                        </a:rPr>
                        <a:t>, </a:t>
                      </a:r>
                      <a:r>
                        <a:rPr lang="cs-CZ" sz="2800" dirty="0" err="1">
                          <a:effectLst/>
                        </a:rPr>
                        <a:t>Charles,$d</a:t>
                      </a:r>
                      <a:r>
                        <a:rPr lang="cs-CZ" sz="2800" dirty="0">
                          <a:effectLst/>
                        </a:rPr>
                        <a:t> 1732-asi 1808</a:t>
                      </a:r>
                      <a:endParaRPr lang="cs-CZ" sz="28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990110">
                <a:tc>
                  <a:txBody>
                    <a:bodyPr/>
                    <a:lstStyle/>
                    <a:p>
                      <a:r>
                        <a:rPr lang="cs-CZ" sz="2800">
                          <a:effectLst/>
                        </a:rPr>
                        <a:t>roky narození i úmrtí nejisté:</a:t>
                      </a:r>
                      <a:endParaRPr lang="cs-CZ" sz="28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effectLst/>
                        </a:rPr>
                        <a:t>$a Vodňanský, </a:t>
                      </a:r>
                      <a:r>
                        <a:rPr lang="cs-CZ" sz="2800" dirty="0" err="1">
                          <a:effectLst/>
                        </a:rPr>
                        <a:t>Jan,$d</a:t>
                      </a:r>
                      <a:r>
                        <a:rPr lang="cs-CZ" sz="2800" dirty="0">
                          <a:effectLst/>
                        </a:rPr>
                        <a:t> asi 1460-asi 1534</a:t>
                      </a:r>
                      <a:endParaRPr lang="cs-CZ" sz="28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51521" y="116632"/>
            <a:ext cx="8712968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5. roky narození a/nebo úmrtí </a:t>
            </a: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jsou nejisté nebo 	v rozpětí několika let</a:t>
            </a:r>
            <a:endParaRPr kumimoji="0" lang="cs-CZ" altLang="cs-CZ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2148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/>
              <a:t>Poznámka:</a:t>
            </a:r>
            <a:r>
              <a:rPr lang="cs-CZ" dirty="0"/>
              <a:t/>
            </a:r>
            <a:br>
              <a:rPr lang="cs-CZ" dirty="0"/>
            </a:br>
            <a:r>
              <a:rPr lang="cs-CZ" i="1" dirty="0"/>
              <a:t>Životní data připojená k záhlaví pro osoby narozené a/nebo zemřelé po 31. 12. 1900 by měla být přesná (body 1-4). Výjimečně můžeme použít výraz „asi“ (bod 5), je-li pravděpodobné, že přesné datum již nepůjde zjistit. Jedná se zejména o data úmrtí v období světových válek a případy, kdy je osoba od jistého data pohřešována, např.:</a:t>
            </a:r>
            <a:br>
              <a:rPr lang="cs-CZ" i="1" dirty="0"/>
            </a:br>
            <a:r>
              <a:rPr lang="cs-CZ" i="1" dirty="0"/>
              <a:t>$a</a:t>
            </a:r>
            <a:r>
              <a:rPr lang="cs-CZ" b="1" i="1" dirty="0"/>
              <a:t> </a:t>
            </a:r>
            <a:r>
              <a:rPr lang="cs-CZ" i="1" dirty="0"/>
              <a:t>Sláma, </a:t>
            </a:r>
            <a:r>
              <a:rPr lang="cs-CZ" i="1" dirty="0" err="1"/>
              <a:t>Antonín,$d</a:t>
            </a:r>
            <a:r>
              <a:rPr lang="cs-CZ" b="1" i="1" dirty="0"/>
              <a:t> </a:t>
            </a:r>
            <a:r>
              <a:rPr lang="cs-CZ" i="1" dirty="0"/>
              <a:t>1875-asi 1914</a:t>
            </a:r>
            <a:br>
              <a:rPr lang="cs-CZ" i="1" dirty="0"/>
            </a:br>
            <a:r>
              <a:rPr lang="cs-CZ" i="1" dirty="0"/>
              <a:t>(Antonín Sláma padl v období 1. světové války, pravděpodobně v roce 1914</a:t>
            </a:r>
            <a:r>
              <a:rPr lang="cs-CZ" i="1" dirty="0" smtClean="0"/>
              <a:t>)</a:t>
            </a:r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229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/>
          <a:lstStyle/>
          <a:p>
            <a:pPr marL="0" indent="0">
              <a:buNone/>
            </a:pPr>
            <a:r>
              <a:rPr lang="cs-CZ" b="1" dirty="0"/>
              <a:t>6. výraz </a:t>
            </a:r>
            <a:r>
              <a:rPr lang="cs-CZ" b="1" i="1" dirty="0"/>
              <a:t>př. Kr.</a:t>
            </a:r>
            <a:r>
              <a:rPr lang="cs-CZ" b="1" dirty="0"/>
              <a:t> </a:t>
            </a:r>
            <a:endParaRPr lang="cs-CZ" b="1" dirty="0" smtClean="0"/>
          </a:p>
          <a:p>
            <a:pPr marL="0" indent="0">
              <a:buNone/>
            </a:pPr>
            <a:r>
              <a:rPr lang="cs-CZ" dirty="0" smtClean="0"/>
              <a:t>se </a:t>
            </a:r>
            <a:r>
              <a:rPr lang="cs-CZ" dirty="0"/>
              <a:t>používá pro data z předkřesťanské éry a uvádí se na konci data nebo každého data v rámci časového rozpětí této éry. Výraz </a:t>
            </a:r>
            <a:r>
              <a:rPr lang="cs-CZ" i="1" dirty="0"/>
              <a:t>po Kr.</a:t>
            </a:r>
            <a:r>
              <a:rPr lang="cs-CZ" dirty="0"/>
              <a:t> se používá, pokud data zasahují obě éry</a:t>
            </a:r>
            <a:r>
              <a:rPr lang="cs-CZ" dirty="0" smtClean="0"/>
              <a:t>:</a:t>
            </a:r>
          </a:p>
          <a:p>
            <a:pPr marL="0" indent="0">
              <a:buNone/>
            </a:pPr>
            <a:r>
              <a:rPr lang="cs-CZ" dirty="0"/>
              <a:t/>
            </a:r>
            <a:br>
              <a:rPr lang="cs-CZ" dirty="0"/>
            </a:br>
            <a:r>
              <a:rPr lang="cs-CZ" b="1" dirty="0"/>
              <a:t>$a </a:t>
            </a:r>
            <a:r>
              <a:rPr lang="cs-CZ" dirty="0" err="1"/>
              <a:t>Dionysios</a:t>
            </a:r>
            <a:r>
              <a:rPr lang="cs-CZ" dirty="0"/>
              <a:t> </a:t>
            </a:r>
            <a:r>
              <a:rPr lang="cs-CZ" dirty="0" err="1"/>
              <a:t>Thrax</a:t>
            </a:r>
            <a:r>
              <a:rPr lang="cs-CZ" dirty="0"/>
              <a:t>,</a:t>
            </a:r>
            <a:r>
              <a:rPr lang="cs-CZ" b="1" dirty="0"/>
              <a:t>$d </a:t>
            </a:r>
            <a:r>
              <a:rPr lang="cs-CZ" dirty="0"/>
              <a:t>asi 70 př. Kr.-10 př. Kr.</a:t>
            </a:r>
            <a:br>
              <a:rPr lang="cs-CZ" dirty="0"/>
            </a:br>
            <a:endParaRPr lang="cs-CZ" dirty="0" smtClean="0"/>
          </a:p>
          <a:p>
            <a:pPr marL="0" indent="0">
              <a:buNone/>
            </a:pPr>
            <a:r>
              <a:rPr lang="cs-CZ" b="1" dirty="0" smtClean="0"/>
              <a:t>$</a:t>
            </a:r>
            <a:r>
              <a:rPr lang="cs-CZ" b="1" dirty="0"/>
              <a:t>a </a:t>
            </a:r>
            <a:r>
              <a:rPr lang="cs-CZ" dirty="0"/>
              <a:t>Seneca, Lucius </a:t>
            </a:r>
            <a:r>
              <a:rPr lang="cs-CZ" dirty="0" err="1"/>
              <a:t>Annaeus</a:t>
            </a:r>
            <a:r>
              <a:rPr lang="cs-CZ" dirty="0"/>
              <a:t>,</a:t>
            </a:r>
            <a:r>
              <a:rPr lang="cs-CZ" b="1" dirty="0"/>
              <a:t>$d </a:t>
            </a:r>
            <a:r>
              <a:rPr lang="cs-CZ" dirty="0"/>
              <a:t>asi 4 př. Kr.-65 po Kr.</a:t>
            </a:r>
          </a:p>
          <a:p>
            <a:pPr marL="0" indent="0">
              <a:buNone/>
            </a:pPr>
            <a:endParaRPr lang="cs-CZ" dirty="0" smtClean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514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/>
          <a:lstStyle/>
          <a:p>
            <a:r>
              <a:rPr lang="cs-CZ" b="1" dirty="0"/>
              <a:t>II. Období činnosti</a:t>
            </a:r>
            <a:endParaRPr lang="cs-CZ" dirty="0"/>
          </a:p>
          <a:p>
            <a:r>
              <a:rPr lang="cs-CZ" dirty="0"/>
              <a:t>Období činnosti osoby zaznamenáme pouze v případě, kdy nejsou známa životní data (životní data, včetně neúplných či nejistých, mají </a:t>
            </a:r>
            <a:r>
              <a:rPr lang="cs-CZ" b="1" dirty="0"/>
              <a:t>vždy přednost </a:t>
            </a:r>
            <a:r>
              <a:rPr lang="cs-CZ" dirty="0"/>
              <a:t>před obdobím činnosti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Nepoužíváme pro 20. a 21. století.</a:t>
            </a:r>
          </a:p>
          <a:p>
            <a:pPr marL="0" indent="0">
              <a:buNone/>
            </a:pPr>
            <a:endParaRPr lang="cs-CZ" dirty="0" smtClean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419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1927</TotalTime>
  <Words>877</Words>
  <Application>Microsoft Office PowerPoint</Application>
  <PresentationFormat>Předvádění na obrazovce (4:3)</PresentationFormat>
  <Paragraphs>237</Paragraphs>
  <Slides>40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40</vt:i4>
      </vt:variant>
    </vt:vector>
  </HeadingPairs>
  <TitlesOfParts>
    <vt:vector size="45" baseType="lpstr">
      <vt:lpstr>Arabic Typesetting</vt:lpstr>
      <vt:lpstr>Arial</vt:lpstr>
      <vt:lpstr>Calibri</vt:lpstr>
      <vt:lpstr>Times New Roman</vt:lpstr>
      <vt:lpstr>Motiv sady Office</vt:lpstr>
      <vt:lpstr>Jmenné autority - změny podle RDA Personální autority</vt:lpstr>
      <vt:lpstr>Přehled změn (oproti AACR2)</vt:lpstr>
      <vt:lpstr>Změny zápisu životních dat</vt:lpstr>
      <vt:lpstr>Data související se jménem –  (NO) 100 $d (400 $d, 500 $d, 600 $d)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Období činnosti zapíšeme do záhlaví pouze u těch osob, které spadají do některé z následujících kategorií:</vt:lpstr>
      <vt:lpstr>Prezentace aplikace PowerPoint</vt:lpstr>
      <vt:lpstr>100 $c Zaměstnání jako doplněk</vt:lpstr>
      <vt:lpstr>100 $c Zaměstnání jako doplněk</vt:lpstr>
      <vt:lpstr>Prezentace aplikace PowerPoint</vt:lpstr>
      <vt:lpstr>Rozšíření formátu MARC 21 o nová pole/podpole</vt:lpstr>
      <vt:lpstr>Pole 3xx – Doporučená</vt:lpstr>
      <vt:lpstr>Prezentace aplikace PowerPoint</vt:lpstr>
      <vt:lpstr>Prezentace aplikace PowerPoint</vt:lpstr>
      <vt:lpstr>Pole 368 – další související informace o osobě nebo korporaci </vt:lpstr>
      <vt:lpstr>Podpole $c - jiné označení osoby</vt:lpstr>
      <vt:lpstr>Prezentace aplikace PowerPoint</vt:lpstr>
      <vt:lpstr>Podpole $d - titul osoby</vt:lpstr>
      <vt:lpstr>Prezentace aplikace PowerPoint</vt:lpstr>
      <vt:lpstr>Pole 370 – související místo (o) </vt:lpstr>
      <vt:lpstr>Prezentace aplikace PowerPoint</vt:lpstr>
      <vt:lpstr>Prezentace aplikace PowerPoint</vt:lpstr>
      <vt:lpstr>Pole 372 – oblast působení (o)</vt:lpstr>
      <vt:lpstr>Pole 373 – Afiliace (organizace spojená s osobou) (o)</vt:lpstr>
      <vt:lpstr>Pole 374 – Profese (o) </vt:lpstr>
      <vt:lpstr>Prezentace aplikace PowerPoint</vt:lpstr>
      <vt:lpstr>Pole 375 – Pohlaví (o)</vt:lpstr>
      <vt:lpstr>Prezentace aplikace PowerPoint</vt:lpstr>
      <vt:lpstr>376 - Informace o rodu/rodině (o)</vt:lpstr>
      <vt:lpstr>Pole 377 – Související jazyk (o)</vt:lpstr>
      <vt:lpstr>Prezentace aplikace PowerPoint</vt:lpstr>
      <vt:lpstr>Tvorba odkazů – „viz též“ (pole 500)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Jaroslava Svobodová</dc:creator>
  <cp:lastModifiedBy>Bartl Zdeněk</cp:lastModifiedBy>
  <cp:revision>195</cp:revision>
  <cp:lastPrinted>2015-02-04T08:58:36Z</cp:lastPrinted>
  <dcterms:created xsi:type="dcterms:W3CDTF">2015-01-06T18:42:16Z</dcterms:created>
  <dcterms:modified xsi:type="dcterms:W3CDTF">2015-03-18T07:27:11Z</dcterms:modified>
</cp:coreProperties>
</file>