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49"/>
  </p:notesMasterIdLst>
  <p:handoutMasterIdLst>
    <p:handoutMasterId r:id="rId5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1" r:id="rId26"/>
    <p:sldId id="282" r:id="rId27"/>
    <p:sldId id="283" r:id="rId28"/>
    <p:sldId id="284" r:id="rId29"/>
    <p:sldId id="286" r:id="rId30"/>
    <p:sldId id="285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9" r:id="rId40"/>
    <p:sldId id="300" r:id="rId41"/>
    <p:sldId id="295" r:id="rId42"/>
    <p:sldId id="296" r:id="rId43"/>
    <p:sldId id="297" r:id="rId44"/>
    <p:sldId id="298" r:id="rId45"/>
    <p:sldId id="301" r:id="rId46"/>
    <p:sldId id="302" r:id="rId47"/>
    <p:sldId id="303" r:id="rId4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7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0" d="100"/>
          <a:sy n="130" d="100"/>
        </p:scale>
        <p:origin x="107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A8B048-1723-4DE5-B261-B927D6672004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56008-039B-4E73-A042-EF43EF314D1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634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998C1-3D26-484B-9D3D-5EC44B699CAF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96735-700E-4C6B-B955-2D7FAE56090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4365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597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8193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504C-BE99-4797-B29A-624707D81B78}" type="datetimeFigureOut">
              <a:rPr lang="cs-CZ" smtClean="0"/>
              <a:pPr/>
              <a:t>20.4.2015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496944" cy="18002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5400" dirty="0" smtClean="0">
                <a:solidFill>
                  <a:srgbClr val="002060"/>
                </a:solidFill>
                <a:latin typeface="Bookman Old Style" pitchFamily="18" charset="0"/>
              </a:rPr>
              <a:t>Bibliografický popis podle pravidel RDA</a:t>
            </a:r>
            <a:endParaRPr lang="cs-CZ" sz="5400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4581128"/>
            <a:ext cx="8496944" cy="1008112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Jaroslava Svobodová</a:t>
            </a:r>
          </a:p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duben 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2015</a:t>
            </a:r>
            <a:endParaRPr lang="cs-CZ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4" descr="new_nklogo_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556" y="5805264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cs-CZ" dirty="0" smtClean="0"/>
              <a:t>Vícesvazkové monografie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u="sng" dirty="0" smtClean="0"/>
              <a:t>Platí stávající interpretace</a:t>
            </a:r>
            <a:r>
              <a:rPr lang="cs-CZ" sz="2800" dirty="0" smtClean="0"/>
              <a:t>:</a:t>
            </a:r>
          </a:p>
          <a:p>
            <a:r>
              <a:rPr lang="cs-CZ" sz="2800" dirty="0" smtClean="0"/>
              <a:t>se </a:t>
            </a:r>
            <a:r>
              <a:rPr lang="cs-CZ" sz="2800" dirty="0"/>
              <a:t>společným hlavním názvem a významnými názvy částí -</a:t>
            </a:r>
            <a:r>
              <a:rPr lang="cs-CZ" sz="2800" dirty="0" smtClean="0"/>
              <a:t> popisují se samostatně </a:t>
            </a:r>
            <a:r>
              <a:rPr lang="cs-CZ" sz="2800" dirty="0"/>
              <a:t>a je tedy potřeba zapsat nejen hlavní název, ale i označení a vlastní název </a:t>
            </a:r>
            <a:r>
              <a:rPr lang="cs-CZ" sz="2800" dirty="0" smtClean="0"/>
              <a:t>svazku; označení a název svazku se přebírá ze stejného pramene popisu jako společný hlavní název (nelze kombinovat z více pramenů popisu)</a:t>
            </a:r>
            <a:endParaRPr lang="cs-CZ" sz="2800" dirty="0"/>
          </a:p>
          <a:p>
            <a:r>
              <a:rPr lang="cs-CZ" sz="2800" dirty="0" smtClean="0"/>
              <a:t>s nevýznamnými názvy částí nebo bez názvů částí,  </a:t>
            </a:r>
            <a:r>
              <a:rPr lang="cs-CZ" sz="2800" dirty="0"/>
              <a:t>části nemají různé původce s hlavní </a:t>
            </a:r>
            <a:r>
              <a:rPr lang="cs-CZ" sz="2800" dirty="0" smtClean="0"/>
              <a:t>odpovědností  - popisují se jako </a:t>
            </a:r>
            <a:r>
              <a:rPr lang="cs-CZ" sz="2800" dirty="0"/>
              <a:t>celek v jednom bibliografickém </a:t>
            </a:r>
            <a:r>
              <a:rPr lang="cs-CZ" sz="2800" dirty="0" smtClean="0"/>
              <a:t>záznamu</a:t>
            </a:r>
            <a:endParaRPr lang="cs-CZ" sz="2800" dirty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podnázev na </a:t>
            </a:r>
            <a:r>
              <a:rPr lang="cs-CZ" sz="2400" i="1" dirty="0" err="1" smtClean="0">
                <a:solidFill>
                  <a:srgbClr val="2B7589"/>
                </a:solidFill>
              </a:rPr>
              <a:t>tit</a:t>
            </a:r>
            <a:r>
              <a:rPr lang="cs-CZ" sz="2400" i="1" dirty="0" smtClean="0">
                <a:solidFill>
                  <a:srgbClr val="2B7589"/>
                </a:solidFill>
              </a:rPr>
              <a:t>. s.</a:t>
            </a:r>
            <a:endParaRPr lang="cs-CZ" sz="2400" b="1" dirty="0" smtClean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 smtClean="0"/>
              <a:t>24500</a:t>
            </a:r>
            <a:r>
              <a:rPr lang="cs-CZ" sz="2400" dirty="0" smtClean="0"/>
              <a:t>  </a:t>
            </a:r>
            <a:r>
              <a:rPr lang="cs-CZ" sz="2400" b="1" dirty="0" smtClean="0"/>
              <a:t>$</a:t>
            </a:r>
            <a:r>
              <a:rPr lang="cs-CZ" sz="2400" b="1" dirty="0" err="1"/>
              <a:t>a</a:t>
            </a:r>
            <a:r>
              <a:rPr lang="cs-CZ" sz="2400" dirty="0" err="1"/>
              <a:t>Ústava</a:t>
            </a:r>
            <a:r>
              <a:rPr lang="cs-CZ" sz="2400" dirty="0"/>
              <a:t> České republiky </a:t>
            </a:r>
            <a:r>
              <a:rPr lang="cs-CZ" sz="2400" b="1" dirty="0"/>
              <a:t>:$</a:t>
            </a:r>
            <a:r>
              <a:rPr lang="cs-CZ" sz="2400" b="1" dirty="0" err="1"/>
              <a:t>b</a:t>
            </a:r>
            <a:r>
              <a:rPr lang="cs-CZ" sz="2400" dirty="0" err="1"/>
              <a:t>komentář</a:t>
            </a:r>
            <a:r>
              <a:rPr lang="cs-CZ" sz="2400" b="1" dirty="0"/>
              <a:t> /$c </a:t>
            </a:r>
            <a:r>
              <a:rPr lang="cs-CZ" sz="2400" dirty="0"/>
              <a:t>editor Dušan Hendrych, Cyril </a:t>
            </a:r>
            <a:r>
              <a:rPr lang="cs-CZ" sz="2400" dirty="0" smtClean="0"/>
              <a:t>Svoboda</a:t>
            </a:r>
          </a:p>
          <a:p>
            <a:pPr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souběžný název na </a:t>
            </a:r>
            <a:r>
              <a:rPr lang="cs-CZ" sz="2400" i="1" dirty="0" err="1" smtClean="0">
                <a:solidFill>
                  <a:srgbClr val="2B7589"/>
                </a:solidFill>
              </a:rPr>
              <a:t>tit.s</a:t>
            </a:r>
            <a:r>
              <a:rPr lang="cs-CZ" sz="2400" i="1" dirty="0" smtClean="0">
                <a:solidFill>
                  <a:srgbClr val="2B7589"/>
                </a:solidFill>
              </a:rPr>
              <a:t>.</a:t>
            </a:r>
            <a:r>
              <a:rPr lang="cs-CZ" sz="2400" b="1" dirty="0">
                <a:solidFill>
                  <a:srgbClr val="2B7589"/>
                </a:solidFill>
              </a:rPr>
              <a:t> </a:t>
            </a:r>
            <a:endParaRPr lang="cs-CZ" sz="2400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 smtClean="0"/>
              <a:t>24510  $</a:t>
            </a:r>
            <a:r>
              <a:rPr lang="cs-CZ" sz="2400" b="1" dirty="0" err="1"/>
              <a:t>a</a:t>
            </a:r>
            <a:r>
              <a:rPr lang="cs-CZ" sz="2400" dirty="0" err="1"/>
              <a:t>Židovské</a:t>
            </a:r>
            <a:r>
              <a:rPr lang="cs-CZ" sz="2400" dirty="0"/>
              <a:t> památky Moravy a Slezska </a:t>
            </a:r>
            <a:r>
              <a:rPr lang="cs-CZ" sz="2400" b="1" dirty="0"/>
              <a:t>=$</a:t>
            </a:r>
            <a:r>
              <a:rPr lang="cs-CZ" sz="2400" b="1" dirty="0" err="1"/>
              <a:t>b</a:t>
            </a:r>
            <a:r>
              <a:rPr lang="cs-CZ" sz="2400" dirty="0" err="1"/>
              <a:t>Jewish</a:t>
            </a:r>
            <a:r>
              <a:rPr lang="cs-CZ" sz="2400" dirty="0"/>
              <a:t> </a:t>
            </a:r>
            <a:r>
              <a:rPr lang="cs-CZ" sz="2400" dirty="0" err="1"/>
              <a:t>monuments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Moravia</a:t>
            </a:r>
            <a:r>
              <a:rPr lang="cs-CZ" sz="2400" dirty="0"/>
              <a:t> </a:t>
            </a:r>
            <a:r>
              <a:rPr lang="cs-CZ" sz="2400" dirty="0" err="1"/>
              <a:t>and</a:t>
            </a:r>
            <a:r>
              <a:rPr lang="cs-CZ" sz="2400" dirty="0"/>
              <a:t> </a:t>
            </a:r>
            <a:r>
              <a:rPr lang="cs-CZ" sz="2400" dirty="0" err="1"/>
              <a:t>Silesia</a:t>
            </a:r>
            <a:r>
              <a:rPr lang="cs-CZ" sz="2400" dirty="0"/>
              <a:t> </a:t>
            </a:r>
            <a:r>
              <a:rPr lang="cs-CZ" sz="2400" b="1" dirty="0"/>
              <a:t>/$</a:t>
            </a:r>
            <a:r>
              <a:rPr lang="cs-CZ" sz="2400" b="1" dirty="0" err="1"/>
              <a:t>c</a:t>
            </a:r>
            <a:r>
              <a:rPr lang="cs-CZ" sz="2400" dirty="0" err="1"/>
              <a:t>Jaroslav</a:t>
            </a:r>
            <a:r>
              <a:rPr lang="cs-CZ" sz="2400" dirty="0"/>
              <a:t> </a:t>
            </a:r>
            <a:r>
              <a:rPr lang="cs-CZ" sz="2400" dirty="0" err="1" smtClean="0"/>
              <a:t>Klenovský</a:t>
            </a:r>
            <a:endParaRPr lang="cs-CZ" sz="2400" dirty="0" smtClean="0"/>
          </a:p>
          <a:p>
            <a:pPr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souběžný název na obálce</a:t>
            </a:r>
            <a:endParaRPr lang="cs-CZ" sz="2400" i="1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/>
              <a:t>24510 </a:t>
            </a:r>
            <a:r>
              <a:rPr lang="cs-CZ" sz="2400" b="1" dirty="0" smtClean="0"/>
              <a:t> $</a:t>
            </a:r>
            <a:r>
              <a:rPr lang="cs-CZ" sz="2400" b="1" dirty="0" err="1"/>
              <a:t>a</a:t>
            </a:r>
            <a:r>
              <a:rPr lang="cs-CZ" sz="2400" dirty="0" err="1"/>
              <a:t>Císař</a:t>
            </a:r>
            <a:r>
              <a:rPr lang="cs-CZ" sz="2400" dirty="0"/>
              <a:t> </a:t>
            </a:r>
            <a:r>
              <a:rPr lang="cs-CZ" sz="2400" b="1" dirty="0"/>
              <a:t>:$</a:t>
            </a:r>
            <a:r>
              <a:rPr lang="cs-CZ" sz="2400" b="1" dirty="0" err="1"/>
              <a:t>b</a:t>
            </a:r>
            <a:r>
              <a:rPr lang="cs-CZ" sz="2400" dirty="0" err="1"/>
              <a:t>život</a:t>
            </a:r>
            <a:r>
              <a:rPr lang="cs-CZ" sz="2400" dirty="0"/>
              <a:t> a dílo </a:t>
            </a:r>
            <a:r>
              <a:rPr lang="cs-CZ" sz="2400" b="1" dirty="0"/>
              <a:t>=</a:t>
            </a:r>
            <a:r>
              <a:rPr lang="cs-CZ" sz="2400" dirty="0"/>
              <a:t> Der </a:t>
            </a:r>
            <a:r>
              <a:rPr lang="cs-CZ" sz="2400" dirty="0" err="1"/>
              <a:t>Kaiser</a:t>
            </a:r>
            <a:r>
              <a:rPr lang="cs-CZ" sz="2400" dirty="0"/>
              <a:t> : </a:t>
            </a:r>
            <a:r>
              <a:rPr lang="cs-CZ" sz="2400" dirty="0" err="1"/>
              <a:t>das</a:t>
            </a:r>
            <a:r>
              <a:rPr lang="cs-CZ" sz="2400" dirty="0"/>
              <a:t> </a:t>
            </a:r>
            <a:r>
              <a:rPr lang="cs-CZ" sz="2400" dirty="0" err="1"/>
              <a:t>Leben</a:t>
            </a:r>
            <a:r>
              <a:rPr lang="cs-CZ" sz="2400" dirty="0"/>
              <a:t> </a:t>
            </a:r>
            <a:r>
              <a:rPr lang="cs-CZ" sz="2400" dirty="0" err="1"/>
              <a:t>und</a:t>
            </a:r>
            <a:r>
              <a:rPr lang="cs-CZ" sz="2400" dirty="0"/>
              <a:t> </a:t>
            </a:r>
            <a:r>
              <a:rPr lang="cs-CZ" sz="2400" dirty="0" err="1"/>
              <a:t>die</a:t>
            </a:r>
            <a:r>
              <a:rPr lang="cs-CZ" sz="2400" dirty="0"/>
              <a:t> </a:t>
            </a:r>
            <a:r>
              <a:rPr lang="cs-CZ" sz="2400" dirty="0" err="1"/>
              <a:t>Werke</a:t>
            </a:r>
            <a:r>
              <a:rPr lang="cs-CZ" sz="2400" dirty="0"/>
              <a:t> </a:t>
            </a:r>
            <a:r>
              <a:rPr lang="cs-CZ" sz="2400" b="1" dirty="0"/>
              <a:t>/$</a:t>
            </a:r>
            <a:r>
              <a:rPr lang="cs-CZ" sz="2400" b="1" dirty="0" err="1"/>
              <a:t>c</a:t>
            </a:r>
            <a:r>
              <a:rPr lang="cs-CZ" sz="2400" dirty="0" err="1"/>
              <a:t>sepsal</a:t>
            </a:r>
            <a:r>
              <a:rPr lang="cs-CZ" sz="2400" dirty="0"/>
              <a:t> Jan Novák</a:t>
            </a:r>
          </a:p>
          <a:p>
            <a:pPr>
              <a:buNone/>
            </a:pPr>
            <a:r>
              <a:rPr lang="cs-CZ" sz="2400" b="1" dirty="0"/>
              <a:t> </a:t>
            </a:r>
            <a:r>
              <a:rPr lang="cs-CZ" sz="2400" i="1" dirty="0" smtClean="0">
                <a:solidFill>
                  <a:srgbClr val="2B7589"/>
                </a:solidFill>
              </a:rPr>
              <a:t>překladatel hlavního textu  na rubu </a:t>
            </a:r>
            <a:r>
              <a:rPr lang="cs-CZ" sz="2400" i="1" dirty="0" err="1" smtClean="0">
                <a:solidFill>
                  <a:srgbClr val="2B7589"/>
                </a:solidFill>
              </a:rPr>
              <a:t>tit</a:t>
            </a:r>
            <a:r>
              <a:rPr lang="cs-CZ" sz="2400" i="1" dirty="0" smtClean="0">
                <a:solidFill>
                  <a:srgbClr val="2B7589"/>
                </a:solidFill>
              </a:rPr>
              <a:t>. s.</a:t>
            </a:r>
            <a:endParaRPr lang="cs-CZ" sz="2400" i="1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/>
              <a:t>24510 </a:t>
            </a:r>
            <a:r>
              <a:rPr lang="cs-CZ" sz="2400" b="1" dirty="0" smtClean="0"/>
              <a:t> $</a:t>
            </a:r>
            <a:r>
              <a:rPr lang="cs-CZ" sz="2400" b="1" dirty="0" err="1"/>
              <a:t>a</a:t>
            </a:r>
            <a:r>
              <a:rPr lang="cs-CZ" sz="2400" dirty="0" err="1"/>
              <a:t>Bratr</a:t>
            </a:r>
            <a:r>
              <a:rPr lang="cs-CZ" sz="2400" dirty="0"/>
              <a:t> spánku </a:t>
            </a:r>
            <a:r>
              <a:rPr lang="cs-CZ" sz="2400" b="1" dirty="0"/>
              <a:t>/$</a:t>
            </a:r>
            <a:r>
              <a:rPr lang="cs-CZ" sz="2400" b="1" dirty="0" err="1"/>
              <a:t>c</a:t>
            </a:r>
            <a:r>
              <a:rPr lang="cs-CZ" sz="2400" dirty="0" err="1"/>
              <a:t>Robert</a:t>
            </a:r>
            <a:r>
              <a:rPr lang="cs-CZ" sz="2400" dirty="0"/>
              <a:t> Schneider</a:t>
            </a:r>
            <a:r>
              <a:rPr lang="cs-CZ" sz="2400" b="1" dirty="0"/>
              <a:t> ;</a:t>
            </a:r>
            <a:r>
              <a:rPr lang="cs-CZ" sz="2400" dirty="0"/>
              <a:t> přeložil Evžen </a:t>
            </a:r>
            <a:r>
              <a:rPr lang="cs-CZ" sz="2400" dirty="0" smtClean="0"/>
              <a:t>Turnovský</a:t>
            </a:r>
            <a:endParaRPr lang="cs-CZ" sz="24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sz="2500" i="1" dirty="0" smtClean="0">
                <a:solidFill>
                  <a:srgbClr val="2B7589"/>
                </a:solidFill>
              </a:rPr>
              <a:t>5 autorů</a:t>
            </a:r>
          </a:p>
          <a:p>
            <a:pPr>
              <a:buNone/>
            </a:pPr>
            <a:r>
              <a:rPr lang="cs-CZ" sz="2500" b="1" dirty="0" smtClean="0"/>
              <a:t>24510  $</a:t>
            </a:r>
            <a:r>
              <a:rPr lang="cs-CZ" sz="2500" b="1" dirty="0" err="1" smtClean="0"/>
              <a:t>a</a:t>
            </a:r>
            <a:r>
              <a:rPr lang="cs-CZ" sz="2500" dirty="0" err="1" smtClean="0"/>
              <a:t>Celní</a:t>
            </a:r>
            <a:r>
              <a:rPr lang="cs-CZ" sz="2500" dirty="0" smtClean="0"/>
              <a:t> zákon a předpisy související v praxi /</a:t>
            </a:r>
            <a:r>
              <a:rPr lang="cs-CZ" sz="2500" b="1" dirty="0" smtClean="0"/>
              <a:t>$c</a:t>
            </a:r>
            <a:r>
              <a:rPr lang="cs-CZ" sz="2500" dirty="0" smtClean="0"/>
              <a:t> Jan Žemlička, Pavel Hruška, Helena Nováková, Jana Zelená, Květoslav Horák</a:t>
            </a:r>
          </a:p>
          <a:p>
            <a:pPr>
              <a:buNone/>
            </a:pPr>
            <a:r>
              <a:rPr lang="cs-CZ" sz="2500" i="1" dirty="0" smtClean="0">
                <a:solidFill>
                  <a:srgbClr val="2B7589"/>
                </a:solidFill>
              </a:rPr>
              <a:t>přesný přepis,není to výpustka, takže natěsno a malé písmeno</a:t>
            </a:r>
          </a:p>
          <a:p>
            <a:pPr>
              <a:buNone/>
            </a:pPr>
            <a:r>
              <a:rPr lang="cs-CZ" sz="2500" b="1" dirty="0" smtClean="0"/>
              <a:t>24510 $a</a:t>
            </a:r>
            <a:r>
              <a:rPr lang="cs-CZ" sz="2500" dirty="0" smtClean="0"/>
              <a:t>…a </a:t>
            </a:r>
            <a:r>
              <a:rPr lang="cs-CZ" sz="2500" dirty="0"/>
              <a:t>život jde dál :</a:t>
            </a:r>
            <a:r>
              <a:rPr lang="cs-CZ" sz="2500" b="1" dirty="0"/>
              <a:t>$</a:t>
            </a:r>
            <a:r>
              <a:rPr lang="cs-CZ" sz="2500" b="1" dirty="0" err="1"/>
              <a:t>b</a:t>
            </a:r>
            <a:r>
              <a:rPr lang="cs-CZ" sz="2500" dirty="0" err="1"/>
              <a:t>vzpomínky</a:t>
            </a:r>
            <a:r>
              <a:rPr lang="cs-CZ" sz="2500" dirty="0"/>
              <a:t> Petra Látala na léta </a:t>
            </a:r>
            <a:r>
              <a:rPr lang="cs-CZ" sz="2500" dirty="0" smtClean="0"/>
              <a:t>válečná</a:t>
            </a:r>
          </a:p>
          <a:p>
            <a:pPr>
              <a:buNone/>
            </a:pPr>
            <a:r>
              <a:rPr lang="cs-CZ" sz="2500" i="1" u="sng" dirty="0" smtClean="0">
                <a:solidFill>
                  <a:srgbClr val="2B7589"/>
                </a:solidFill>
              </a:rPr>
              <a:t>ale pozor: </a:t>
            </a:r>
            <a:r>
              <a:rPr lang="cs-CZ" sz="2500" i="1" u="sng" dirty="0">
                <a:solidFill>
                  <a:srgbClr val="2B7589"/>
                </a:solidFill>
              </a:rPr>
              <a:t>u </a:t>
            </a:r>
            <a:r>
              <a:rPr lang="cs-CZ" sz="2500" i="1" u="sng" dirty="0" smtClean="0">
                <a:solidFill>
                  <a:srgbClr val="2B7589"/>
                </a:solidFill>
              </a:rPr>
              <a:t>pokračujících zdrojů novinka – výpustka pořadí i na začátku názvu, rozlišení výpustky je jen tou pravostrannou mezerou</a:t>
            </a:r>
            <a:r>
              <a:rPr lang="cs-CZ" sz="2500" i="1" dirty="0">
                <a:solidFill>
                  <a:srgbClr val="2B7589"/>
                </a:solidFill>
              </a:rPr>
              <a:t>:</a:t>
            </a:r>
            <a:endParaRPr lang="cs-CZ" sz="2500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500" b="1" dirty="0"/>
              <a:t>24500 $a</a:t>
            </a:r>
            <a:r>
              <a:rPr lang="cs-CZ" sz="2500" dirty="0"/>
              <a:t>… ročník mezinárodního veletrhu PIVEX</a:t>
            </a:r>
          </a:p>
          <a:p>
            <a:pPr>
              <a:buNone/>
            </a:pPr>
            <a:r>
              <a:rPr lang="cs-CZ" sz="2500" i="1" dirty="0" smtClean="0">
                <a:solidFill>
                  <a:srgbClr val="2B7589"/>
                </a:solidFill>
              </a:rPr>
              <a:t>překladatelka v tiráži</a:t>
            </a:r>
            <a:r>
              <a:rPr lang="cs-CZ" sz="2500" i="1" dirty="0">
                <a:solidFill>
                  <a:srgbClr val="2B7589"/>
                </a:solidFill>
              </a:rPr>
              <a:t> </a:t>
            </a:r>
            <a:endParaRPr lang="cs-CZ" sz="2500" i="1" dirty="0" smtClean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500" b="1" dirty="0" smtClean="0"/>
              <a:t>24510 $</a:t>
            </a:r>
            <a:r>
              <a:rPr lang="cs-CZ" sz="2500" b="1" dirty="0" err="1" smtClean="0"/>
              <a:t>a</a:t>
            </a:r>
            <a:r>
              <a:rPr lang="cs-CZ" sz="2500" dirty="0" err="1" smtClean="0"/>
              <a:t>Hadi</a:t>
            </a:r>
            <a:r>
              <a:rPr lang="cs-CZ" sz="2500" dirty="0" smtClean="0"/>
              <a:t> </a:t>
            </a:r>
            <a:r>
              <a:rPr lang="cs-CZ" sz="2500" dirty="0"/>
              <a:t>v oblecích, aneb, Psychopat jde do práce /</a:t>
            </a:r>
            <a:r>
              <a:rPr lang="cs-CZ" sz="2500" b="1" dirty="0"/>
              <a:t>$</a:t>
            </a:r>
            <a:r>
              <a:rPr lang="cs-CZ" sz="2500" b="1" dirty="0" err="1"/>
              <a:t>c</a:t>
            </a:r>
            <a:r>
              <a:rPr lang="cs-CZ" sz="2500" dirty="0" err="1"/>
              <a:t>Paul</a:t>
            </a:r>
            <a:r>
              <a:rPr lang="cs-CZ" sz="2500" dirty="0"/>
              <a:t> </a:t>
            </a:r>
            <a:r>
              <a:rPr lang="cs-CZ" sz="2500" dirty="0" err="1"/>
              <a:t>Babiak</a:t>
            </a:r>
            <a:r>
              <a:rPr lang="cs-CZ" sz="2500" dirty="0"/>
              <a:t>, Robert D. </a:t>
            </a:r>
            <a:r>
              <a:rPr lang="cs-CZ" sz="2500" dirty="0" err="1"/>
              <a:t>Hare</a:t>
            </a:r>
            <a:r>
              <a:rPr lang="cs-CZ" sz="2500" dirty="0"/>
              <a:t> ; z </a:t>
            </a:r>
            <a:r>
              <a:rPr lang="cs-CZ" sz="2500" dirty="0" smtClean="0"/>
              <a:t>anglického </a:t>
            </a:r>
            <a:r>
              <a:rPr lang="cs-CZ" sz="2500" dirty="0"/>
              <a:t>originálu </a:t>
            </a:r>
            <a:r>
              <a:rPr lang="cs-CZ" sz="2500" dirty="0" err="1" smtClean="0"/>
              <a:t>Snakes</a:t>
            </a:r>
            <a:r>
              <a:rPr lang="cs-CZ" sz="2500" dirty="0" smtClean="0"/>
              <a:t> in </a:t>
            </a:r>
            <a:r>
              <a:rPr lang="cs-CZ" sz="2500" dirty="0" err="1" smtClean="0"/>
              <a:t>suits</a:t>
            </a:r>
            <a:r>
              <a:rPr lang="cs-CZ" sz="2500" dirty="0" smtClean="0"/>
              <a:t> </a:t>
            </a:r>
            <a:r>
              <a:rPr lang="cs-CZ" sz="2500" dirty="0"/>
              <a:t>přeložila Zuzana </a:t>
            </a:r>
            <a:r>
              <a:rPr lang="cs-CZ" sz="2500" dirty="0" err="1" smtClean="0"/>
              <a:t>Gabajová</a:t>
            </a:r>
            <a:endParaRPr lang="cs-CZ" sz="2500" dirty="0" smtClean="0"/>
          </a:p>
          <a:p>
            <a:pPr>
              <a:buNone/>
            </a:pPr>
            <a:r>
              <a:rPr lang="cs-CZ" sz="2500" i="1" dirty="0">
                <a:solidFill>
                  <a:srgbClr val="2B7589"/>
                </a:solidFill>
              </a:rPr>
              <a:t>ilustrátorka v tiráži, má významný podíl na obsahu</a:t>
            </a:r>
            <a:endParaRPr lang="cs-CZ" sz="2500" b="1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500" b="1" dirty="0"/>
              <a:t>24510 $</a:t>
            </a:r>
            <a:r>
              <a:rPr lang="cs-CZ" sz="2500" b="1" dirty="0" err="1"/>
              <a:t>a</a:t>
            </a:r>
            <a:r>
              <a:rPr lang="cs-CZ" sz="2500" dirty="0" err="1"/>
              <a:t>Já</a:t>
            </a:r>
            <a:r>
              <a:rPr lang="cs-CZ" sz="2500" dirty="0"/>
              <a:t> </a:t>
            </a:r>
            <a:r>
              <a:rPr lang="cs-CZ" sz="2500" dirty="0" err="1"/>
              <a:t>Baryk</a:t>
            </a:r>
            <a:r>
              <a:rPr lang="cs-CZ" sz="2500" dirty="0"/>
              <a:t> /</a:t>
            </a:r>
            <a:r>
              <a:rPr lang="cs-CZ" sz="2500" b="1" dirty="0"/>
              <a:t>$</a:t>
            </a:r>
            <a:r>
              <a:rPr lang="cs-CZ" sz="2500" b="1" dirty="0" err="1"/>
              <a:t>c</a:t>
            </a:r>
            <a:r>
              <a:rPr lang="cs-CZ" sz="2500" dirty="0" err="1"/>
              <a:t>František</a:t>
            </a:r>
            <a:r>
              <a:rPr lang="cs-CZ" sz="2500" dirty="0"/>
              <a:t> Nepil ; ilustrovala Helena </a:t>
            </a:r>
            <a:r>
              <a:rPr lang="cs-CZ" sz="2500" dirty="0" smtClean="0"/>
              <a:t>Zmatlíková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500" i="1" dirty="0" smtClean="0">
                <a:solidFill>
                  <a:srgbClr val="2B7589"/>
                </a:solidFill>
              </a:rPr>
              <a:t>autor neuveden v provedení, tisková chyba v podnázvu</a:t>
            </a:r>
            <a:endParaRPr lang="cs-CZ" sz="2000" b="1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500" b="1" dirty="0" smtClean="0"/>
              <a:t>24514 $</a:t>
            </a:r>
            <a:r>
              <a:rPr lang="cs-CZ" sz="2500" b="1" dirty="0" err="1" smtClean="0"/>
              <a:t>a</a:t>
            </a:r>
            <a:r>
              <a:rPr lang="cs-CZ" sz="2500" dirty="0" err="1" smtClean="0"/>
              <a:t>Die</a:t>
            </a:r>
            <a:r>
              <a:rPr lang="cs-CZ" sz="2500" dirty="0" smtClean="0"/>
              <a:t> </a:t>
            </a:r>
            <a:r>
              <a:rPr lang="cs-CZ" sz="2500" dirty="0" err="1"/>
              <a:t>Schule</a:t>
            </a:r>
            <a:r>
              <a:rPr lang="cs-CZ" sz="2500" dirty="0"/>
              <a:t> der </a:t>
            </a:r>
            <a:r>
              <a:rPr lang="cs-CZ" sz="2500" dirty="0" err="1"/>
              <a:t>Frauen</a:t>
            </a:r>
            <a:r>
              <a:rPr lang="cs-CZ" sz="2500" dirty="0"/>
              <a:t> :</a:t>
            </a:r>
            <a:r>
              <a:rPr lang="cs-CZ" sz="2500" b="1" dirty="0"/>
              <a:t>$</a:t>
            </a:r>
            <a:r>
              <a:rPr lang="cs-CZ" sz="2500" b="1" dirty="0" err="1"/>
              <a:t>b</a:t>
            </a:r>
            <a:r>
              <a:rPr lang="cs-CZ" sz="2500" dirty="0" err="1"/>
              <a:t>Luftspiel</a:t>
            </a:r>
            <a:r>
              <a:rPr lang="cs-CZ" sz="2500" dirty="0"/>
              <a:t> in </a:t>
            </a:r>
            <a:r>
              <a:rPr lang="cs-CZ" sz="2500" dirty="0" err="1"/>
              <a:t>fünf</a:t>
            </a:r>
            <a:r>
              <a:rPr lang="cs-CZ" sz="2500" dirty="0"/>
              <a:t> </a:t>
            </a:r>
            <a:r>
              <a:rPr lang="cs-CZ" sz="2500" dirty="0" err="1"/>
              <a:t>Aufzügen</a:t>
            </a:r>
            <a:r>
              <a:rPr lang="cs-CZ" sz="2500" dirty="0"/>
              <a:t> </a:t>
            </a:r>
            <a:r>
              <a:rPr lang="cs-CZ" sz="2500" dirty="0" smtClean="0"/>
              <a:t>/ </a:t>
            </a:r>
            <a:r>
              <a:rPr lang="cs-CZ" sz="2500" b="1" dirty="0" smtClean="0"/>
              <a:t>$</a:t>
            </a:r>
            <a:r>
              <a:rPr lang="cs-CZ" sz="2500" b="1" dirty="0"/>
              <a:t>c</a:t>
            </a:r>
            <a:r>
              <a:rPr lang="cs-CZ" sz="2500" dirty="0"/>
              <a:t>[</a:t>
            </a:r>
            <a:r>
              <a:rPr lang="cs-CZ" sz="2500" dirty="0" err="1"/>
              <a:t>Molière</a:t>
            </a:r>
            <a:r>
              <a:rPr lang="cs-CZ" sz="2500" dirty="0" smtClean="0"/>
              <a:t>]</a:t>
            </a:r>
          </a:p>
          <a:p>
            <a:pPr>
              <a:buNone/>
            </a:pPr>
            <a:r>
              <a:rPr lang="cs-CZ" sz="2000" dirty="0" smtClean="0"/>
              <a:t>500  $</a:t>
            </a:r>
            <a:r>
              <a:rPr lang="cs-CZ" sz="2000" dirty="0" err="1" smtClean="0"/>
              <a:t>aSprávný</a:t>
            </a:r>
            <a:r>
              <a:rPr lang="cs-CZ" sz="2000" dirty="0" smtClean="0"/>
              <a:t> podnázev je: </a:t>
            </a:r>
            <a:r>
              <a:rPr lang="cs-CZ" sz="2000" dirty="0" err="1" smtClean="0"/>
              <a:t>Lustspiel</a:t>
            </a:r>
            <a:r>
              <a:rPr lang="cs-CZ" sz="2000" dirty="0" smtClean="0"/>
              <a:t> </a:t>
            </a:r>
            <a:r>
              <a:rPr lang="cs-CZ" sz="2000" dirty="0"/>
              <a:t>in </a:t>
            </a:r>
            <a:r>
              <a:rPr lang="cs-CZ" sz="2000" dirty="0" err="1"/>
              <a:t>fünf</a:t>
            </a:r>
            <a:r>
              <a:rPr lang="cs-CZ" sz="2000" dirty="0"/>
              <a:t> </a:t>
            </a:r>
            <a:r>
              <a:rPr lang="cs-CZ" sz="2000" dirty="0" err="1"/>
              <a:t>Aufzügen</a:t>
            </a:r>
            <a:r>
              <a:rPr lang="cs-CZ" sz="2000" dirty="0"/>
              <a:t> </a:t>
            </a:r>
          </a:p>
          <a:p>
            <a:pPr>
              <a:buNone/>
            </a:pPr>
            <a:r>
              <a:rPr lang="cs-CZ" sz="2500" i="1" dirty="0" smtClean="0">
                <a:solidFill>
                  <a:srgbClr val="2B7589"/>
                </a:solidFill>
              </a:rPr>
              <a:t>chybně vytištěný název na </a:t>
            </a:r>
            <a:r>
              <a:rPr lang="cs-CZ" sz="2500" i="1" dirty="0" err="1" smtClean="0">
                <a:solidFill>
                  <a:srgbClr val="2B7589"/>
                </a:solidFill>
              </a:rPr>
              <a:t>tit</a:t>
            </a:r>
            <a:r>
              <a:rPr lang="cs-CZ" sz="2500" i="1" dirty="0" smtClean="0">
                <a:solidFill>
                  <a:srgbClr val="2B7589"/>
                </a:solidFill>
              </a:rPr>
              <a:t>. </a:t>
            </a:r>
            <a:r>
              <a:rPr lang="cs-CZ" sz="2500" i="1" dirty="0">
                <a:solidFill>
                  <a:srgbClr val="2B7589"/>
                </a:solidFill>
              </a:rPr>
              <a:t>s</a:t>
            </a:r>
            <a:r>
              <a:rPr lang="cs-CZ" sz="2500" i="1" dirty="0" smtClean="0">
                <a:solidFill>
                  <a:srgbClr val="2B7589"/>
                </a:solidFill>
              </a:rPr>
              <a:t>., rodový vztah </a:t>
            </a:r>
            <a:endParaRPr lang="cs-CZ" sz="2500" i="1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500" b="1" dirty="0"/>
              <a:t>24510 $</a:t>
            </a:r>
            <a:r>
              <a:rPr lang="cs-CZ" sz="2500" b="1" dirty="0" err="1"/>
              <a:t>a</a:t>
            </a:r>
            <a:r>
              <a:rPr lang="cs-CZ" sz="2500" dirty="0" err="1"/>
              <a:t>Makroekonimika</a:t>
            </a:r>
            <a:r>
              <a:rPr lang="cs-CZ" sz="2500" dirty="0"/>
              <a:t> :</a:t>
            </a:r>
            <a:r>
              <a:rPr lang="cs-CZ" sz="2500" b="1" dirty="0"/>
              <a:t>$</a:t>
            </a:r>
            <a:r>
              <a:rPr lang="cs-CZ" sz="2500" b="1" dirty="0" err="1"/>
              <a:t>b</a:t>
            </a:r>
            <a:r>
              <a:rPr lang="cs-CZ" sz="2500" dirty="0" err="1"/>
              <a:t>studijní</a:t>
            </a:r>
            <a:r>
              <a:rPr lang="cs-CZ" sz="2500" dirty="0"/>
              <a:t> </a:t>
            </a:r>
            <a:r>
              <a:rPr lang="cs-CZ" sz="2500" dirty="0" smtClean="0"/>
              <a:t>texty /</a:t>
            </a:r>
            <a:r>
              <a:rPr lang="cs-CZ" sz="2500" b="1" dirty="0" smtClean="0"/>
              <a:t>$</a:t>
            </a:r>
            <a:r>
              <a:rPr lang="cs-CZ" sz="2500" b="1" dirty="0" err="1" smtClean="0"/>
              <a:t>c</a:t>
            </a:r>
            <a:r>
              <a:rPr lang="cs-CZ" sz="2500" dirty="0" err="1" smtClean="0"/>
              <a:t>zpracoval</a:t>
            </a:r>
            <a:r>
              <a:rPr lang="cs-CZ" sz="2500" dirty="0" smtClean="0"/>
              <a:t> Jaroslav Novák ml.</a:t>
            </a:r>
            <a:endParaRPr lang="cs-CZ" sz="2500" dirty="0"/>
          </a:p>
          <a:p>
            <a:pPr marL="457200" indent="-457200">
              <a:buAutoNum type="arabicPlain" startAt="2461"/>
            </a:pPr>
            <a:r>
              <a:rPr lang="cs-CZ" sz="2000" dirty="0" smtClean="0"/>
              <a:t>$</a:t>
            </a:r>
            <a:r>
              <a:rPr lang="cs-CZ" sz="2000" dirty="0" err="1"/>
              <a:t>iSprávný</a:t>
            </a:r>
            <a:r>
              <a:rPr lang="cs-CZ" sz="2000" dirty="0"/>
              <a:t> </a:t>
            </a:r>
            <a:r>
              <a:rPr lang="cs-CZ" sz="2000" dirty="0" smtClean="0"/>
              <a:t>název:$</a:t>
            </a:r>
            <a:r>
              <a:rPr lang="cs-CZ" sz="2000" dirty="0" err="1" smtClean="0"/>
              <a:t>aMakroekonomika</a:t>
            </a:r>
            <a:endParaRPr lang="cs-CZ" sz="2000" dirty="0" smtClean="0"/>
          </a:p>
          <a:p>
            <a:pPr marL="0" indent="0">
              <a:buNone/>
            </a:pPr>
            <a:r>
              <a:rPr lang="cs-CZ" sz="2500" i="1" dirty="0" smtClean="0">
                <a:solidFill>
                  <a:srgbClr val="2B7589"/>
                </a:solidFill>
              </a:rPr>
              <a:t>svazky s vlastními názvy</a:t>
            </a:r>
            <a:endParaRPr lang="cs-CZ" sz="2500" dirty="0"/>
          </a:p>
          <a:p>
            <a:pPr>
              <a:buNone/>
            </a:pPr>
            <a:r>
              <a:rPr lang="cs-CZ" sz="2500" b="1" dirty="0" smtClean="0"/>
              <a:t>24510 $</a:t>
            </a:r>
            <a:r>
              <a:rPr lang="cs-CZ" sz="2500" b="1" dirty="0" err="1" smtClean="0"/>
              <a:t>a</a:t>
            </a:r>
            <a:r>
              <a:rPr lang="cs-CZ" sz="2500" dirty="0" err="1" smtClean="0"/>
              <a:t>Mládí</a:t>
            </a:r>
            <a:r>
              <a:rPr lang="cs-CZ" sz="2500" dirty="0" smtClean="0"/>
              <a:t> </a:t>
            </a:r>
            <a:r>
              <a:rPr lang="cs-CZ" sz="2500" dirty="0"/>
              <a:t>v </a:t>
            </a:r>
            <a:r>
              <a:rPr lang="cs-CZ" sz="2500" dirty="0" smtClean="0"/>
              <a:t>hajzlu</a:t>
            </a:r>
            <a:r>
              <a:rPr lang="cs-CZ" sz="2500" b="1" dirty="0" smtClean="0"/>
              <a:t>.$</a:t>
            </a:r>
            <a:r>
              <a:rPr lang="cs-CZ" sz="2500" b="1" dirty="0" err="1" smtClean="0"/>
              <a:t>n</a:t>
            </a:r>
            <a:r>
              <a:rPr lang="cs-CZ" sz="2500" dirty="0" err="1" smtClean="0"/>
              <a:t>Kniha</a:t>
            </a:r>
            <a:r>
              <a:rPr lang="cs-CZ" sz="2500" dirty="0" smtClean="0"/>
              <a:t> </a:t>
            </a:r>
            <a:r>
              <a:rPr lang="cs-CZ" sz="2500" dirty="0"/>
              <a:t>třetí</a:t>
            </a:r>
            <a:r>
              <a:rPr lang="cs-CZ" sz="2500" b="1" dirty="0" smtClean="0"/>
              <a:t>,$</a:t>
            </a:r>
            <a:r>
              <a:rPr lang="cs-CZ" sz="2500" b="1" dirty="0" err="1" smtClean="0"/>
              <a:t>p</a:t>
            </a:r>
            <a:r>
              <a:rPr lang="cs-CZ" sz="2500" dirty="0" err="1" smtClean="0"/>
              <a:t>Mladík</a:t>
            </a:r>
            <a:r>
              <a:rPr lang="cs-CZ" sz="2500" dirty="0" smtClean="0"/>
              <a:t> </a:t>
            </a:r>
            <a:r>
              <a:rPr lang="cs-CZ" sz="2500" dirty="0"/>
              <a:t>v </a:t>
            </a:r>
            <a:r>
              <a:rPr lang="cs-CZ" sz="2500" dirty="0" smtClean="0"/>
              <a:t>exilu</a:t>
            </a:r>
          </a:p>
          <a:p>
            <a:pPr>
              <a:buNone/>
            </a:pPr>
            <a:r>
              <a:rPr lang="cs-CZ" sz="2500" i="1" dirty="0" smtClean="0"/>
              <a:t>ale:</a:t>
            </a:r>
          </a:p>
          <a:p>
            <a:pPr>
              <a:buNone/>
            </a:pPr>
            <a:r>
              <a:rPr lang="cs-CZ" sz="2500" b="1" dirty="0" smtClean="0"/>
              <a:t>24510 $a</a:t>
            </a:r>
            <a:r>
              <a:rPr lang="pl-PL" sz="2500" dirty="0" smtClean="0"/>
              <a:t>Blázen </a:t>
            </a:r>
            <a:r>
              <a:rPr lang="pl-PL" sz="2500" dirty="0"/>
              <a:t>do koní</a:t>
            </a:r>
            <a:r>
              <a:rPr lang="pl-PL" sz="2500" b="1" dirty="0" smtClean="0"/>
              <a:t>.$p</a:t>
            </a:r>
            <a:r>
              <a:rPr lang="pl-PL" sz="2500" dirty="0" smtClean="0"/>
              <a:t>Zpátky </a:t>
            </a:r>
            <a:r>
              <a:rPr lang="pl-PL" sz="2500" dirty="0"/>
              <a:t>do </a:t>
            </a:r>
            <a:r>
              <a:rPr lang="pl-PL" sz="2500" dirty="0" smtClean="0"/>
              <a:t>sedla</a:t>
            </a:r>
          </a:p>
          <a:p>
            <a:pPr>
              <a:buNone/>
            </a:pPr>
            <a:r>
              <a:rPr lang="pl-PL" sz="2000" dirty="0" smtClean="0"/>
              <a:t>500  $aOznačení svazku na hřbetu: 5</a:t>
            </a:r>
            <a:endParaRPr lang="cs-CZ" sz="20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60432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Oblast údajů o vydání</a:t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sz="3600" dirty="0" smtClean="0">
                <a:solidFill>
                  <a:srgbClr val="002060"/>
                </a:solidFill>
              </a:rPr>
              <a:t>MARC 21/pole 250/opakovatelné</a:t>
            </a:r>
            <a:endParaRPr lang="cs-CZ" sz="36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r>
              <a:rPr lang="cs-CZ" sz="3400" b="1" dirty="0" smtClean="0"/>
              <a:t>Povinný údaj</a:t>
            </a:r>
            <a:r>
              <a:rPr lang="cs-CZ" sz="3400" dirty="0" smtClean="0"/>
              <a:t> v MZ -  označení vydání, je-li  v provedení uvedeno</a:t>
            </a:r>
          </a:p>
          <a:p>
            <a:r>
              <a:rPr lang="cs-CZ" sz="3400" dirty="0" smtClean="0"/>
              <a:t>primárně se údaje o vydání přebírají ze stejného pramene jako hlavní název</a:t>
            </a:r>
          </a:p>
          <a:p>
            <a:r>
              <a:rPr lang="cs-CZ" sz="3400" dirty="0" smtClean="0">
                <a:solidFill>
                  <a:srgbClr val="C00000"/>
                </a:solidFill>
              </a:rPr>
              <a:t>Preferované prameny popisu – pořadí</a:t>
            </a:r>
            <a:r>
              <a:rPr lang="cs-CZ" sz="3400" dirty="0" smtClean="0"/>
              <a:t>: titulní stránka, obálka, hlavička, rub titulní stránky a tiráž </a:t>
            </a:r>
          </a:p>
          <a:p>
            <a:r>
              <a:rPr lang="cs-CZ" sz="3400" dirty="0" smtClean="0"/>
              <a:t>opakovatelné: 1) na preferovaném prameni popisu mohou být 2 různé údaje, 2) např. smíšené dokumenty nebo doprovodný materiál a vždy s </a:t>
            </a:r>
            <a:r>
              <a:rPr lang="cs-CZ" sz="3400" dirty="0" err="1" smtClean="0"/>
              <a:t>podpolem</a:t>
            </a:r>
            <a:r>
              <a:rPr lang="cs-CZ" sz="3400" dirty="0" smtClean="0"/>
              <a:t> $3</a:t>
            </a:r>
          </a:p>
          <a:p>
            <a:r>
              <a:rPr lang="cs-CZ" sz="3400" dirty="0" smtClean="0"/>
              <a:t>zápis přesně podle pramene popisu - slova se </a:t>
            </a:r>
            <a:r>
              <a:rPr lang="cs-CZ" sz="3400" dirty="0" smtClean="0">
                <a:solidFill>
                  <a:srgbClr val="C00000"/>
                </a:solidFill>
              </a:rPr>
              <a:t>nezkracují</a:t>
            </a:r>
            <a:r>
              <a:rPr lang="cs-CZ" sz="3400" dirty="0" smtClean="0"/>
              <a:t>, slovní číslovky se </a:t>
            </a:r>
            <a:r>
              <a:rPr lang="cs-CZ" sz="3400" dirty="0" smtClean="0">
                <a:solidFill>
                  <a:srgbClr val="C00000"/>
                </a:solidFill>
              </a:rPr>
              <a:t>nepřevádějí</a:t>
            </a:r>
            <a:r>
              <a:rPr lang="cs-CZ" sz="3400" dirty="0" smtClean="0"/>
              <a:t> na číslice, označení vyjádřené </a:t>
            </a:r>
            <a:r>
              <a:rPr lang="cs-CZ" sz="3400" dirty="0" smtClean="0">
                <a:solidFill>
                  <a:srgbClr val="C00000"/>
                </a:solidFill>
              </a:rPr>
              <a:t>jinými znaky </a:t>
            </a:r>
            <a:r>
              <a:rPr lang="cs-CZ" sz="3400" dirty="0" smtClean="0"/>
              <a:t>se zapíše také přesně; </a:t>
            </a:r>
            <a:r>
              <a:rPr lang="cs-CZ" sz="3400" dirty="0" smtClean="0">
                <a:solidFill>
                  <a:srgbClr val="C00000"/>
                </a:solidFill>
              </a:rPr>
              <a:t>chybný údaj </a:t>
            </a:r>
            <a:r>
              <a:rPr lang="cs-CZ" sz="3400" dirty="0" smtClean="0"/>
              <a:t>o vydání se zapíše přesně tak a správný údaj do poznámky, nikoli do hranaté závorky jako oprava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60432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doplňkové označení </a:t>
            </a:r>
            <a:r>
              <a:rPr lang="cs-CZ" dirty="0" smtClean="0"/>
              <a:t>vydání - první slovo tohoto doplňku začíná </a:t>
            </a:r>
            <a:r>
              <a:rPr lang="cs-CZ" dirty="0" smtClean="0">
                <a:solidFill>
                  <a:srgbClr val="C00000"/>
                </a:solidFill>
              </a:rPr>
              <a:t>malým písmenem</a:t>
            </a:r>
          </a:p>
          <a:p>
            <a:r>
              <a:rPr lang="cs-CZ" dirty="0" smtClean="0"/>
              <a:t>provedení se skládá z více částí - zapisuje se jen údaj o vydání, který se týká souboru jako celku</a:t>
            </a:r>
          </a:p>
          <a:p>
            <a:r>
              <a:rPr lang="cs-CZ" dirty="0" smtClean="0"/>
              <a:t>dotisk není samostatné vydání, lze poznámka</a:t>
            </a:r>
          </a:p>
          <a:p>
            <a:r>
              <a:rPr lang="cs-CZ" dirty="0" smtClean="0"/>
              <a:t>údaje ve více jazycích a/nebo písmech - primárně údaj v jazyce hlavního názvu, jinak první v pořadí</a:t>
            </a:r>
          </a:p>
          <a:p>
            <a:r>
              <a:rPr lang="cs-CZ" dirty="0" smtClean="0"/>
              <a:t>číselné/grafické označení vydání </a:t>
            </a:r>
            <a:r>
              <a:rPr lang="cs-CZ" dirty="0" smtClean="0">
                <a:solidFill>
                  <a:srgbClr val="C00000"/>
                </a:solidFill>
              </a:rPr>
              <a:t>bez uvedeného slovního výrazu</a:t>
            </a:r>
            <a:r>
              <a:rPr lang="cs-CZ" dirty="0" smtClean="0"/>
              <a:t> - výraz doplníme do []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237312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836712"/>
            <a:ext cx="7931224" cy="561662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i="1" dirty="0" smtClean="0">
                <a:solidFill>
                  <a:srgbClr val="2B7589"/>
                </a:solidFill>
              </a:rPr>
              <a:t> římská číslice</a:t>
            </a:r>
          </a:p>
          <a:p>
            <a:pPr>
              <a:buNone/>
            </a:pPr>
            <a:r>
              <a:rPr lang="cs-CZ" b="1" dirty="0" smtClean="0"/>
              <a:t>250 $</a:t>
            </a:r>
            <a:r>
              <a:rPr lang="cs-CZ" b="1" dirty="0" err="1" smtClean="0"/>
              <a:t>a</a:t>
            </a:r>
            <a:r>
              <a:rPr lang="cs-CZ" dirty="0" err="1" smtClean="0"/>
              <a:t>Vydání</a:t>
            </a:r>
            <a:r>
              <a:rPr lang="cs-CZ" dirty="0" smtClean="0"/>
              <a:t> I.</a:t>
            </a:r>
          </a:p>
          <a:p>
            <a:pPr>
              <a:buNone/>
            </a:pPr>
            <a:r>
              <a:rPr lang="cs-CZ" dirty="0" smtClean="0"/>
              <a:t> </a:t>
            </a:r>
            <a:r>
              <a:rPr lang="cs-CZ" i="1" dirty="0" smtClean="0">
                <a:solidFill>
                  <a:srgbClr val="2B7589"/>
                </a:solidFill>
              </a:rPr>
              <a:t>slovní označení + doplňkové </a:t>
            </a:r>
            <a:r>
              <a:rPr lang="cs-CZ" sz="2600" i="1" dirty="0" smtClean="0">
                <a:solidFill>
                  <a:srgbClr val="2B7589"/>
                </a:solidFill>
              </a:rPr>
              <a:t>(malé písmeno)</a:t>
            </a:r>
          </a:p>
          <a:p>
            <a:pPr>
              <a:buNone/>
            </a:pPr>
            <a:r>
              <a:rPr lang="cs-CZ" b="1" dirty="0" smtClean="0"/>
              <a:t>250 $</a:t>
            </a:r>
            <a:r>
              <a:rPr lang="cs-CZ" b="1" dirty="0" err="1" smtClean="0"/>
              <a:t>a</a:t>
            </a:r>
            <a:r>
              <a:rPr lang="cs-CZ" dirty="0" err="1" smtClean="0"/>
              <a:t>Vydání</a:t>
            </a:r>
            <a:r>
              <a:rPr lang="cs-CZ" dirty="0" smtClean="0"/>
              <a:t> sedmé, v tomto překladu druhé</a:t>
            </a:r>
          </a:p>
          <a:p>
            <a:pPr>
              <a:buNone/>
            </a:pPr>
            <a:r>
              <a:rPr lang="cs-CZ" dirty="0" smtClean="0"/>
              <a:t> </a:t>
            </a:r>
            <a:r>
              <a:rPr lang="cs-CZ" i="1" dirty="0" smtClean="0">
                <a:solidFill>
                  <a:srgbClr val="2B7589"/>
                </a:solidFill>
              </a:rPr>
              <a:t>nic nezkracujeme, nedoplňujeme čárku</a:t>
            </a:r>
            <a:endParaRPr lang="cs-CZ" dirty="0" smtClean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b="1" dirty="0" smtClean="0"/>
              <a:t>250 $a</a:t>
            </a:r>
            <a:r>
              <a:rPr lang="cs-CZ" dirty="0" smtClean="0"/>
              <a:t>3. doplněné vydání</a:t>
            </a:r>
          </a:p>
          <a:p>
            <a:pPr>
              <a:buNone/>
            </a:pPr>
            <a:r>
              <a:rPr lang="cs-CZ" dirty="0" smtClean="0"/>
              <a:t> </a:t>
            </a:r>
            <a:r>
              <a:rPr lang="cs-CZ" i="1" dirty="0" smtClean="0">
                <a:solidFill>
                  <a:srgbClr val="2B7589"/>
                </a:solidFill>
              </a:rPr>
              <a:t>souběžný údaj na stejném prameni</a:t>
            </a:r>
            <a:endParaRPr lang="cs-CZ" dirty="0" smtClean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b="1" dirty="0" smtClean="0"/>
              <a:t>250 $</a:t>
            </a:r>
            <a:r>
              <a:rPr lang="cs-CZ" b="1" dirty="0" err="1" smtClean="0"/>
              <a:t>a</a:t>
            </a:r>
            <a:r>
              <a:rPr lang="cs-CZ" dirty="0" err="1" smtClean="0"/>
              <a:t>Canadian</a:t>
            </a:r>
            <a:r>
              <a:rPr lang="cs-CZ" dirty="0" smtClean="0"/>
              <a:t> </a:t>
            </a:r>
            <a:r>
              <a:rPr lang="cs-CZ" dirty="0" err="1" smtClean="0"/>
              <a:t>edition</a:t>
            </a:r>
            <a:r>
              <a:rPr lang="cs-CZ" dirty="0" smtClean="0"/>
              <a:t> </a:t>
            </a:r>
            <a:r>
              <a:rPr lang="cs-CZ" b="1" dirty="0" smtClean="0"/>
              <a:t>=$</a:t>
            </a:r>
            <a:r>
              <a:rPr lang="cs-CZ" b="1" dirty="0" err="1" smtClean="0"/>
              <a:t>b</a:t>
            </a:r>
            <a:r>
              <a:rPr lang="cs-CZ" dirty="0" err="1" smtClean="0"/>
              <a:t>Édition</a:t>
            </a:r>
            <a:r>
              <a:rPr lang="cs-CZ" dirty="0" smtClean="0"/>
              <a:t> </a:t>
            </a:r>
            <a:r>
              <a:rPr lang="cs-CZ" dirty="0" err="1" smtClean="0"/>
              <a:t>canadienne</a:t>
            </a:r>
            <a:endParaRPr lang="cs-CZ" dirty="0" smtClean="0"/>
          </a:p>
          <a:p>
            <a:pPr>
              <a:buNone/>
            </a:pPr>
            <a:r>
              <a:rPr lang="cs-CZ" i="1" dirty="0" smtClean="0">
                <a:solidFill>
                  <a:srgbClr val="2B7589"/>
                </a:solidFill>
              </a:rPr>
              <a:t>označení symboly</a:t>
            </a:r>
            <a:endParaRPr lang="cs-CZ" dirty="0" smtClean="0">
              <a:solidFill>
                <a:srgbClr val="2B7589"/>
              </a:solidFill>
            </a:endParaRPr>
          </a:p>
          <a:p>
            <a:pPr marL="514350" indent="-514350">
              <a:buAutoNum type="arabicPlain" startAt="250"/>
            </a:pPr>
            <a:r>
              <a:rPr lang="cs-CZ" b="1" dirty="0" smtClean="0"/>
              <a:t>$a</a:t>
            </a:r>
            <a:r>
              <a:rPr lang="cs-CZ" dirty="0" smtClean="0"/>
              <a:t>*** </a:t>
            </a:r>
            <a:r>
              <a:rPr lang="cs-CZ" dirty="0" err="1" smtClean="0"/>
              <a:t>edition</a:t>
            </a:r>
            <a:endParaRPr lang="cs-CZ" dirty="0" smtClean="0"/>
          </a:p>
          <a:p>
            <a:pPr>
              <a:buNone/>
            </a:pPr>
            <a:r>
              <a:rPr lang="cs-CZ" i="1" dirty="0">
                <a:solidFill>
                  <a:srgbClr val="2B7589"/>
                </a:solidFill>
              </a:rPr>
              <a:t>toto je také údaj o vydání</a:t>
            </a:r>
            <a:endParaRPr lang="cs-CZ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b="1" dirty="0"/>
              <a:t>250   $</a:t>
            </a:r>
            <a:r>
              <a:rPr lang="cs-CZ" b="1" dirty="0" err="1"/>
              <a:t>a</a:t>
            </a:r>
            <a:r>
              <a:rPr lang="cs-CZ" dirty="0" err="1"/>
              <a:t>Verze</a:t>
            </a:r>
            <a:r>
              <a:rPr lang="cs-CZ" dirty="0"/>
              <a:t> </a:t>
            </a:r>
            <a:r>
              <a:rPr lang="cs-CZ" dirty="0" smtClean="0"/>
              <a:t>2.0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620688"/>
            <a:ext cx="8003232" cy="583264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i="1" dirty="0" smtClean="0">
                <a:solidFill>
                  <a:srgbClr val="2B7589"/>
                </a:solidFill>
              </a:rPr>
              <a:t>chybný údaj</a:t>
            </a:r>
          </a:p>
          <a:p>
            <a:pPr>
              <a:buNone/>
            </a:pPr>
            <a:r>
              <a:rPr lang="cs-CZ" b="1" dirty="0" smtClean="0"/>
              <a:t>250   $</a:t>
            </a:r>
            <a:r>
              <a:rPr lang="cs-CZ" b="1" dirty="0" err="1" smtClean="0"/>
              <a:t>a</a:t>
            </a:r>
            <a:r>
              <a:rPr lang="cs-CZ" dirty="0" err="1" smtClean="0"/>
              <a:t>Vydání</a:t>
            </a:r>
            <a:r>
              <a:rPr lang="cs-CZ" dirty="0" smtClean="0"/>
              <a:t> 3.</a:t>
            </a:r>
          </a:p>
          <a:p>
            <a:pPr>
              <a:buNone/>
            </a:pPr>
            <a:r>
              <a:rPr lang="cs-CZ" sz="2400" dirty="0" smtClean="0"/>
              <a:t>500   $</a:t>
            </a:r>
            <a:r>
              <a:rPr lang="cs-CZ" sz="2400" dirty="0" err="1" smtClean="0"/>
              <a:t>aOznačení</a:t>
            </a:r>
            <a:r>
              <a:rPr lang="cs-CZ" sz="2400" dirty="0" smtClean="0"/>
              <a:t> vydání je chybné, správně je: Vydání 4. </a:t>
            </a:r>
          </a:p>
          <a:p>
            <a:pPr>
              <a:buNone/>
            </a:pPr>
            <a:r>
              <a:rPr lang="cs-CZ" dirty="0" smtClean="0"/>
              <a:t> </a:t>
            </a:r>
            <a:r>
              <a:rPr lang="cs-CZ" i="1" dirty="0">
                <a:solidFill>
                  <a:srgbClr val="2B7589"/>
                </a:solidFill>
              </a:rPr>
              <a:t>zkratka uvedena na prameni popisu</a:t>
            </a:r>
            <a:endParaRPr lang="cs-CZ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b="1" dirty="0"/>
              <a:t>250   $a</a:t>
            </a:r>
            <a:r>
              <a:rPr lang="cs-CZ" dirty="0"/>
              <a:t>6th </a:t>
            </a:r>
            <a:r>
              <a:rPr lang="cs-CZ" dirty="0" err="1"/>
              <a:t>ed</a:t>
            </a:r>
            <a:r>
              <a:rPr lang="cs-CZ" dirty="0"/>
              <a:t>.</a:t>
            </a:r>
          </a:p>
          <a:p>
            <a:pPr>
              <a:buNone/>
            </a:pPr>
            <a:r>
              <a:rPr lang="cs-CZ" i="1" dirty="0" smtClean="0">
                <a:solidFill>
                  <a:srgbClr val="2B7589"/>
                </a:solidFill>
              </a:rPr>
              <a:t>číslovku zapíšeme přesně</a:t>
            </a:r>
            <a:endParaRPr lang="cs-CZ" dirty="0" smtClean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b="1" dirty="0" smtClean="0"/>
              <a:t>250   $a</a:t>
            </a:r>
            <a:r>
              <a:rPr lang="cs-CZ" dirty="0" smtClean="0"/>
              <a:t>2nd </a:t>
            </a:r>
            <a:r>
              <a:rPr lang="cs-CZ" dirty="0" err="1" smtClean="0"/>
              <a:t>edition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  <a:r>
              <a:rPr lang="cs-CZ" dirty="0" smtClean="0">
                <a:solidFill>
                  <a:srgbClr val="2B7589"/>
                </a:solidFill>
              </a:rPr>
              <a:t> </a:t>
            </a:r>
            <a:r>
              <a:rPr lang="cs-CZ" i="1" dirty="0" smtClean="0">
                <a:solidFill>
                  <a:srgbClr val="2B7589"/>
                </a:solidFill>
              </a:rPr>
              <a:t>číselný údaj upřesněn slovním doplňkem</a:t>
            </a:r>
            <a:endParaRPr lang="cs-CZ" dirty="0" smtClean="0">
              <a:solidFill>
                <a:srgbClr val="2B7589"/>
              </a:solidFill>
            </a:endParaRPr>
          </a:p>
          <a:p>
            <a:pPr marL="514350" indent="-514350">
              <a:buAutoNum type="arabicPlain" startAt="250"/>
            </a:pPr>
            <a:r>
              <a:rPr lang="cs-CZ" b="1" dirty="0" smtClean="0"/>
              <a:t>  $a</a:t>
            </a:r>
            <a:r>
              <a:rPr lang="cs-CZ" dirty="0" smtClean="0"/>
              <a:t>[Verze] 1.1</a:t>
            </a:r>
          </a:p>
          <a:p>
            <a:pPr marL="0" indent="0">
              <a:buNone/>
            </a:pPr>
            <a:r>
              <a:rPr lang="cs-CZ" i="1" dirty="0" smtClean="0">
                <a:solidFill>
                  <a:srgbClr val="2B7589"/>
                </a:solidFill>
              </a:rPr>
              <a:t>dva údaje na titulní stránce</a:t>
            </a:r>
          </a:p>
          <a:p>
            <a:pPr marL="514350" indent="-514350">
              <a:buAutoNum type="arabicPlain" startAt="250"/>
            </a:pPr>
            <a:r>
              <a:rPr lang="cs-CZ" dirty="0" smtClean="0"/>
              <a:t>  $a Second </a:t>
            </a:r>
            <a:r>
              <a:rPr lang="cs-CZ" dirty="0" err="1" smtClean="0"/>
              <a:t>edition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250  $a International </a:t>
            </a:r>
            <a:r>
              <a:rPr lang="cs-CZ" dirty="0" err="1" smtClean="0"/>
              <a:t>edition</a:t>
            </a:r>
            <a:r>
              <a:rPr lang="cs-CZ" dirty="0" smtClean="0"/>
              <a:t>		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237312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201622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4200" dirty="0" smtClean="0">
                <a:solidFill>
                  <a:srgbClr val="002060"/>
                </a:solidFill>
              </a:rPr>
              <a:t>Oblast nakladatelských údajů, </a:t>
            </a:r>
            <a:r>
              <a:rPr lang="cs-CZ" sz="4200" dirty="0" err="1" smtClean="0">
                <a:solidFill>
                  <a:srgbClr val="002060"/>
                </a:solidFill>
              </a:rPr>
              <a:t>údajů</a:t>
            </a:r>
            <a:r>
              <a:rPr lang="cs-CZ" sz="4200" dirty="0" smtClean="0">
                <a:solidFill>
                  <a:srgbClr val="002060"/>
                </a:solidFill>
              </a:rPr>
              <a:t> o vytvoření díla a údajů o autorských právech</a:t>
            </a:r>
            <a:r>
              <a:rPr lang="cs-CZ" dirty="0" smtClean="0">
                <a:solidFill>
                  <a:srgbClr val="002060"/>
                </a:solidFill>
              </a:rPr>
              <a:t/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sz="3300" dirty="0" smtClean="0">
                <a:solidFill>
                  <a:srgbClr val="002060"/>
                </a:solidFill>
              </a:rPr>
              <a:t>MARC 21/pole 264/opakovatelné – </a:t>
            </a:r>
            <a:r>
              <a:rPr lang="cs-CZ" sz="3300" u="sng" dirty="0" smtClean="0">
                <a:solidFill>
                  <a:srgbClr val="C00000"/>
                </a:solidFill>
              </a:rPr>
              <a:t>vše změna</a:t>
            </a:r>
            <a:endParaRPr lang="cs-CZ" sz="3300" u="sng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132856"/>
            <a:ext cx="8435280" cy="4464496"/>
          </a:xfrm>
        </p:spPr>
        <p:txBody>
          <a:bodyPr>
            <a:noAutofit/>
          </a:bodyPr>
          <a:lstStyle/>
          <a:p>
            <a:r>
              <a:rPr lang="cs-CZ" sz="2500" b="1" dirty="0" smtClean="0"/>
              <a:t>nepublikované zdroje -</a:t>
            </a:r>
            <a:r>
              <a:rPr lang="cs-CZ" sz="2500" dirty="0" smtClean="0"/>
              <a:t> povinný údaj: datum vytvoření díla</a:t>
            </a:r>
          </a:p>
          <a:p>
            <a:r>
              <a:rPr lang="cs-CZ" sz="2500" b="1" dirty="0" smtClean="0"/>
              <a:t>publikované zdroje</a:t>
            </a:r>
            <a:r>
              <a:rPr lang="cs-CZ" sz="2500" dirty="0" smtClean="0"/>
              <a:t> - </a:t>
            </a:r>
            <a:r>
              <a:rPr lang="cs-CZ" sz="2500" b="1" dirty="0" smtClean="0"/>
              <a:t>povinné údaje: </a:t>
            </a:r>
            <a:r>
              <a:rPr lang="cs-CZ" sz="2500" dirty="0" smtClean="0"/>
              <a:t>místo vydání, jméno nakladatele a datum vydání</a:t>
            </a:r>
          </a:p>
          <a:p>
            <a:r>
              <a:rPr lang="cs-CZ" sz="2500" dirty="0" smtClean="0"/>
              <a:t>nejsou-li známy, doporučuje se uvést  údaje o distribuci; nejsou-li známy ani údaje o distribuci, jsou doporučené údaje o výrobě</a:t>
            </a:r>
          </a:p>
          <a:p>
            <a:r>
              <a:rPr lang="cs-CZ" sz="2500" b="1" dirty="0" smtClean="0"/>
              <a:t>datum copyrightu </a:t>
            </a:r>
            <a:r>
              <a:rPr lang="cs-CZ" sz="2500" dirty="0" smtClean="0"/>
              <a:t>je doporučeným údajem tehdy, pokud není známo ani datum vydání, ani datum distribuce; zapisuje se včetně symbolu © nebo ℗;  nelze-li symbol reprodukovat, zapíše se před datum příslušný výraz: </a:t>
            </a:r>
            <a:r>
              <a:rPr lang="cs-CZ" sz="2500" i="1" dirty="0" smtClean="0"/>
              <a:t>copyright</a:t>
            </a:r>
            <a:r>
              <a:rPr lang="cs-CZ" sz="2500" dirty="0" smtClean="0"/>
              <a:t> nebo </a:t>
            </a:r>
            <a:r>
              <a:rPr lang="cs-CZ" sz="2500" i="1" dirty="0" smtClean="0"/>
              <a:t>fonogram</a:t>
            </a:r>
            <a:endParaRPr lang="cs-CZ" sz="2500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00392" y="6237312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3600400"/>
          </a:xfrm>
        </p:spPr>
        <p:txBody>
          <a:bodyPr>
            <a:normAutofit fontScale="90000"/>
          </a:bodyPr>
          <a:lstStyle/>
          <a:p>
            <a:pPr algn="l"/>
            <a:r>
              <a:rPr lang="cs-CZ" dirty="0" smtClean="0">
                <a:solidFill>
                  <a:srgbClr val="C00000"/>
                </a:solidFill>
              </a:rPr>
              <a:t>Zjednodušeně:</a:t>
            </a:r>
            <a:br>
              <a:rPr lang="cs-CZ" dirty="0" smtClean="0">
                <a:solidFill>
                  <a:srgbClr val="C00000"/>
                </a:solidFill>
              </a:rPr>
            </a:br>
            <a:r>
              <a:rPr lang="cs-CZ" dirty="0" smtClean="0"/>
              <a:t>- </a:t>
            </a:r>
            <a:r>
              <a:rPr lang="cs-CZ" sz="2900" dirty="0" smtClean="0"/>
              <a:t>povinné je vždy pole 264 s druhým indikátorem 1 </a:t>
            </a:r>
            <a:br>
              <a:rPr lang="cs-CZ" sz="2900" dirty="0" smtClean="0"/>
            </a:br>
            <a:r>
              <a:rPr lang="cs-CZ" dirty="0" smtClean="0"/>
              <a:t>-</a:t>
            </a:r>
            <a:r>
              <a:rPr lang="cs-CZ" sz="2900" b="1" dirty="0" smtClean="0"/>
              <a:t>  </a:t>
            </a:r>
            <a:r>
              <a:rPr lang="cs-CZ" sz="2900" dirty="0" smtClean="0"/>
              <a:t>v případě, kdy je možno doplnit/odhadnout místo a datum vydání (alespoň stát a přibližné datum), není povinné zapisovat další údaje (distribuce, výroba), tj. další výskyty pole 264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512" y="3645024"/>
            <a:ext cx="3888432" cy="2481139"/>
          </a:xfrm>
        </p:spPr>
        <p:txBody>
          <a:bodyPr>
            <a:normAutofit lnSpcReduction="10000"/>
          </a:bodyPr>
          <a:lstStyle/>
          <a:p>
            <a:r>
              <a:rPr lang="cs-CZ" u="sng" cap="small" dirty="0" smtClean="0">
                <a:solidFill>
                  <a:srgbClr val="C00000"/>
                </a:solidFill>
              </a:rPr>
              <a:t>Ano, vyhovuje</a:t>
            </a:r>
          </a:p>
          <a:p>
            <a:r>
              <a:rPr lang="cs-CZ" dirty="0" smtClean="0"/>
              <a:t>264 -1 $a[Německo?] : $b[nakladatel není známý], $c[1960?] </a:t>
            </a:r>
            <a:endParaRPr lang="cs-CZ" cap="small" dirty="0" smtClean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>
          <a:xfrm>
            <a:off x="4283968" y="3501008"/>
            <a:ext cx="4608512" cy="2625155"/>
          </a:xfrm>
        </p:spPr>
        <p:txBody>
          <a:bodyPr>
            <a:normAutofit lnSpcReduction="10000"/>
          </a:bodyPr>
          <a:lstStyle/>
          <a:p>
            <a:r>
              <a:rPr lang="cs-CZ" u="sng" cap="small" dirty="0" smtClean="0">
                <a:solidFill>
                  <a:srgbClr val="C00000"/>
                </a:solidFill>
              </a:rPr>
              <a:t>Ne, </a:t>
            </a:r>
            <a:r>
              <a:rPr lang="cs-CZ" u="sng" cap="small" dirty="0" smtClean="0">
                <a:solidFill>
                  <a:srgbClr val="C00000"/>
                </a:solidFill>
              </a:rPr>
              <a:t>je </a:t>
            </a:r>
            <a:r>
              <a:rPr lang="cs-CZ" u="sng" cap="small" smtClean="0">
                <a:solidFill>
                  <a:srgbClr val="C00000"/>
                </a:solidFill>
              </a:rPr>
              <a:t>žádoucí uvést další </a:t>
            </a:r>
            <a:r>
              <a:rPr lang="cs-CZ" u="sng" cap="small" dirty="0" smtClean="0">
                <a:solidFill>
                  <a:srgbClr val="C00000"/>
                </a:solidFill>
              </a:rPr>
              <a:t>údaje</a:t>
            </a:r>
          </a:p>
          <a:p>
            <a:r>
              <a:rPr lang="cs-CZ" dirty="0" smtClean="0"/>
              <a:t>264 -1 $a[Místo vydání není známé] : $b[nakladatel není známý], $c[datum vydání není známé]</a:t>
            </a:r>
          </a:p>
          <a:p>
            <a:endParaRPr lang="cs-CZ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44408" y="6237312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 smtClean="0">
                <a:solidFill>
                  <a:srgbClr val="002060"/>
                </a:solidFill>
                <a:latin typeface="+mn-lt"/>
              </a:rPr>
              <a:t>Zjednodušené základní zásady popisu</a:t>
            </a:r>
            <a:endParaRPr lang="cs-CZ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518457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2060"/>
                </a:solidFill>
                <a:cs typeface="Arabic Typesetting" pitchFamily="66" charset="-78"/>
              </a:rPr>
              <a:t>Zapiš, co vidíš, včetně chyb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2060"/>
                </a:solidFill>
                <a:cs typeface="Arabic Typesetting" pitchFamily="66" charset="-78"/>
              </a:rPr>
              <a:t>Nezkracuj slova, nevynechávej další autory, nepřepisuj slova/symboly na číslovky, neměň … za –/[] za ()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2060"/>
                </a:solidFill>
                <a:cs typeface="Arabic Typesetting" pitchFamily="66" charset="-78"/>
              </a:rPr>
              <a:t>Pramenem popisu je celé provedení, proto hranaté závorky použij, jen když údaj doplníš z jiného zdroje, každý doplněný údaj zapiš do vlastní []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2060"/>
                </a:solidFill>
                <a:cs typeface="Arabic Typesetting" pitchFamily="66" charset="-78"/>
              </a:rPr>
              <a:t>Úrovně popisu už neexistují, údaje se dělí na: povinné, povinné když, a ty ostatní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smtClean="0"/>
              <a:t>Zápis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údaje se přebírají z celého popisovaného provedení – primárně ze stejného pramene jako hlavní název</a:t>
            </a:r>
          </a:p>
          <a:p>
            <a:r>
              <a:rPr lang="cs-CZ" dirty="0" smtClean="0"/>
              <a:t>údaje z </a:t>
            </a:r>
            <a:r>
              <a:rPr lang="cs-CZ" dirty="0" smtClean="0">
                <a:solidFill>
                  <a:srgbClr val="C00000"/>
                </a:solidFill>
              </a:rPr>
              <a:t>jiného zdroje </a:t>
            </a:r>
            <a:r>
              <a:rPr lang="cs-CZ" dirty="0" smtClean="0"/>
              <a:t>či odvozené - každý do </a:t>
            </a:r>
            <a:r>
              <a:rPr lang="cs-CZ" dirty="0" smtClean="0">
                <a:solidFill>
                  <a:srgbClr val="C00000"/>
                </a:solidFill>
              </a:rPr>
              <a:t>vlastní hranaté závorky</a:t>
            </a:r>
            <a:r>
              <a:rPr lang="cs-CZ" dirty="0" smtClean="0"/>
              <a:t>, případně s otazníkem</a:t>
            </a:r>
          </a:p>
          <a:p>
            <a:r>
              <a:rPr lang="cs-CZ" dirty="0" smtClean="0"/>
              <a:t>údaje se zapisují přesně - </a:t>
            </a:r>
            <a:r>
              <a:rPr lang="cs-CZ" dirty="0" smtClean="0">
                <a:solidFill>
                  <a:srgbClr val="C00000"/>
                </a:solidFill>
              </a:rPr>
              <a:t>nic se nezkracuje ani nevynechává (ani členy), neopravuje </a:t>
            </a:r>
            <a:r>
              <a:rPr lang="cs-CZ" dirty="0" smtClean="0"/>
              <a:t>(správná podoba do poznámky)</a:t>
            </a:r>
          </a:p>
          <a:p>
            <a:r>
              <a:rPr lang="cs-CZ" dirty="0" smtClean="0"/>
              <a:t>datum ve formě chronogramu se zapisuje v celé frázi (fráze týkající se nakl. údajů, jinak doplnit do [])</a:t>
            </a:r>
          </a:p>
          <a:p>
            <a:r>
              <a:rPr lang="cs-CZ" dirty="0" smtClean="0"/>
              <a:t>datum vydání uvedené slovně či římskými číslicemi se přepisuje na arabské číslice</a:t>
            </a:r>
          </a:p>
          <a:p>
            <a:r>
              <a:rPr lang="cs-CZ" dirty="0" smtClean="0"/>
              <a:t>zápis údajů uvedených podle jiného kalendáře  - beze změn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23528" y="476672"/>
            <a:ext cx="8363272" cy="6048672"/>
          </a:xfrm>
        </p:spPr>
        <p:txBody>
          <a:bodyPr>
            <a:normAutofit fontScale="92500" lnSpcReduction="10000"/>
          </a:bodyPr>
          <a:lstStyle/>
          <a:p>
            <a:r>
              <a:rPr lang="cs-CZ" sz="3000" dirty="0" smtClean="0"/>
              <a:t>předložky u místa vydání - vynechat jen v případě, že to nezmění gramatiku či význam</a:t>
            </a:r>
          </a:p>
          <a:p>
            <a:r>
              <a:rPr lang="cs-CZ" sz="3000" dirty="0" smtClean="0"/>
              <a:t>údaje ve více jazycích či písmech – první v jazyce hlavního názvu, jinak typograficky první</a:t>
            </a:r>
          </a:p>
          <a:p>
            <a:r>
              <a:rPr lang="cs-CZ" sz="3000" dirty="0" smtClean="0"/>
              <a:t>více míst vydání či jmen nakladatelů – v MZ povinné první místo a první jméno; obvykle zapíšeme všechna místa a jména</a:t>
            </a:r>
          </a:p>
          <a:p>
            <a:r>
              <a:rPr lang="cs-CZ" sz="3000" dirty="0" smtClean="0"/>
              <a:t> rozmezí dat - se spojovníkem natěsno</a:t>
            </a:r>
          </a:p>
          <a:p>
            <a:r>
              <a:rPr lang="cs-CZ" sz="3000" dirty="0" smtClean="0"/>
              <a:t>nelze opravdu nic zjistit – </a:t>
            </a:r>
            <a:r>
              <a:rPr lang="cs-CZ" sz="3000" dirty="0" smtClean="0">
                <a:solidFill>
                  <a:srgbClr val="C00000"/>
                </a:solidFill>
              </a:rPr>
              <a:t>už</a:t>
            </a:r>
            <a:r>
              <a:rPr lang="cs-CZ" sz="3000" dirty="0" smtClean="0"/>
              <a:t> </a:t>
            </a:r>
            <a:r>
              <a:rPr lang="cs-CZ" sz="3000" dirty="0" smtClean="0">
                <a:solidFill>
                  <a:srgbClr val="C00000"/>
                </a:solidFill>
              </a:rPr>
              <a:t>žádné zkratky </a:t>
            </a:r>
            <a:r>
              <a:rPr lang="cs-CZ" sz="3000" dirty="0" smtClean="0"/>
              <a:t>[S.l. : </a:t>
            </a:r>
            <a:r>
              <a:rPr lang="cs-CZ" sz="3000" dirty="0" err="1" smtClean="0"/>
              <a:t>s.n</a:t>
            </a:r>
            <a:r>
              <a:rPr lang="cs-CZ" sz="3000" dirty="0" smtClean="0"/>
              <a:t>.], </a:t>
            </a:r>
            <a:r>
              <a:rPr lang="cs-CZ" sz="3000" dirty="0" smtClean="0">
                <a:solidFill>
                  <a:srgbClr val="C00000"/>
                </a:solidFill>
              </a:rPr>
              <a:t>ale:</a:t>
            </a:r>
            <a:r>
              <a:rPr lang="cs-CZ" sz="3000" dirty="0" smtClean="0"/>
              <a:t> [</a:t>
            </a:r>
            <a:r>
              <a:rPr lang="cs-CZ" sz="3000" i="1" dirty="0" smtClean="0"/>
              <a:t>Místo vydání není známé] : [nakladatel není známý]</a:t>
            </a:r>
          </a:p>
          <a:p>
            <a:r>
              <a:rPr lang="cs-CZ" sz="3000" dirty="0" smtClean="0"/>
              <a:t>fráze</a:t>
            </a:r>
            <a:r>
              <a:rPr lang="cs-CZ" sz="3000" i="1" dirty="0" smtClean="0"/>
              <a:t> [datum vydání není známé]</a:t>
            </a:r>
            <a:r>
              <a:rPr lang="cs-CZ" sz="3000" i="1" dirty="0" smtClean="0">
                <a:sym typeface="Wingdings" pitchFamily="2" charset="2"/>
              </a:rPr>
              <a:t> </a:t>
            </a:r>
            <a:r>
              <a:rPr lang="cs-CZ" sz="3000" dirty="0" smtClean="0">
                <a:sym typeface="Wingdings" pitchFamily="2" charset="2"/>
              </a:rPr>
              <a:t>se nedoporučuje vůbec používat, vždy bychom měli doplnit nějaké přibližné datum vydání</a:t>
            </a:r>
            <a:endParaRPr lang="cs-CZ" sz="3000" dirty="0" smtClean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72400" y="6237312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Přibližná data vydání 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12752" y="764704"/>
            <a:ext cx="8507288" cy="568863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2400" b="1" dirty="0" smtClean="0"/>
              <a:t>Rok je známý/zjistitelný</a:t>
            </a:r>
            <a:r>
              <a:rPr lang="cs-CZ" sz="2600" dirty="0" smtClean="0"/>
              <a:t>		[2013]</a:t>
            </a:r>
          </a:p>
          <a:p>
            <a:pPr marL="0" indent="0">
              <a:buNone/>
            </a:pPr>
            <a:r>
              <a:rPr lang="cs-CZ" sz="2600" i="1" dirty="0">
                <a:solidFill>
                  <a:srgbClr val="2B7589"/>
                </a:solidFill>
              </a:rPr>
              <a:t>	</a:t>
            </a:r>
            <a:r>
              <a:rPr lang="cs-CZ" sz="2600" i="1" dirty="0" smtClean="0">
                <a:solidFill>
                  <a:srgbClr val="2B7589"/>
                </a:solidFill>
              </a:rPr>
              <a:t>	</a:t>
            </a:r>
            <a:r>
              <a:rPr lang="cs-CZ" sz="2600" i="1" dirty="0">
                <a:solidFill>
                  <a:srgbClr val="2B7589"/>
                </a:solidFill>
              </a:rPr>
              <a:t>	</a:t>
            </a:r>
            <a:r>
              <a:rPr lang="cs-CZ" sz="2600" i="1" dirty="0" smtClean="0">
                <a:solidFill>
                  <a:srgbClr val="2B7589"/>
                </a:solidFill>
              </a:rPr>
              <a:t>			</a:t>
            </a:r>
            <a:r>
              <a:rPr lang="cs-CZ" sz="2200" i="1" dirty="0" smtClean="0">
                <a:solidFill>
                  <a:srgbClr val="2B7589"/>
                </a:solidFill>
              </a:rPr>
              <a:t>v poli 008: s2013</a:t>
            </a:r>
          </a:p>
          <a:p>
            <a:pPr>
              <a:buNone/>
            </a:pPr>
            <a:r>
              <a:rPr lang="cs-CZ" sz="2400" b="1" dirty="0" smtClean="0"/>
              <a:t>Přibližný rok</a:t>
            </a:r>
            <a:r>
              <a:rPr lang="cs-CZ" sz="2600" dirty="0" smtClean="0"/>
              <a:t>				[2013?]</a:t>
            </a:r>
          </a:p>
          <a:p>
            <a:pPr marL="0" lvl="1" indent="0">
              <a:buNone/>
            </a:pPr>
            <a:r>
              <a:rPr lang="cs-CZ" sz="2200" i="1" dirty="0" smtClean="0">
                <a:solidFill>
                  <a:srgbClr val="2B7589"/>
                </a:solidFill>
              </a:rPr>
              <a:t>						v </a:t>
            </a:r>
            <a:r>
              <a:rPr lang="cs-CZ" sz="2200" i="1" dirty="0">
                <a:solidFill>
                  <a:srgbClr val="2B7589"/>
                </a:solidFill>
              </a:rPr>
              <a:t>poli 008: </a:t>
            </a:r>
            <a:r>
              <a:rPr lang="cs-CZ" sz="2200" i="1" dirty="0" smtClean="0">
                <a:solidFill>
                  <a:srgbClr val="2B7589"/>
                </a:solidFill>
              </a:rPr>
              <a:t>s2013</a:t>
            </a:r>
            <a:endParaRPr lang="cs-CZ" sz="2600" dirty="0" smtClean="0"/>
          </a:p>
          <a:p>
            <a:pPr>
              <a:buNone/>
            </a:pPr>
            <a:r>
              <a:rPr lang="cs-CZ" sz="2400" b="1" dirty="0" smtClean="0"/>
              <a:t>Jeden nebo druhý po sobě jdoucí rok</a:t>
            </a:r>
            <a:r>
              <a:rPr lang="cs-CZ" sz="2600" dirty="0" smtClean="0"/>
              <a:t>	[2010 nebo 2011]</a:t>
            </a:r>
          </a:p>
          <a:p>
            <a:pPr marL="0" lvl="1" indent="0">
              <a:buNone/>
            </a:pPr>
            <a:r>
              <a:rPr lang="cs-CZ" sz="2200" i="1" dirty="0" smtClean="0">
                <a:solidFill>
                  <a:srgbClr val="2B7589"/>
                </a:solidFill>
              </a:rPr>
              <a:t>						v </a:t>
            </a:r>
            <a:r>
              <a:rPr lang="cs-CZ" sz="2200" i="1" dirty="0">
                <a:solidFill>
                  <a:srgbClr val="2B7589"/>
                </a:solidFill>
              </a:rPr>
              <a:t>poli 008: </a:t>
            </a:r>
            <a:r>
              <a:rPr lang="cs-CZ" sz="2200" i="1" dirty="0" smtClean="0">
                <a:solidFill>
                  <a:srgbClr val="2B7589"/>
                </a:solidFill>
              </a:rPr>
              <a:t>q20102011</a:t>
            </a:r>
            <a:endParaRPr lang="cs-CZ" sz="2600" dirty="0" smtClean="0"/>
          </a:p>
          <a:p>
            <a:pPr marL="342900" lvl="1" indent="-342900">
              <a:buNone/>
            </a:pPr>
            <a:r>
              <a:rPr lang="cs-CZ" sz="2400" b="1" dirty="0" smtClean="0"/>
              <a:t>Pravděpodobné rozmezí let</a:t>
            </a:r>
            <a:r>
              <a:rPr lang="cs-CZ" sz="2600" dirty="0" smtClean="0"/>
              <a:t>		[mezi 1848 a 1902?] </a:t>
            </a:r>
            <a:r>
              <a:rPr lang="cs-CZ" sz="2400" i="1" dirty="0" smtClean="0"/>
              <a:t>[zapisujeme vždy s otazníkem]		</a:t>
            </a:r>
            <a:r>
              <a:rPr lang="cs-CZ" sz="2200" i="1" dirty="0" smtClean="0">
                <a:solidFill>
                  <a:srgbClr val="2B7589"/>
                </a:solidFill>
              </a:rPr>
              <a:t>v </a:t>
            </a:r>
            <a:r>
              <a:rPr lang="cs-CZ" sz="2200" i="1" dirty="0">
                <a:solidFill>
                  <a:srgbClr val="2B7589"/>
                </a:solidFill>
              </a:rPr>
              <a:t>poli 008: </a:t>
            </a:r>
            <a:r>
              <a:rPr lang="cs-CZ" sz="2200" i="1" dirty="0" smtClean="0">
                <a:solidFill>
                  <a:srgbClr val="2B7589"/>
                </a:solidFill>
              </a:rPr>
              <a:t>q18481902</a:t>
            </a:r>
            <a:r>
              <a:rPr lang="cs-CZ" sz="2600" dirty="0" smtClean="0"/>
              <a:t>	</a:t>
            </a:r>
            <a:endParaRPr lang="cs-CZ" sz="2400" dirty="0" smtClean="0"/>
          </a:p>
          <a:p>
            <a:pPr>
              <a:buNone/>
            </a:pPr>
            <a:r>
              <a:rPr lang="cs-CZ" sz="2400" b="1" dirty="0" smtClean="0"/>
              <a:t>První nebo poslední možné datum</a:t>
            </a:r>
            <a:r>
              <a:rPr lang="cs-CZ" sz="2600" dirty="0" smtClean="0"/>
              <a:t>	[ne před 1788]</a:t>
            </a:r>
          </a:p>
          <a:p>
            <a:pPr marL="0" lvl="1" indent="0">
              <a:buNone/>
            </a:pPr>
            <a:r>
              <a:rPr lang="cs-CZ" sz="2200" i="1" dirty="0" smtClean="0">
                <a:solidFill>
                  <a:srgbClr val="2B7589"/>
                </a:solidFill>
              </a:rPr>
              <a:t>     </a:t>
            </a:r>
            <a:r>
              <a:rPr lang="cs-CZ" sz="2200" i="1" dirty="0" smtClean="0"/>
              <a:t>[doporučujeme spíše variantu</a:t>
            </a:r>
            <a:r>
              <a:rPr lang="cs-CZ" sz="2200" i="1" dirty="0" smtClean="0">
                <a:solidFill>
                  <a:srgbClr val="2B7589"/>
                </a:solidFill>
              </a:rPr>
              <a:t>			v 008 </a:t>
            </a:r>
            <a:r>
              <a:rPr lang="cs-CZ" sz="2200" i="1" u="sng" dirty="0" smtClean="0">
                <a:solidFill>
                  <a:srgbClr val="2B7589"/>
                </a:solidFill>
              </a:rPr>
              <a:t>např.</a:t>
            </a:r>
            <a:r>
              <a:rPr lang="cs-CZ" sz="2200" i="1" dirty="0" smtClean="0">
                <a:solidFill>
                  <a:srgbClr val="2B7589"/>
                </a:solidFill>
              </a:rPr>
              <a:t>: q178818uu</a:t>
            </a:r>
            <a:endParaRPr lang="cs-CZ" sz="2600" dirty="0" smtClean="0"/>
          </a:p>
          <a:p>
            <a:pPr>
              <a:buNone/>
            </a:pPr>
            <a:r>
              <a:rPr lang="cs-CZ" sz="2200" i="1" dirty="0" smtClean="0">
                <a:solidFill>
                  <a:srgbClr val="2B7589"/>
                </a:solidFill>
              </a:rPr>
              <a:t>	</a:t>
            </a:r>
            <a:r>
              <a:rPr lang="cs-CZ" sz="2200" i="1" dirty="0" smtClean="0"/>
              <a:t> „mezi“, tj. rozmezí let] </a:t>
            </a:r>
            <a:r>
              <a:rPr lang="cs-CZ" sz="2600" dirty="0" smtClean="0"/>
              <a:t>												[ne po 1939]</a:t>
            </a:r>
          </a:p>
          <a:p>
            <a:pPr marL="0" lvl="1" indent="0">
              <a:buNone/>
            </a:pPr>
            <a:r>
              <a:rPr lang="cs-CZ" sz="2000" i="1" dirty="0" smtClean="0">
                <a:solidFill>
                  <a:srgbClr val="2B7589"/>
                </a:solidFill>
              </a:rPr>
              <a:t>						v 008 </a:t>
            </a:r>
            <a:r>
              <a:rPr lang="cs-CZ" sz="2000" i="1" u="sng" dirty="0" smtClean="0">
                <a:solidFill>
                  <a:srgbClr val="2B7589"/>
                </a:solidFill>
              </a:rPr>
              <a:t>např.</a:t>
            </a:r>
            <a:r>
              <a:rPr lang="cs-CZ" sz="2000" i="1" dirty="0" smtClean="0">
                <a:solidFill>
                  <a:srgbClr val="2B7589"/>
                </a:solidFill>
              </a:rPr>
              <a:t>: q18uu1939</a:t>
            </a:r>
            <a:endParaRPr lang="cs-CZ" sz="2000" dirty="0" smtClean="0"/>
          </a:p>
          <a:p>
            <a:pPr>
              <a:buNone/>
            </a:pPr>
            <a:r>
              <a:rPr lang="cs-CZ" sz="2200" b="1" dirty="0" smtClean="0"/>
              <a:t>První i poslední možné datum</a:t>
            </a:r>
            <a:r>
              <a:rPr lang="cs-CZ" sz="2400" b="1" dirty="0" smtClean="0"/>
              <a:t>    </a:t>
            </a:r>
            <a:r>
              <a:rPr lang="cs-CZ" sz="2000" dirty="0" smtClean="0"/>
              <a:t>[mezi 21. říjnem 1899 a 3. březnem 1900]</a:t>
            </a:r>
          </a:p>
          <a:p>
            <a:pPr marL="0" indent="0">
              <a:buNone/>
            </a:pPr>
            <a:r>
              <a:rPr lang="cs-CZ" sz="2000" i="1" dirty="0" smtClean="0">
                <a:solidFill>
                  <a:srgbClr val="2B7589"/>
                </a:solidFill>
              </a:rPr>
              <a:t>						v </a:t>
            </a:r>
            <a:r>
              <a:rPr lang="cs-CZ" sz="2000" i="1" dirty="0">
                <a:solidFill>
                  <a:srgbClr val="2B7589"/>
                </a:solidFill>
              </a:rPr>
              <a:t>poli 008: </a:t>
            </a:r>
            <a:r>
              <a:rPr lang="cs-CZ" sz="2000" i="1" dirty="0" smtClean="0">
                <a:solidFill>
                  <a:srgbClr val="2B7589"/>
                </a:solidFill>
              </a:rPr>
              <a:t>q18991900</a:t>
            </a:r>
            <a:endParaRPr lang="cs-CZ" sz="20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Pole </a:t>
            </a:r>
            <a:r>
              <a:rPr lang="cs-CZ" dirty="0" smtClean="0">
                <a:solidFill>
                  <a:srgbClr val="C00000"/>
                </a:solidFill>
              </a:rPr>
              <a:t>264</a:t>
            </a:r>
            <a:r>
              <a:rPr lang="cs-CZ" dirty="0" smtClean="0"/>
              <a:t> - opakovatelné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000" u="sng" dirty="0" smtClean="0"/>
              <a:t>První indikátor: pořadí údajů</a:t>
            </a:r>
          </a:p>
          <a:p>
            <a:pPr>
              <a:buNone/>
            </a:pPr>
            <a:r>
              <a:rPr lang="cs-CZ" sz="2000" dirty="0" smtClean="0"/>
              <a:t>	#	Neuvádí se/první údaj</a:t>
            </a:r>
          </a:p>
          <a:p>
            <a:pPr>
              <a:buNone/>
            </a:pPr>
            <a:r>
              <a:rPr lang="cs-CZ" sz="2000" dirty="0" smtClean="0"/>
              <a:t>	2	Dočasný údaj</a:t>
            </a:r>
          </a:p>
          <a:p>
            <a:pPr>
              <a:buNone/>
            </a:pPr>
            <a:r>
              <a:rPr lang="cs-CZ" sz="2000" i="1" dirty="0" smtClean="0"/>
              <a:t>	</a:t>
            </a:r>
            <a:r>
              <a:rPr lang="cs-CZ" sz="2000" dirty="0" smtClean="0"/>
              <a:t>3	Současný/poslední údaj</a:t>
            </a:r>
          </a:p>
          <a:p>
            <a:pPr>
              <a:buNone/>
            </a:pPr>
            <a:r>
              <a:rPr lang="cs-CZ" sz="2000" u="sng" dirty="0" smtClean="0"/>
              <a:t>Druhý indikátor: funkce</a:t>
            </a:r>
          </a:p>
          <a:p>
            <a:pPr>
              <a:buNone/>
            </a:pPr>
            <a:r>
              <a:rPr lang="cs-CZ" sz="2000" dirty="0" smtClean="0"/>
              <a:t>	0	Vytvoření/vznik (nezveřejněná podoba)</a:t>
            </a:r>
          </a:p>
          <a:p>
            <a:pPr>
              <a:buNone/>
            </a:pPr>
            <a:r>
              <a:rPr lang="cs-CZ" sz="2000" dirty="0" smtClean="0"/>
              <a:t>	1	Nakladatel</a:t>
            </a:r>
          </a:p>
          <a:p>
            <a:pPr>
              <a:buNone/>
            </a:pPr>
            <a:r>
              <a:rPr lang="cs-CZ" sz="2000" dirty="0" smtClean="0"/>
              <a:t>	2	Distributor</a:t>
            </a:r>
          </a:p>
          <a:p>
            <a:pPr>
              <a:buNone/>
            </a:pPr>
            <a:r>
              <a:rPr lang="cs-CZ" sz="2000" i="1" dirty="0" smtClean="0"/>
              <a:t>	</a:t>
            </a:r>
            <a:r>
              <a:rPr lang="cs-CZ" sz="2000" dirty="0" smtClean="0"/>
              <a:t>3	Výrobce</a:t>
            </a:r>
          </a:p>
          <a:p>
            <a:pPr>
              <a:buNone/>
            </a:pPr>
            <a:r>
              <a:rPr lang="cs-CZ" sz="2000" dirty="0" smtClean="0"/>
              <a:t>	4	Údaje o autorských právech (jen $c)</a:t>
            </a:r>
          </a:p>
          <a:p>
            <a:pPr>
              <a:buNone/>
            </a:pPr>
            <a:r>
              <a:rPr lang="cs-CZ" sz="2000" u="sng" dirty="0" err="1" smtClean="0"/>
              <a:t>Podpole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$a 	Místo vydání, distribuce atd. (O)</a:t>
            </a:r>
          </a:p>
          <a:p>
            <a:pPr>
              <a:buNone/>
            </a:pPr>
            <a:r>
              <a:rPr lang="cs-CZ" sz="2000" dirty="0" smtClean="0"/>
              <a:t>	$b	Jméno nakladatele, distributora, atd. (O)</a:t>
            </a:r>
          </a:p>
          <a:p>
            <a:pPr>
              <a:buNone/>
            </a:pPr>
            <a:r>
              <a:rPr lang="cs-CZ" sz="2000" dirty="0" smtClean="0"/>
              <a:t>	$c 	Datum vydání, distribuce, atd. (O)</a:t>
            </a:r>
          </a:p>
          <a:p>
            <a:pPr>
              <a:buNone/>
            </a:pPr>
            <a:r>
              <a:rPr lang="cs-CZ" sz="2000" dirty="0" smtClean="0"/>
              <a:t>	$3 	Bližší určení dokumentu (NO)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237312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i="1" dirty="0" smtClean="0">
                <a:solidFill>
                  <a:srgbClr val="2B7589"/>
                </a:solidFill>
              </a:rPr>
              <a:t>nepublikovaný zdroj</a:t>
            </a:r>
          </a:p>
          <a:p>
            <a:pPr marL="0" indent="0">
              <a:buNone/>
            </a:pPr>
            <a:r>
              <a:rPr lang="cs-CZ" b="1" dirty="0" smtClean="0"/>
              <a:t>264#0  $c</a:t>
            </a:r>
            <a:r>
              <a:rPr lang="cs-CZ" dirty="0" smtClean="0"/>
              <a:t>2014</a:t>
            </a:r>
            <a:endParaRPr lang="cs-CZ" i="1" dirty="0"/>
          </a:p>
          <a:p>
            <a:pPr marL="0" indent="0">
              <a:buNone/>
            </a:pPr>
            <a:r>
              <a:rPr lang="cs-CZ" i="1" dirty="0" smtClean="0">
                <a:solidFill>
                  <a:srgbClr val="2B7589"/>
                </a:solidFill>
              </a:rPr>
              <a:t>zjištěný rok</a:t>
            </a:r>
          </a:p>
          <a:p>
            <a:pPr marL="0" indent="0">
              <a:buNone/>
            </a:pPr>
            <a:r>
              <a:rPr lang="cs-CZ" b="1" dirty="0" smtClean="0"/>
              <a:t>264#1 $</a:t>
            </a:r>
            <a:r>
              <a:rPr lang="cs-CZ" b="1" dirty="0" err="1" smtClean="0"/>
              <a:t>a</a:t>
            </a:r>
            <a:r>
              <a:rPr lang="cs-CZ" dirty="0" err="1" smtClean="0"/>
              <a:t>Brno</a:t>
            </a:r>
            <a:r>
              <a:rPr lang="cs-CZ" dirty="0" smtClean="0"/>
              <a:t> :</a:t>
            </a:r>
            <a:r>
              <a:rPr lang="cs-CZ" b="1" dirty="0" smtClean="0"/>
              <a:t>$</a:t>
            </a:r>
            <a:r>
              <a:rPr lang="cs-CZ" b="1" dirty="0" err="1" smtClean="0"/>
              <a:t>b</a:t>
            </a:r>
            <a:r>
              <a:rPr lang="cs-CZ" dirty="0" err="1" smtClean="0"/>
              <a:t>MOBA</a:t>
            </a:r>
            <a:r>
              <a:rPr lang="cs-CZ" dirty="0" smtClean="0"/>
              <a:t>,</a:t>
            </a:r>
            <a:r>
              <a:rPr lang="cs-CZ" b="1" dirty="0" smtClean="0"/>
              <a:t>$c</a:t>
            </a:r>
            <a:r>
              <a:rPr lang="cs-CZ" dirty="0" smtClean="0"/>
              <a:t>[2002]</a:t>
            </a:r>
          </a:p>
          <a:p>
            <a:pPr marL="0" indent="0">
              <a:buNone/>
            </a:pPr>
            <a:r>
              <a:rPr lang="cs-CZ" dirty="0" smtClean="0"/>
              <a:t> </a:t>
            </a:r>
            <a:r>
              <a:rPr lang="cs-CZ" i="1" dirty="0" smtClean="0">
                <a:solidFill>
                  <a:srgbClr val="2B7589"/>
                </a:solidFill>
              </a:rPr>
              <a:t>nakladatel nezjištěn</a:t>
            </a:r>
          </a:p>
          <a:p>
            <a:pPr marL="0" indent="0">
              <a:buNone/>
            </a:pPr>
            <a:r>
              <a:rPr lang="cs-CZ" b="1" dirty="0" smtClean="0"/>
              <a:t>264#1 $</a:t>
            </a:r>
            <a:r>
              <a:rPr lang="cs-CZ" b="1" dirty="0" err="1" smtClean="0"/>
              <a:t>a</a:t>
            </a:r>
            <a:r>
              <a:rPr lang="cs-CZ" dirty="0" err="1" smtClean="0"/>
              <a:t>Victoria</a:t>
            </a:r>
            <a:r>
              <a:rPr lang="cs-CZ" dirty="0" smtClean="0"/>
              <a:t>, B.C. :</a:t>
            </a:r>
            <a:r>
              <a:rPr lang="cs-CZ" b="1" dirty="0" smtClean="0"/>
              <a:t>$b</a:t>
            </a:r>
            <a:r>
              <a:rPr lang="cs-CZ" dirty="0" smtClean="0"/>
              <a:t>[nakladatel není známý],</a:t>
            </a:r>
            <a:r>
              <a:rPr lang="cs-CZ" b="1" dirty="0" smtClean="0"/>
              <a:t>$c</a:t>
            </a:r>
            <a:r>
              <a:rPr lang="cs-CZ" dirty="0" smtClean="0"/>
              <a:t>1898</a:t>
            </a:r>
          </a:p>
          <a:p>
            <a:pPr marL="0" indent="0">
              <a:buNone/>
            </a:pPr>
            <a:r>
              <a:rPr lang="cs-CZ" dirty="0" smtClean="0"/>
              <a:t> </a:t>
            </a:r>
            <a:r>
              <a:rPr lang="cs-CZ" i="1" dirty="0" smtClean="0">
                <a:solidFill>
                  <a:srgbClr val="2B7589"/>
                </a:solidFill>
              </a:rPr>
              <a:t>opsáno přesně včetně jména majitele nakladatelství</a:t>
            </a: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264#1 $</a:t>
            </a:r>
            <a:r>
              <a:rPr lang="cs-CZ" b="1" dirty="0" err="1" smtClean="0"/>
              <a:t>a</a:t>
            </a:r>
            <a:r>
              <a:rPr lang="cs-CZ" dirty="0" err="1" smtClean="0"/>
              <a:t>V</a:t>
            </a:r>
            <a:r>
              <a:rPr lang="cs-CZ" dirty="0" smtClean="0"/>
              <a:t> Praze ;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a</a:t>
            </a:r>
            <a:r>
              <a:rPr lang="cs-CZ" dirty="0" smtClean="0"/>
              <a:t> Litomyšli :</a:t>
            </a:r>
            <a:r>
              <a:rPr lang="cs-CZ" b="1" dirty="0" smtClean="0"/>
              <a:t>$</a:t>
            </a:r>
            <a:r>
              <a:rPr lang="cs-CZ" b="1" dirty="0" err="1" smtClean="0"/>
              <a:t>b</a:t>
            </a:r>
            <a:r>
              <a:rPr lang="cs-CZ" dirty="0" err="1" smtClean="0"/>
              <a:t>Ladislav</a:t>
            </a:r>
            <a:r>
              <a:rPr lang="cs-CZ" dirty="0" smtClean="0"/>
              <a:t> Horáček - Paseka, </a:t>
            </a:r>
            <a:r>
              <a:rPr lang="cs-CZ" b="1" dirty="0" smtClean="0"/>
              <a:t>$c</a:t>
            </a:r>
            <a:r>
              <a:rPr lang="cs-CZ" dirty="0" smtClean="0"/>
              <a:t>2003</a:t>
            </a:r>
          </a:p>
          <a:p>
            <a:pPr marL="0" indent="0">
              <a:buNone/>
            </a:pPr>
            <a:r>
              <a:rPr lang="cs-CZ" i="1" dirty="0" smtClean="0">
                <a:solidFill>
                  <a:srgbClr val="2B7589"/>
                </a:solidFill>
              </a:rPr>
              <a:t>tři výskyty pole 264 v jednom záznamu dosud vycházejícího zdroje</a:t>
            </a:r>
            <a:r>
              <a:rPr lang="cs-CZ" dirty="0" smtClean="0">
                <a:solidFill>
                  <a:schemeClr val="accent6"/>
                </a:solidFill>
              </a:rPr>
              <a:t> </a:t>
            </a:r>
          </a:p>
          <a:p>
            <a:pPr marL="0" indent="0">
              <a:buNone/>
            </a:pPr>
            <a:r>
              <a:rPr lang="cs-CZ" b="1" dirty="0" smtClean="0"/>
              <a:t>264#1 $</a:t>
            </a:r>
            <a:r>
              <a:rPr lang="cs-CZ" b="1" dirty="0" err="1" smtClean="0"/>
              <a:t>a</a:t>
            </a:r>
            <a:r>
              <a:rPr lang="cs-CZ" dirty="0" err="1" smtClean="0"/>
              <a:t>Praha</a:t>
            </a:r>
            <a:r>
              <a:rPr lang="cs-CZ" dirty="0" smtClean="0"/>
              <a:t> :</a:t>
            </a:r>
            <a:r>
              <a:rPr lang="cs-CZ" b="1" dirty="0" smtClean="0"/>
              <a:t>$</a:t>
            </a:r>
            <a:r>
              <a:rPr lang="cs-CZ" b="1" dirty="0" err="1" smtClean="0"/>
              <a:t>b</a:t>
            </a:r>
            <a:r>
              <a:rPr lang="cs-CZ" dirty="0" err="1" smtClean="0"/>
              <a:t>Svoboda</a:t>
            </a:r>
            <a:r>
              <a:rPr lang="cs-CZ" dirty="0" smtClean="0"/>
              <a:t>, </a:t>
            </a:r>
            <a:r>
              <a:rPr lang="cs-CZ" dirty="0" err="1" smtClean="0"/>
              <a:t>n.p</a:t>
            </a:r>
            <a:r>
              <a:rPr lang="cs-CZ" dirty="0" smtClean="0"/>
              <a:t>.,</a:t>
            </a:r>
            <a:r>
              <a:rPr lang="cs-CZ" b="1" dirty="0" smtClean="0"/>
              <a:t>$c</a:t>
            </a:r>
            <a:r>
              <a:rPr lang="cs-CZ" dirty="0" smtClean="0"/>
              <a:t>1964-</a:t>
            </a:r>
          </a:p>
          <a:p>
            <a:pPr marL="0" indent="0">
              <a:buNone/>
            </a:pPr>
            <a:r>
              <a:rPr lang="cs-CZ" b="1" dirty="0" smtClean="0"/>
              <a:t>26421  $3</a:t>
            </a:r>
            <a:r>
              <a:rPr lang="cs-CZ" dirty="0" smtClean="0"/>
              <a:t>1975-1989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Praha</a:t>
            </a:r>
            <a:r>
              <a:rPr lang="cs-CZ" dirty="0" smtClean="0"/>
              <a:t> :</a:t>
            </a:r>
            <a:r>
              <a:rPr lang="cs-CZ" b="1" dirty="0" smtClean="0"/>
              <a:t>$</a:t>
            </a:r>
            <a:r>
              <a:rPr lang="cs-CZ" b="1" dirty="0" err="1" smtClean="0"/>
              <a:t>b</a:t>
            </a:r>
            <a:r>
              <a:rPr lang="cs-CZ" dirty="0" err="1" smtClean="0"/>
              <a:t>Mladá</a:t>
            </a:r>
            <a:r>
              <a:rPr lang="cs-CZ" dirty="0" smtClean="0"/>
              <a:t> fronta</a:t>
            </a:r>
          </a:p>
          <a:p>
            <a:pPr marL="0" indent="0">
              <a:buNone/>
            </a:pPr>
            <a:r>
              <a:rPr lang="cs-CZ" b="1" dirty="0" smtClean="0"/>
              <a:t>26431  $3</a:t>
            </a:r>
            <a:r>
              <a:rPr lang="cs-CZ" dirty="0" smtClean="0"/>
              <a:t>1990-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Praha</a:t>
            </a:r>
            <a:r>
              <a:rPr lang="cs-CZ" dirty="0" smtClean="0"/>
              <a:t> ;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Litomyšl</a:t>
            </a:r>
            <a:r>
              <a:rPr lang="cs-CZ" dirty="0" smtClean="0"/>
              <a:t> :</a:t>
            </a:r>
            <a:r>
              <a:rPr lang="cs-CZ" b="1" dirty="0" smtClean="0"/>
              <a:t>$</a:t>
            </a:r>
            <a:r>
              <a:rPr lang="cs-CZ" b="1" dirty="0" err="1" smtClean="0"/>
              <a:t>b</a:t>
            </a:r>
            <a:r>
              <a:rPr lang="cs-CZ" dirty="0" err="1" smtClean="0"/>
              <a:t>Paseka</a:t>
            </a:r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více nakladatelů, opsáno přesně, odhad roku</a:t>
            </a:r>
          </a:p>
          <a:p>
            <a:pPr marL="0" indent="0">
              <a:buNone/>
            </a:pPr>
            <a:r>
              <a:rPr lang="cs-CZ" sz="2400" b="1" dirty="0" smtClean="0"/>
              <a:t>264#1 $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Brno</a:t>
            </a:r>
            <a:r>
              <a:rPr lang="cs-CZ" sz="2400" dirty="0" smtClean="0"/>
              <a:t> :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ERA</a:t>
            </a:r>
            <a:r>
              <a:rPr lang="cs-CZ" sz="2400" dirty="0" smtClean="0"/>
              <a:t>, s.r.o. :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Státní</a:t>
            </a:r>
            <a:r>
              <a:rPr lang="cs-CZ" sz="2400" dirty="0" smtClean="0"/>
              <a:t> památkový ústav v Brně ; 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Olomouc</a:t>
            </a:r>
            <a:r>
              <a:rPr lang="cs-CZ" sz="2400" dirty="0" smtClean="0"/>
              <a:t> :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Státní</a:t>
            </a:r>
            <a:r>
              <a:rPr lang="cs-CZ" sz="2400" dirty="0" smtClean="0"/>
              <a:t> památkový ústav v Olomouci ;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Ostrava</a:t>
            </a:r>
            <a:r>
              <a:rPr lang="cs-CZ" sz="2400" dirty="0" smtClean="0"/>
              <a:t> : 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Státní</a:t>
            </a:r>
            <a:r>
              <a:rPr lang="cs-CZ" sz="2400" dirty="0" smtClean="0"/>
              <a:t> památkový ústav v Ostravě,</a:t>
            </a:r>
            <a:r>
              <a:rPr lang="cs-CZ" sz="2400" b="1" dirty="0" smtClean="0"/>
              <a:t>$c</a:t>
            </a:r>
            <a:r>
              <a:rPr lang="cs-CZ" sz="2400" dirty="0" smtClean="0"/>
              <a:t>[2001 nebo 2002]</a:t>
            </a:r>
          </a:p>
          <a:p>
            <a:pPr marL="0" indent="0">
              <a:buNone/>
            </a:pPr>
            <a:r>
              <a:rPr lang="cs-CZ" sz="2400" dirty="0" smtClean="0"/>
              <a:t> </a:t>
            </a:r>
            <a:r>
              <a:rPr lang="cs-CZ" sz="2400" i="1" dirty="0" smtClean="0">
                <a:solidFill>
                  <a:srgbClr val="2B7589"/>
                </a:solidFill>
              </a:rPr>
              <a:t>všechny údaje zjištěny mimo popisované provedení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b="1" dirty="0" smtClean="0"/>
              <a:t>264#1 $a</a:t>
            </a:r>
            <a:r>
              <a:rPr lang="en-US" sz="2400" dirty="0" smtClean="0"/>
              <a:t>[</a:t>
            </a:r>
            <a:r>
              <a:rPr lang="cs-CZ" sz="2400" dirty="0" smtClean="0"/>
              <a:t>Boskovice] :</a:t>
            </a:r>
            <a:r>
              <a:rPr lang="cs-CZ" sz="2400" b="1" dirty="0" smtClean="0"/>
              <a:t>$b</a:t>
            </a:r>
            <a:r>
              <a:rPr lang="cs-CZ" sz="2400" dirty="0" smtClean="0"/>
              <a:t>[Věra Bergerová],</a:t>
            </a:r>
            <a:r>
              <a:rPr lang="cs-CZ" sz="2400" b="1" dirty="0" smtClean="0"/>
              <a:t>$c</a:t>
            </a:r>
            <a:r>
              <a:rPr lang="cs-CZ" sz="2400" dirty="0" smtClean="0"/>
              <a:t>[2010]</a:t>
            </a:r>
          </a:p>
          <a:p>
            <a:pPr marL="0" indent="0"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tiskař v dalším výskytu pole s příslušným indikátorem</a:t>
            </a:r>
          </a:p>
          <a:p>
            <a:pPr marL="0" indent="0">
              <a:buNone/>
            </a:pPr>
            <a:r>
              <a:rPr lang="cs-CZ" sz="2400" b="1" dirty="0" smtClean="0"/>
              <a:t>264#1 $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V</a:t>
            </a:r>
            <a:r>
              <a:rPr lang="cs-CZ" sz="2400" dirty="0" smtClean="0"/>
              <a:t> Praze :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Nákladem</a:t>
            </a:r>
            <a:r>
              <a:rPr lang="cs-CZ" sz="2400" dirty="0" smtClean="0"/>
              <a:t> </a:t>
            </a:r>
            <a:r>
              <a:rPr lang="cs-CZ" sz="2400" dirty="0" err="1" smtClean="0"/>
              <a:t>kněhkupectví</a:t>
            </a:r>
            <a:r>
              <a:rPr lang="cs-CZ" sz="2400" dirty="0" smtClean="0"/>
              <a:t> I.L. </a:t>
            </a:r>
            <a:r>
              <a:rPr lang="cs-CZ" sz="2400" dirty="0" err="1" smtClean="0"/>
              <a:t>Kobrova</a:t>
            </a:r>
            <a:r>
              <a:rPr lang="cs-CZ" sz="2400" dirty="0" smtClean="0"/>
              <a:t>,</a:t>
            </a:r>
            <a:r>
              <a:rPr lang="cs-CZ" sz="2400" b="1" dirty="0" smtClean="0"/>
              <a:t>$c</a:t>
            </a:r>
            <a:r>
              <a:rPr lang="cs-CZ" sz="2400" dirty="0" smtClean="0"/>
              <a:t>1888</a:t>
            </a:r>
          </a:p>
          <a:p>
            <a:pPr marL="0" indent="0">
              <a:buNone/>
            </a:pPr>
            <a:r>
              <a:rPr lang="cs-CZ" sz="2400" b="1" dirty="0" smtClean="0"/>
              <a:t>264#3 $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Národní</a:t>
            </a:r>
            <a:r>
              <a:rPr lang="cs-CZ" sz="2400" dirty="0" smtClean="0"/>
              <a:t> knihtiskárna</a:t>
            </a:r>
          </a:p>
          <a:p>
            <a:pPr marL="0" indent="0"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 tiskař v dalším výskytu pole s příslušným indikátorem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b="1" dirty="0" smtClean="0"/>
              <a:t>264#1 $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Mladá</a:t>
            </a:r>
            <a:r>
              <a:rPr lang="cs-CZ" sz="2400" dirty="0" smtClean="0"/>
              <a:t> Boleslav :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Obec</a:t>
            </a:r>
            <a:r>
              <a:rPr lang="cs-CZ" sz="2400" dirty="0" smtClean="0"/>
              <a:t> mladoboleslavská</a:t>
            </a:r>
            <a:r>
              <a:rPr lang="cs-CZ" sz="2400" b="1" dirty="0" smtClean="0"/>
              <a:t>,$c</a:t>
            </a:r>
            <a:r>
              <a:rPr lang="cs-CZ" sz="2400" dirty="0" smtClean="0"/>
              <a:t>1880</a:t>
            </a:r>
          </a:p>
          <a:p>
            <a:pPr marL="0" indent="0">
              <a:buNone/>
            </a:pPr>
            <a:r>
              <a:rPr lang="cs-CZ" sz="2400" b="1" dirty="0" smtClean="0"/>
              <a:t>264#3 $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Rakovník</a:t>
            </a:r>
            <a:r>
              <a:rPr lang="cs-CZ" sz="2400" dirty="0" smtClean="0"/>
              <a:t> :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J.L</a:t>
            </a:r>
            <a:r>
              <a:rPr lang="cs-CZ" sz="2400" dirty="0" smtClean="0"/>
              <a:t>. Malý,</a:t>
            </a:r>
            <a:r>
              <a:rPr lang="cs-CZ" sz="2400" b="1" dirty="0" smtClean="0"/>
              <a:t>$c</a:t>
            </a:r>
            <a:r>
              <a:rPr lang="cs-CZ" sz="2400" dirty="0" smtClean="0"/>
              <a:t>1879</a:t>
            </a:r>
          </a:p>
          <a:p>
            <a:endParaRPr lang="cs-CZ" sz="24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864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na titulní stránce uvedeny všechny následující údaje</a:t>
            </a:r>
          </a:p>
          <a:p>
            <a:pPr marL="0" indent="0">
              <a:buNone/>
            </a:pPr>
            <a:r>
              <a:rPr lang="cs-CZ" sz="2400" b="1" dirty="0" smtClean="0"/>
              <a:t>264#1 $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Prag</a:t>
            </a:r>
            <a:r>
              <a:rPr lang="cs-CZ" sz="2400" b="1" dirty="0" smtClean="0"/>
              <a:t> </a:t>
            </a:r>
            <a:r>
              <a:rPr lang="cs-CZ" sz="2400" dirty="0" smtClean="0"/>
              <a:t>: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A</a:t>
            </a:r>
            <a:r>
              <a:rPr lang="cs-CZ" sz="2400" dirty="0" smtClean="0"/>
              <a:t>. </a:t>
            </a:r>
            <a:r>
              <a:rPr lang="cs-CZ" sz="2400" dirty="0" err="1" smtClean="0"/>
              <a:t>Fritsch</a:t>
            </a:r>
            <a:r>
              <a:rPr lang="cs-CZ" sz="2400" dirty="0" smtClean="0"/>
              <a:t>,</a:t>
            </a:r>
            <a:r>
              <a:rPr lang="cs-CZ" sz="2400" b="1" dirty="0" smtClean="0"/>
              <a:t>$c</a:t>
            </a:r>
            <a:r>
              <a:rPr lang="cs-CZ" sz="2400" dirty="0" smtClean="0"/>
              <a:t>1895</a:t>
            </a:r>
          </a:p>
          <a:p>
            <a:pPr marL="0" indent="0">
              <a:buNone/>
            </a:pPr>
            <a:r>
              <a:rPr lang="cs-CZ" sz="2400" b="1" dirty="0" smtClean="0"/>
              <a:t>264#2 $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In</a:t>
            </a:r>
            <a:r>
              <a:rPr lang="cs-CZ" sz="2400" dirty="0" smtClean="0"/>
              <a:t> </a:t>
            </a:r>
            <a:r>
              <a:rPr lang="cs-CZ" sz="2400" dirty="0" err="1" smtClean="0"/>
              <a:t>Commission</a:t>
            </a:r>
            <a:r>
              <a:rPr lang="cs-CZ" sz="2400" dirty="0" smtClean="0"/>
              <a:t> </a:t>
            </a:r>
            <a:r>
              <a:rPr lang="cs-CZ" sz="2400" dirty="0" err="1" smtClean="0"/>
              <a:t>bei</a:t>
            </a:r>
            <a:r>
              <a:rPr lang="cs-CZ" sz="2400" dirty="0" smtClean="0"/>
              <a:t> Fr. </a:t>
            </a:r>
            <a:r>
              <a:rPr lang="cs-CZ" sz="2400" dirty="0" err="1" smtClean="0"/>
              <a:t>Řivnáč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b="1" dirty="0" smtClean="0"/>
              <a:t>264#3 $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Tiskem</a:t>
            </a:r>
            <a:r>
              <a:rPr lang="cs-CZ" sz="2400" dirty="0" smtClean="0"/>
              <a:t> Dr. </a:t>
            </a:r>
            <a:r>
              <a:rPr lang="cs-CZ" sz="2400" dirty="0" err="1" smtClean="0"/>
              <a:t>Ed</a:t>
            </a:r>
            <a:r>
              <a:rPr lang="cs-CZ" sz="2400" dirty="0" smtClean="0"/>
              <a:t>. </a:t>
            </a:r>
            <a:r>
              <a:rPr lang="cs-CZ" sz="2400" dirty="0" err="1" smtClean="0"/>
              <a:t>Grégra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rok i copyright</a:t>
            </a:r>
          </a:p>
          <a:p>
            <a:pPr marL="0" indent="0">
              <a:buNone/>
            </a:pPr>
            <a:r>
              <a:rPr lang="cs-CZ" sz="2400" b="1" dirty="0" smtClean="0"/>
              <a:t>264#1 $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Den</a:t>
            </a:r>
            <a:r>
              <a:rPr lang="cs-CZ" sz="2400" dirty="0" smtClean="0"/>
              <a:t> Haag :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Voetnoot</a:t>
            </a:r>
            <a:r>
              <a:rPr lang="cs-CZ" sz="2400" b="1" dirty="0" smtClean="0"/>
              <a:t>,$c</a:t>
            </a:r>
            <a:r>
              <a:rPr lang="cs-CZ" sz="2400" dirty="0" smtClean="0"/>
              <a:t>2010</a:t>
            </a:r>
          </a:p>
          <a:p>
            <a:pPr marL="0" indent="0">
              <a:buNone/>
            </a:pPr>
            <a:r>
              <a:rPr lang="cs-CZ" sz="2400" b="1" dirty="0" smtClean="0"/>
              <a:t>264#4 $c</a:t>
            </a:r>
            <a:r>
              <a:rPr lang="cs-CZ" sz="2400" dirty="0" smtClean="0"/>
              <a:t>©2004</a:t>
            </a:r>
            <a:r>
              <a:rPr lang="cs-CZ" sz="2400" b="1" dirty="0" smtClean="0"/>
              <a:t> </a:t>
            </a:r>
          </a:p>
          <a:p>
            <a:pPr marL="0" indent="0"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odhad roku a copyright</a:t>
            </a:r>
          </a:p>
          <a:p>
            <a:pPr marL="0" indent="0">
              <a:buNone/>
            </a:pPr>
            <a:r>
              <a:rPr lang="cs-CZ" sz="2400" b="1" dirty="0" smtClean="0"/>
              <a:t>264#1 $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Praha</a:t>
            </a:r>
            <a:r>
              <a:rPr lang="cs-CZ" sz="2400" dirty="0" smtClean="0"/>
              <a:t> :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Nakladatelství</a:t>
            </a:r>
            <a:r>
              <a:rPr lang="cs-CZ" sz="2400" dirty="0" smtClean="0"/>
              <a:t> Lidové noviny</a:t>
            </a:r>
            <a:r>
              <a:rPr lang="cs-CZ" sz="2400" b="1" dirty="0" smtClean="0"/>
              <a:t>,$c</a:t>
            </a:r>
            <a:r>
              <a:rPr lang="cs-CZ" sz="2400" dirty="0" smtClean="0"/>
              <a:t>[2014]</a:t>
            </a:r>
          </a:p>
          <a:p>
            <a:pPr marL="0" indent="0">
              <a:buNone/>
            </a:pPr>
            <a:r>
              <a:rPr lang="cs-CZ" sz="2400" b="1" dirty="0" smtClean="0"/>
              <a:t>264#4 $c</a:t>
            </a:r>
            <a:r>
              <a:rPr lang="cs-CZ" sz="2400" dirty="0" smtClean="0"/>
              <a:t>©2014</a:t>
            </a:r>
            <a:r>
              <a:rPr lang="cs-CZ" sz="2400" b="1" dirty="0" smtClean="0"/>
              <a:t>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odhadnuté údaje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b="1" dirty="0" smtClean="0"/>
              <a:t>264#1 $a</a:t>
            </a:r>
            <a:r>
              <a:rPr lang="en-US" sz="2400" dirty="0" smtClean="0"/>
              <a:t>[</a:t>
            </a:r>
            <a:r>
              <a:rPr lang="en-US" sz="2400" dirty="0" err="1" smtClean="0"/>
              <a:t>Česko</a:t>
            </a:r>
            <a:r>
              <a:rPr lang="en-US" sz="2400" dirty="0" smtClean="0"/>
              <a:t>?</a:t>
            </a:r>
            <a:r>
              <a:rPr lang="cs-CZ" sz="2400" dirty="0" smtClean="0"/>
              <a:t>] :</a:t>
            </a:r>
            <a:r>
              <a:rPr lang="cs-CZ" sz="2400" b="1" dirty="0" smtClean="0"/>
              <a:t>$b</a:t>
            </a:r>
            <a:r>
              <a:rPr lang="cs-CZ" sz="2400" dirty="0" smtClean="0"/>
              <a:t>[nakladatel není známý],</a:t>
            </a:r>
            <a:r>
              <a:rPr lang="cs-CZ" sz="2400" b="1" dirty="0" smtClean="0"/>
              <a:t>$c</a:t>
            </a:r>
            <a:r>
              <a:rPr lang="cs-CZ" sz="2400" dirty="0" smtClean="0"/>
              <a:t>[mezi 1820 a 1899?</a:t>
            </a:r>
            <a:r>
              <a:rPr lang="en-US" sz="2400" dirty="0" smtClean="0"/>
              <a:t>]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b="1" dirty="0" smtClean="0"/>
              <a:t> </a:t>
            </a:r>
            <a:r>
              <a:rPr lang="cs-CZ" sz="2400" i="1" dirty="0" smtClean="0">
                <a:solidFill>
                  <a:srgbClr val="2B7589"/>
                </a:solidFill>
              </a:rPr>
              <a:t>odhad roku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b="1" dirty="0" smtClean="0"/>
              <a:t>264#1 $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V</a:t>
            </a:r>
            <a:r>
              <a:rPr lang="cs-CZ" sz="2400" dirty="0" smtClean="0"/>
              <a:t> Brně :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Knihtiskárna</a:t>
            </a:r>
            <a:r>
              <a:rPr lang="cs-CZ" sz="2400" dirty="0" smtClean="0"/>
              <a:t> benediktinů,</a:t>
            </a:r>
            <a:r>
              <a:rPr lang="cs-CZ" sz="2400" b="1" dirty="0" smtClean="0"/>
              <a:t>$c</a:t>
            </a:r>
            <a:r>
              <a:rPr lang="cs-CZ" sz="2400" dirty="0" smtClean="0"/>
              <a:t>[ne po 1880]</a:t>
            </a:r>
          </a:p>
          <a:p>
            <a:pPr marL="0" indent="0">
              <a:buNone/>
            </a:pPr>
            <a:r>
              <a:rPr lang="cs-CZ" sz="2400" dirty="0" smtClean="0"/>
              <a:t> </a:t>
            </a:r>
            <a:r>
              <a:rPr lang="cs-CZ" sz="2400" i="1" dirty="0" smtClean="0">
                <a:solidFill>
                  <a:srgbClr val="2B7589"/>
                </a:solidFill>
              </a:rPr>
              <a:t>odhadnuté údaje</a:t>
            </a:r>
          </a:p>
          <a:p>
            <a:pPr marL="0" indent="0">
              <a:buNone/>
            </a:pPr>
            <a:r>
              <a:rPr lang="cs-CZ" sz="2400" b="1" dirty="0" smtClean="0"/>
              <a:t>264#1 $a</a:t>
            </a:r>
            <a:r>
              <a:rPr lang="en-US" sz="2400" dirty="0" smtClean="0"/>
              <a:t>[</a:t>
            </a:r>
            <a:r>
              <a:rPr lang="en-US" sz="2400" dirty="0" err="1" smtClean="0"/>
              <a:t>Německo</a:t>
            </a:r>
            <a:r>
              <a:rPr lang="cs-CZ" sz="2400" dirty="0" smtClean="0"/>
              <a:t>] :</a:t>
            </a:r>
            <a:r>
              <a:rPr lang="cs-CZ" sz="2400" b="1" dirty="0" smtClean="0"/>
              <a:t>$b</a:t>
            </a:r>
            <a:r>
              <a:rPr lang="cs-CZ" sz="2400" dirty="0" smtClean="0"/>
              <a:t>[nakladatel není známý],</a:t>
            </a:r>
            <a:r>
              <a:rPr lang="cs-CZ" sz="2400" b="1" dirty="0" smtClean="0"/>
              <a:t>$c</a:t>
            </a:r>
            <a:r>
              <a:rPr lang="cs-CZ" sz="2400" dirty="0" smtClean="0"/>
              <a:t>[ne před 1977</a:t>
            </a:r>
            <a:r>
              <a:rPr lang="en-US" sz="2400" dirty="0" smtClean="0"/>
              <a:t>]</a:t>
            </a:r>
            <a:endParaRPr lang="cs-CZ" sz="2400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72400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Oblast fyzických údajů</a:t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sz="3600" dirty="0" smtClean="0">
                <a:solidFill>
                  <a:srgbClr val="002060"/>
                </a:solidFill>
              </a:rPr>
              <a:t>MARC 21/pole 300/opakovatelné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cs-CZ" dirty="0" smtClean="0"/>
              <a:t>pramenem je celé provedení</a:t>
            </a:r>
          </a:p>
          <a:p>
            <a:r>
              <a:rPr lang="cs-CZ" dirty="0" smtClean="0"/>
              <a:t>zápis v českém jazyce</a:t>
            </a:r>
          </a:p>
          <a:p>
            <a:r>
              <a:rPr lang="cs-CZ" b="1" dirty="0" smtClean="0"/>
              <a:t>povinný údaj </a:t>
            </a:r>
            <a:r>
              <a:rPr lang="cs-CZ" dirty="0" smtClean="0"/>
              <a:t>v MZ – rozsah</a:t>
            </a:r>
          </a:p>
          <a:p>
            <a:r>
              <a:rPr lang="cs-CZ" b="1" dirty="0" smtClean="0"/>
              <a:t>rozsah</a:t>
            </a:r>
            <a:r>
              <a:rPr lang="cs-CZ" dirty="0" smtClean="0"/>
              <a:t> udává počet a typ jednotek (svazek, digitální soubor, …) a/nebo </a:t>
            </a:r>
            <a:r>
              <a:rPr lang="cs-CZ" dirty="0" err="1" smtClean="0"/>
              <a:t>podjednotek</a:t>
            </a:r>
            <a:r>
              <a:rPr lang="cs-CZ" dirty="0" smtClean="0"/>
              <a:t> (stránky, listy, …) tvořících zdroj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čísla nejsou nikdy v hranatých závorkách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vždy celá slova (žádné zkratky)</a:t>
            </a:r>
          </a:p>
          <a:p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Rozsah </a:t>
            </a:r>
            <a:r>
              <a:rPr lang="cs-CZ" smtClean="0"/>
              <a:t>- </a:t>
            </a:r>
            <a:r>
              <a:rPr lang="cs-CZ" smtClean="0">
                <a:solidFill>
                  <a:srgbClr val="C00000"/>
                </a:solidFill>
              </a:rPr>
              <a:t>změny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54461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poslední číslovaná stránka, označení podle provedení (arabsky, římsky, písmenně), nečíslované nepodstatné nedopočítáváme</a:t>
            </a:r>
          </a:p>
          <a:p>
            <a:r>
              <a:rPr lang="cs-CZ" dirty="0" smtClean="0"/>
              <a:t>uvádíme všechny číslované i nečíslované sekvence</a:t>
            </a:r>
          </a:p>
          <a:p>
            <a:r>
              <a:rPr lang="cs-CZ" u="sng" dirty="0" smtClean="0"/>
              <a:t>stránkování komplikované či nepravidelné</a:t>
            </a:r>
            <a:r>
              <a:rPr lang="cs-CZ" b="1" dirty="0" smtClean="0"/>
              <a:t>:</a:t>
            </a:r>
            <a:endParaRPr lang="cs-CZ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celkový počet stran + </a:t>
            </a:r>
            <a:r>
              <a:rPr lang="cs-CZ" i="1" dirty="0" smtClean="0">
                <a:solidFill>
                  <a:srgbClr val="C00000"/>
                </a:solidFill>
              </a:rPr>
              <a:t>v různém stránkování</a:t>
            </a:r>
            <a:r>
              <a:rPr lang="cs-CZ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hlavní číslovaná sekvence a dopočítaný počet ostatních stran + </a:t>
            </a:r>
            <a:r>
              <a:rPr lang="cs-CZ" i="1" dirty="0" smtClean="0">
                <a:solidFill>
                  <a:srgbClr val="C00000"/>
                </a:solidFill>
              </a:rPr>
              <a:t>různě číslovaných stran </a:t>
            </a:r>
            <a:r>
              <a:rPr lang="cs-CZ" dirty="0" smtClean="0"/>
              <a:t>nebo</a:t>
            </a:r>
            <a:r>
              <a:rPr lang="cs-CZ" i="1" dirty="0" smtClean="0">
                <a:solidFill>
                  <a:srgbClr val="C00000"/>
                </a:solidFill>
              </a:rPr>
              <a:t> nečíslovaných stran</a:t>
            </a:r>
            <a:endParaRPr lang="cs-CZ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 smtClean="0"/>
              <a:t>jen v nouzi: </a:t>
            </a:r>
            <a:r>
              <a:rPr lang="cs-CZ" i="1" dirty="0" smtClean="0">
                <a:solidFill>
                  <a:srgbClr val="C00000"/>
                </a:solidFill>
              </a:rPr>
              <a:t>1 svazek (různé stránkování)</a:t>
            </a:r>
          </a:p>
          <a:p>
            <a:r>
              <a:rPr lang="cs-CZ" u="sng" dirty="0" smtClean="0"/>
              <a:t>číslování chybné </a:t>
            </a:r>
            <a:r>
              <a:rPr lang="cs-CZ" dirty="0" smtClean="0"/>
              <a:t>- zapíše se obojí spolu s výrazem </a:t>
            </a:r>
            <a:r>
              <a:rPr lang="cs-CZ" i="1" dirty="0" smtClean="0">
                <a:solidFill>
                  <a:srgbClr val="C00000"/>
                </a:solidFill>
              </a:rPr>
              <a:t>to je </a:t>
            </a:r>
            <a:r>
              <a:rPr lang="cs-CZ" i="1" dirty="0" smtClean="0"/>
              <a:t>(122 stran, to je, 212 stran)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cs-CZ" u="sng" dirty="0" smtClean="0"/>
              <a:t>nečíslované stránky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spočítáme + výraz </a:t>
            </a:r>
            <a:r>
              <a:rPr lang="cs-CZ" i="1" dirty="0" smtClean="0">
                <a:solidFill>
                  <a:srgbClr val="C00000"/>
                </a:solidFill>
              </a:rPr>
              <a:t>nečíslovaných stran </a:t>
            </a:r>
            <a:r>
              <a:rPr lang="cs-CZ" sz="2400" i="1" dirty="0" smtClean="0"/>
              <a:t>(tuto variantu preferujeme)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výraz </a:t>
            </a:r>
            <a:r>
              <a:rPr lang="cs-CZ" i="1" dirty="0" smtClean="0">
                <a:solidFill>
                  <a:srgbClr val="C00000"/>
                </a:solidFill>
              </a:rPr>
              <a:t>přibližně</a:t>
            </a:r>
            <a:r>
              <a:rPr lang="cs-CZ" i="1" dirty="0" smtClean="0"/>
              <a:t> </a:t>
            </a:r>
            <a:r>
              <a:rPr lang="cs-CZ" dirty="0" smtClean="0"/>
              <a:t>+ odhad počtu stran</a:t>
            </a:r>
          </a:p>
          <a:p>
            <a:pPr marL="514350" indent="-514350">
              <a:buFont typeface="+mj-lt"/>
              <a:buAutoNum type="arabicPeriod"/>
            </a:pPr>
            <a:r>
              <a:rPr lang="cs-CZ" i="1" dirty="0" smtClean="0"/>
              <a:t>jen v nouzi: </a:t>
            </a:r>
            <a:r>
              <a:rPr lang="cs-CZ" i="1" dirty="0" smtClean="0">
                <a:solidFill>
                  <a:srgbClr val="C00000"/>
                </a:solidFill>
              </a:rPr>
              <a:t>1 svazek (nestránkováno)</a:t>
            </a:r>
          </a:p>
          <a:p>
            <a:pPr marL="514350" indent="-514350">
              <a:buNone/>
            </a:pPr>
            <a:r>
              <a:rPr lang="cs-CZ" u="sng" dirty="0" smtClean="0"/>
              <a:t>složený list</a:t>
            </a:r>
          </a:p>
          <a:p>
            <a:pPr marL="514350" indent="-514350">
              <a:buNone/>
            </a:pPr>
            <a:r>
              <a:rPr lang="cs-CZ" i="1" dirty="0" smtClean="0">
                <a:solidFill>
                  <a:srgbClr val="C00000"/>
                </a:solidFill>
              </a:rPr>
              <a:t>1 složený list </a:t>
            </a:r>
            <a:r>
              <a:rPr lang="cs-CZ" i="1" dirty="0" smtClean="0"/>
              <a:t>+</a:t>
            </a:r>
            <a:r>
              <a:rPr lang="cs-CZ" dirty="0" smtClean="0"/>
              <a:t> počet stránek v kulaté závorce</a:t>
            </a:r>
          </a:p>
          <a:p>
            <a:pPr marL="514350" indent="-514350">
              <a:buNone/>
            </a:pPr>
            <a:r>
              <a:rPr lang="cs-CZ" u="sng" dirty="0" smtClean="0"/>
              <a:t>obrazové přílohy</a:t>
            </a: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počet + </a:t>
            </a:r>
            <a:r>
              <a:rPr lang="cs-CZ" i="1" dirty="0" smtClean="0">
                <a:solidFill>
                  <a:srgbClr val="C00000"/>
                </a:solidFill>
              </a:rPr>
              <a:t>stran/listů obrazových příloh </a:t>
            </a:r>
            <a:r>
              <a:rPr lang="cs-CZ" dirty="0" smtClean="0"/>
              <a:t>nebo počet + </a:t>
            </a:r>
            <a:r>
              <a:rPr lang="cs-CZ" i="1" dirty="0" smtClean="0">
                <a:solidFill>
                  <a:srgbClr val="C00000"/>
                </a:solidFill>
              </a:rPr>
              <a:t>nečíslovaných stran/listů obrazových příloh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Oblast údajů o názvu a odpovědnosti</a:t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sz="3600" dirty="0" smtClean="0">
                <a:solidFill>
                  <a:srgbClr val="002060"/>
                </a:solidFill>
              </a:rPr>
              <a:t>MARC 21/pole 245/neopakovatelné</a:t>
            </a:r>
            <a:endParaRPr lang="cs-CZ" sz="36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Povinný údaj v MZ (minimální záznam) - vždy </a:t>
            </a:r>
            <a:r>
              <a:rPr lang="cs-CZ" dirty="0"/>
              <a:t>hlavní název (byť doplněný) a, je-li uveden či zjištěn, první údaj o </a:t>
            </a:r>
            <a:r>
              <a:rPr lang="cs-CZ" dirty="0" smtClean="0"/>
              <a:t>odpovědnosti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Preferované </a:t>
            </a:r>
            <a:r>
              <a:rPr lang="cs-CZ" dirty="0">
                <a:solidFill>
                  <a:srgbClr val="C00000"/>
                </a:solidFill>
              </a:rPr>
              <a:t>prameny </a:t>
            </a:r>
            <a:r>
              <a:rPr lang="cs-CZ" dirty="0" smtClean="0">
                <a:solidFill>
                  <a:srgbClr val="C00000"/>
                </a:solidFill>
              </a:rPr>
              <a:t>popisu</a:t>
            </a:r>
            <a:r>
              <a:rPr lang="cs-CZ" baseline="30000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r>
              <a:rPr lang="cs-CZ" dirty="0" smtClean="0">
                <a:solidFill>
                  <a:srgbClr val="C00000"/>
                </a:solidFill>
              </a:rPr>
              <a:t> – pořadí</a:t>
            </a:r>
            <a:r>
              <a:rPr lang="cs-CZ" dirty="0" smtClean="0"/>
              <a:t>: </a:t>
            </a:r>
            <a:r>
              <a:rPr lang="cs-CZ" dirty="0"/>
              <a:t>titulní stránka, obálka, </a:t>
            </a:r>
            <a:r>
              <a:rPr lang="cs-CZ" dirty="0" smtClean="0"/>
              <a:t>hlavička</a:t>
            </a:r>
            <a:r>
              <a:rPr lang="cs-CZ" baseline="30000" dirty="0" smtClean="0">
                <a:solidFill>
                  <a:srgbClr val="2B7589"/>
                </a:solidFill>
              </a:rPr>
              <a:t>2</a:t>
            </a:r>
            <a:r>
              <a:rPr lang="cs-CZ" dirty="0" smtClean="0"/>
              <a:t>, </a:t>
            </a:r>
            <a:r>
              <a:rPr lang="cs-CZ" dirty="0"/>
              <a:t>rub titulní stránky a </a:t>
            </a:r>
            <a:r>
              <a:rPr lang="cs-CZ" dirty="0" smtClean="0"/>
              <a:t>tiráž </a:t>
            </a:r>
          </a:p>
          <a:p>
            <a:endParaRPr lang="cs-CZ" dirty="0"/>
          </a:p>
          <a:p>
            <a:r>
              <a:rPr lang="cs-CZ" baseline="30000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sz="2600" dirty="0" smtClean="0">
                <a:solidFill>
                  <a:srgbClr val="C00000"/>
                </a:solidFill>
              </a:rPr>
              <a:t>červenou barvou upozornění na změny oproti AACR2R</a:t>
            </a:r>
          </a:p>
          <a:p>
            <a:r>
              <a:rPr lang="cs-CZ" baseline="30000" dirty="0" smtClean="0">
                <a:solidFill>
                  <a:srgbClr val="2B7589"/>
                </a:solidFill>
              </a:rPr>
              <a:t>2</a:t>
            </a:r>
            <a:r>
              <a:rPr lang="cs-CZ" sz="2800" baseline="30000" dirty="0" smtClean="0">
                <a:solidFill>
                  <a:srgbClr val="2B7589"/>
                </a:solidFill>
              </a:rPr>
              <a:t> </a:t>
            </a:r>
            <a:r>
              <a:rPr lang="cs-CZ" sz="2800" dirty="0" smtClean="0">
                <a:solidFill>
                  <a:srgbClr val="2B7589"/>
                </a:solidFill>
              </a:rPr>
              <a:t> </a:t>
            </a:r>
            <a:r>
              <a:rPr lang="cs-CZ" sz="2600" dirty="0" smtClean="0"/>
              <a:t>hlavička – začátek první strany textu nebo záhlaví první stránky</a:t>
            </a:r>
            <a:endParaRPr lang="cs-CZ" sz="2600" baseline="300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r>
              <a:rPr lang="cs-CZ" u="sng" dirty="0" smtClean="0"/>
              <a:t>více svazků</a:t>
            </a:r>
            <a:r>
              <a:rPr lang="cs-CZ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 průběžným číslováním - počet svazků + celkový počet stránek v kulaté závorce (i v AACR, ale příliš se nedodržovalo </a:t>
            </a:r>
            <a:r>
              <a:rPr lang="cs-CZ" dirty="0" smtClean="0">
                <a:solidFill>
                  <a:srgbClr val="C00000"/>
                </a:solidFill>
              </a:rPr>
              <a:t>!!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každý svazek vlastní stránkování – počet svazků + v kulaté závorce počet stránek každého svazku</a:t>
            </a:r>
          </a:p>
          <a:p>
            <a:r>
              <a:rPr lang="cs-CZ" u="sng" dirty="0" smtClean="0"/>
              <a:t>neukončený zdroj</a:t>
            </a:r>
          </a:p>
          <a:p>
            <a:pPr>
              <a:buNone/>
            </a:pPr>
            <a:r>
              <a:rPr lang="cs-CZ" dirty="0" smtClean="0"/>
              <a:t>slovní označení jednotky bez čísla; po ukončení vydávání doplníme počet vydaných jednotek (svazků, atd.)</a:t>
            </a:r>
          </a:p>
          <a:p>
            <a:r>
              <a:rPr lang="cs-CZ" u="sng" dirty="0" smtClean="0"/>
              <a:t>aktualizace vydávané na volných listech</a:t>
            </a:r>
          </a:p>
          <a:p>
            <a:pPr>
              <a:buNone/>
            </a:pPr>
            <a:r>
              <a:rPr lang="cs-CZ" dirty="0" smtClean="0"/>
              <a:t> počet svazků + </a:t>
            </a:r>
            <a:r>
              <a:rPr lang="cs-CZ" i="1" dirty="0" smtClean="0"/>
              <a:t>(na volných listech)</a:t>
            </a:r>
            <a:r>
              <a:rPr lang="cs-CZ" dirty="0" smtClean="0"/>
              <a:t> 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Další fyzické údaje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nepatří sem ilustrované titulní stránky a menší ilustrace</a:t>
            </a:r>
          </a:p>
          <a:p>
            <a:r>
              <a:rPr lang="cs-CZ" dirty="0" smtClean="0"/>
              <a:t>tabulky obsahující slova nebo čísla nejsou ilustrace</a:t>
            </a:r>
          </a:p>
          <a:p>
            <a:r>
              <a:rPr lang="cs-CZ" dirty="0"/>
              <a:t>p</a:t>
            </a:r>
            <a:r>
              <a:rPr lang="cs-CZ" dirty="0" smtClean="0"/>
              <a:t>řetisk fotografií v knize se považuje za součást ilustrací, neuvádějí se samostatně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vedle výrazu </a:t>
            </a:r>
            <a:r>
              <a:rPr lang="cs-CZ" i="1" dirty="0" smtClean="0"/>
              <a:t>ilustrace</a:t>
            </a:r>
            <a:r>
              <a:rPr lang="cs-CZ" dirty="0" smtClean="0">
                <a:solidFill>
                  <a:srgbClr val="C00000"/>
                </a:solidFill>
              </a:rPr>
              <a:t> lze použít: </a:t>
            </a:r>
            <a:r>
              <a:rPr lang="cs-CZ" i="1" dirty="0" smtClean="0"/>
              <a:t>erby, faksimile, formuláře, fotografie, genealogické tabulky, grafy, iluminace, mapy, noty, plány, portréty, schémata, vzorky</a:t>
            </a:r>
          </a:p>
          <a:p>
            <a:r>
              <a:rPr lang="cs-CZ" u="sng" dirty="0" smtClean="0">
                <a:solidFill>
                  <a:srgbClr val="C00000"/>
                </a:solidFill>
              </a:rPr>
              <a:t>barva: </a:t>
            </a:r>
            <a:r>
              <a:rPr lang="cs-CZ" i="1" dirty="0" smtClean="0"/>
              <a:t>barevné ilustrace</a:t>
            </a:r>
            <a:r>
              <a:rPr lang="cs-CZ" dirty="0" smtClean="0"/>
              <a:t> nebo </a:t>
            </a:r>
            <a:r>
              <a:rPr lang="cs-CZ" i="1" dirty="0" smtClean="0"/>
              <a:t>ilustrace (některé barevné) </a:t>
            </a:r>
            <a:r>
              <a:rPr lang="cs-CZ" dirty="0" smtClean="0"/>
              <a:t>nebo </a:t>
            </a:r>
            <a:r>
              <a:rPr lang="cs-CZ" i="1" dirty="0" smtClean="0"/>
              <a:t>ilustrace (převážně barevné)  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dirty="0" smtClean="0"/>
              <a:t>Rozměr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cs-CZ" dirty="0" smtClean="0"/>
              <a:t>výška v cm, do 10 cm v mm</a:t>
            </a:r>
          </a:p>
          <a:p>
            <a:r>
              <a:rPr lang="cs-CZ" dirty="0" smtClean="0"/>
              <a:t>šířka svazku menší než polovina výšky nebo větší než výška - </a:t>
            </a:r>
            <a:r>
              <a:rPr lang="cs-CZ" dirty="0" err="1" smtClean="0"/>
              <a:t>výška</a:t>
            </a:r>
            <a:r>
              <a:rPr lang="cs-CZ" dirty="0" smtClean="0"/>
              <a:t> x šířka v cm</a:t>
            </a:r>
          </a:p>
          <a:p>
            <a:r>
              <a:rPr lang="cs-CZ" dirty="0" smtClean="0"/>
              <a:t>jednolistový tisk (není určen ke čtení po stránkách) - výška x šířka; je-li určen ke složení, následuje jeho rozměr po složení s výrazem </a:t>
            </a:r>
            <a:r>
              <a:rPr lang="cs-CZ" i="1" dirty="0" smtClean="0"/>
              <a:t>složeno na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Doprovodný materiál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jakýkoli materiál vydaný a určený ke společnému používání s popisovaným zdrojem, např. mapa, disketa, brožura, hrací karty - uvádí se jejich počet a název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200" b="1" dirty="0" smtClean="0"/>
              <a:t>300 $a</a:t>
            </a:r>
            <a:r>
              <a:rPr lang="cs-CZ" sz="2200" dirty="0" smtClean="0"/>
              <a:t>86 stran, 16 nečíslovaných listů obrazových příloh </a:t>
            </a:r>
            <a:r>
              <a:rPr lang="cs-CZ" sz="2200" b="1" dirty="0" smtClean="0"/>
              <a:t>:$</a:t>
            </a:r>
            <a:r>
              <a:rPr lang="cs-CZ" sz="2200" b="1" dirty="0" err="1" smtClean="0"/>
              <a:t>b</a:t>
            </a:r>
            <a:r>
              <a:rPr lang="cs-CZ" sz="2200" dirty="0" err="1" smtClean="0"/>
              <a:t>ilustrace</a:t>
            </a:r>
            <a:r>
              <a:rPr lang="cs-CZ" sz="2200" dirty="0" smtClean="0"/>
              <a:t> </a:t>
            </a:r>
            <a:r>
              <a:rPr lang="en-US" sz="2200" b="1" dirty="0" smtClean="0"/>
              <a:t>;</a:t>
            </a:r>
            <a:r>
              <a:rPr lang="cs-CZ" sz="2200" b="1" dirty="0" smtClean="0"/>
              <a:t> $c</a:t>
            </a:r>
            <a:r>
              <a:rPr lang="cs-CZ" sz="2200" dirty="0" smtClean="0"/>
              <a:t>21 cm</a:t>
            </a:r>
          </a:p>
          <a:p>
            <a:pPr>
              <a:buNone/>
            </a:pPr>
            <a:r>
              <a:rPr lang="cs-CZ" sz="2200" dirty="0" smtClean="0"/>
              <a:t> </a:t>
            </a:r>
          </a:p>
          <a:p>
            <a:pPr>
              <a:buNone/>
            </a:pPr>
            <a:r>
              <a:rPr lang="cs-CZ" sz="2200" b="1" dirty="0" smtClean="0"/>
              <a:t>300 $</a:t>
            </a:r>
            <a:r>
              <a:rPr lang="cs-CZ" sz="2200" b="1" dirty="0" err="1" smtClean="0"/>
              <a:t>a</a:t>
            </a:r>
            <a:r>
              <a:rPr lang="cs-CZ" sz="2200" dirty="0" err="1" smtClean="0"/>
              <a:t>vii</a:t>
            </a:r>
            <a:r>
              <a:rPr lang="cs-CZ" sz="2200" dirty="0" smtClean="0"/>
              <a:t>,</a:t>
            </a:r>
            <a:r>
              <a:rPr lang="cs-CZ" sz="2200" b="1" dirty="0" smtClean="0"/>
              <a:t> </a:t>
            </a:r>
            <a:r>
              <a:rPr lang="cs-CZ" sz="2200" dirty="0" smtClean="0"/>
              <a:t>63 stran</a:t>
            </a:r>
            <a:r>
              <a:rPr lang="cs-CZ" sz="2200" b="1" dirty="0" smtClean="0"/>
              <a:t> :$</a:t>
            </a:r>
            <a:r>
              <a:rPr lang="cs-CZ" sz="2200" b="1" dirty="0" err="1" smtClean="0"/>
              <a:t>b</a:t>
            </a:r>
            <a:r>
              <a:rPr lang="cs-CZ" sz="2200" dirty="0" err="1" smtClean="0"/>
              <a:t>ilustrace</a:t>
            </a:r>
            <a:r>
              <a:rPr lang="cs-CZ" sz="2200" dirty="0" smtClean="0"/>
              <a:t>, portréty</a:t>
            </a:r>
            <a:r>
              <a:rPr lang="cs-CZ" sz="2200" b="1" dirty="0" smtClean="0"/>
              <a:t> </a:t>
            </a:r>
            <a:r>
              <a:rPr lang="en-US" sz="2200" b="1" dirty="0" smtClean="0"/>
              <a:t>;</a:t>
            </a:r>
            <a:r>
              <a:rPr lang="cs-CZ" sz="2200" b="1" dirty="0" smtClean="0"/>
              <a:t>$c</a:t>
            </a:r>
            <a:r>
              <a:rPr lang="cs-CZ" sz="2200" dirty="0" smtClean="0"/>
              <a:t>14 cm</a:t>
            </a:r>
            <a:r>
              <a:rPr lang="cs-CZ" sz="2200" b="1" dirty="0" smtClean="0"/>
              <a:t> +$e</a:t>
            </a:r>
            <a:r>
              <a:rPr lang="cs-CZ" sz="2200" dirty="0" smtClean="0"/>
              <a:t>1 CD + 1 DVD</a:t>
            </a:r>
          </a:p>
          <a:p>
            <a:pPr>
              <a:buNone/>
            </a:pPr>
            <a:r>
              <a:rPr lang="cs-CZ" sz="2200" dirty="0" smtClean="0"/>
              <a:t> </a:t>
            </a:r>
          </a:p>
          <a:p>
            <a:pPr>
              <a:buNone/>
            </a:pPr>
            <a:r>
              <a:rPr lang="cs-CZ" sz="2200" b="1" dirty="0" smtClean="0"/>
              <a:t>300 $a</a:t>
            </a:r>
            <a:r>
              <a:rPr lang="cs-CZ" sz="2200" dirty="0" smtClean="0"/>
              <a:t>2 svazky (</a:t>
            </a:r>
            <a:r>
              <a:rPr lang="cs-CZ" sz="2200" dirty="0" err="1" smtClean="0"/>
              <a:t>viii</a:t>
            </a:r>
            <a:r>
              <a:rPr lang="cs-CZ" sz="2200" dirty="0" smtClean="0"/>
              <a:t>, 388; </a:t>
            </a:r>
            <a:r>
              <a:rPr lang="cs-CZ" sz="2200" dirty="0" err="1" smtClean="0"/>
              <a:t>ix</a:t>
            </a:r>
            <a:r>
              <a:rPr lang="cs-CZ" sz="2200" dirty="0" smtClean="0"/>
              <a:t>, 362 stran) </a:t>
            </a:r>
            <a:r>
              <a:rPr lang="cs-CZ" sz="2200" b="1" dirty="0" smtClean="0"/>
              <a:t>;$c</a:t>
            </a:r>
            <a:r>
              <a:rPr lang="cs-CZ" sz="2200" dirty="0" smtClean="0"/>
              <a:t>20 cm</a:t>
            </a:r>
          </a:p>
          <a:p>
            <a:pPr>
              <a:buNone/>
            </a:pPr>
            <a:r>
              <a:rPr lang="cs-CZ" sz="2200" dirty="0" smtClean="0"/>
              <a:t> </a:t>
            </a:r>
          </a:p>
          <a:p>
            <a:pPr>
              <a:buNone/>
            </a:pPr>
            <a:r>
              <a:rPr lang="cs-CZ" sz="2200" b="1" dirty="0" smtClean="0"/>
              <a:t>300 $a</a:t>
            </a:r>
            <a:r>
              <a:rPr lang="cs-CZ" sz="2200" dirty="0" smtClean="0"/>
              <a:t>3 svazky (1288 stran) </a:t>
            </a:r>
            <a:r>
              <a:rPr lang="cs-CZ" sz="2200" b="1" dirty="0" smtClean="0"/>
              <a:t>;$c</a:t>
            </a:r>
            <a:r>
              <a:rPr lang="cs-CZ" sz="2200" dirty="0" smtClean="0"/>
              <a:t>25 cm </a:t>
            </a:r>
          </a:p>
          <a:p>
            <a:pPr>
              <a:buNone/>
            </a:pPr>
            <a:r>
              <a:rPr lang="cs-CZ" sz="2200" dirty="0" smtClean="0"/>
              <a:t> </a:t>
            </a:r>
          </a:p>
          <a:p>
            <a:pPr>
              <a:buNone/>
            </a:pPr>
            <a:r>
              <a:rPr lang="cs-CZ" sz="2200" b="1" dirty="0" smtClean="0"/>
              <a:t>300 $</a:t>
            </a:r>
            <a:r>
              <a:rPr lang="cs-CZ" sz="2200" b="1" dirty="0" err="1" smtClean="0"/>
              <a:t>a</a:t>
            </a:r>
            <a:r>
              <a:rPr lang="cs-CZ" sz="2200" dirty="0" err="1" smtClean="0"/>
              <a:t>přibližně</a:t>
            </a:r>
            <a:r>
              <a:rPr lang="cs-CZ" sz="2200" dirty="0" smtClean="0"/>
              <a:t> 600 stran :</a:t>
            </a:r>
            <a:r>
              <a:rPr lang="cs-CZ" sz="2200" b="1" dirty="0" smtClean="0"/>
              <a:t>$</a:t>
            </a:r>
            <a:r>
              <a:rPr lang="cs-CZ" sz="2200" b="1" dirty="0" err="1" smtClean="0"/>
              <a:t>b</a:t>
            </a:r>
            <a:r>
              <a:rPr lang="cs-CZ" sz="2200" dirty="0" err="1" smtClean="0"/>
              <a:t>ilustrace</a:t>
            </a:r>
            <a:r>
              <a:rPr lang="cs-CZ" sz="2200" dirty="0" smtClean="0"/>
              <a:t> (některé barevné) ;</a:t>
            </a:r>
            <a:r>
              <a:rPr lang="cs-CZ" sz="2200" b="1" dirty="0" smtClean="0"/>
              <a:t>$c</a:t>
            </a:r>
            <a:r>
              <a:rPr lang="cs-CZ" sz="2200" dirty="0" smtClean="0"/>
              <a:t>15 x 25 cm</a:t>
            </a:r>
          </a:p>
          <a:p>
            <a:pPr>
              <a:buNone/>
            </a:pPr>
            <a:r>
              <a:rPr lang="cs-CZ" sz="2200" b="1" dirty="0" smtClean="0"/>
              <a:t> </a:t>
            </a:r>
            <a:endParaRPr lang="cs-CZ" sz="2200" dirty="0" smtClean="0"/>
          </a:p>
          <a:p>
            <a:pPr>
              <a:buNone/>
            </a:pPr>
            <a:r>
              <a:rPr lang="cs-CZ" sz="2200" b="1" dirty="0" smtClean="0"/>
              <a:t>300 $a</a:t>
            </a:r>
            <a:r>
              <a:rPr lang="cs-CZ" sz="2200" dirty="0" smtClean="0"/>
              <a:t>450 stran v různém stránkování :</a:t>
            </a:r>
            <a:r>
              <a:rPr lang="cs-CZ" sz="2200" b="1" dirty="0" smtClean="0"/>
              <a:t>$</a:t>
            </a:r>
            <a:r>
              <a:rPr lang="cs-CZ" sz="2200" b="1" dirty="0" err="1" smtClean="0"/>
              <a:t>b</a:t>
            </a:r>
            <a:r>
              <a:rPr lang="cs-CZ" sz="2200" dirty="0" err="1" smtClean="0"/>
              <a:t>mapy</a:t>
            </a:r>
            <a:r>
              <a:rPr lang="cs-CZ" sz="2200" dirty="0" smtClean="0"/>
              <a:t>, plány ;</a:t>
            </a:r>
            <a:r>
              <a:rPr lang="cs-CZ" sz="2200" b="1" dirty="0" smtClean="0"/>
              <a:t>$c</a:t>
            </a:r>
            <a:r>
              <a:rPr lang="cs-CZ" sz="2200" dirty="0" smtClean="0"/>
              <a:t>30 cm +</a:t>
            </a:r>
            <a:r>
              <a:rPr lang="cs-CZ" sz="2200" b="1" dirty="0" smtClean="0"/>
              <a:t>$e</a:t>
            </a:r>
            <a:r>
              <a:rPr lang="cs-CZ" sz="2200" dirty="0" smtClean="0"/>
              <a:t>1 vzorník barev (25 stran ; 21 cm)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b="1" dirty="0" smtClean="0"/>
              <a:t>300 $a</a:t>
            </a:r>
            <a:r>
              <a:rPr lang="cs-CZ" dirty="0" smtClean="0"/>
              <a:t>223 nečíslovaných stran :</a:t>
            </a:r>
            <a:r>
              <a:rPr lang="cs-CZ" b="1" dirty="0" smtClean="0"/>
              <a:t>$</a:t>
            </a:r>
            <a:r>
              <a:rPr lang="cs-CZ" b="1" dirty="0" err="1" smtClean="0"/>
              <a:t>b</a:t>
            </a:r>
            <a:r>
              <a:rPr lang="cs-CZ" dirty="0" err="1" smtClean="0"/>
              <a:t>faksimile</a:t>
            </a:r>
            <a:r>
              <a:rPr lang="cs-CZ" dirty="0" smtClean="0"/>
              <a:t> ;</a:t>
            </a:r>
            <a:r>
              <a:rPr lang="cs-CZ" b="1" dirty="0" smtClean="0"/>
              <a:t>$c</a:t>
            </a:r>
            <a:r>
              <a:rPr lang="cs-CZ" dirty="0" smtClean="0"/>
              <a:t>28 cm</a:t>
            </a:r>
            <a:endParaRPr lang="cs-CZ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cs-CZ" b="1" dirty="0" smtClean="0"/>
              <a:t> 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300 $a</a:t>
            </a:r>
            <a:r>
              <a:rPr lang="cs-CZ" dirty="0" smtClean="0"/>
              <a:t>126 stran ;</a:t>
            </a:r>
            <a:r>
              <a:rPr lang="cs-CZ" b="1" dirty="0" smtClean="0"/>
              <a:t>$c</a:t>
            </a:r>
            <a:r>
              <a:rPr lang="cs-CZ" dirty="0" smtClean="0"/>
              <a:t>90 mm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i="1" dirty="0" smtClean="0">
                <a:solidFill>
                  <a:srgbClr val="2B7589"/>
                </a:solidFill>
              </a:rPr>
              <a:t> elektronicky publikované textové monografie</a:t>
            </a:r>
            <a:endParaRPr lang="cs-CZ" dirty="0" smtClean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b="1" dirty="0" smtClean="0">
                <a:solidFill>
                  <a:srgbClr val="2B7589"/>
                </a:solidFill>
              </a:rPr>
              <a:t>300 $a</a:t>
            </a:r>
            <a:r>
              <a:rPr lang="cs-CZ" dirty="0" smtClean="0">
                <a:solidFill>
                  <a:srgbClr val="2B7589"/>
                </a:solidFill>
              </a:rPr>
              <a:t>1 online zdroj</a:t>
            </a:r>
            <a:r>
              <a:rPr lang="cs-CZ" b="1" dirty="0" smtClean="0">
                <a:solidFill>
                  <a:srgbClr val="2B7589"/>
                </a:solidFill>
              </a:rPr>
              <a:t> </a:t>
            </a:r>
            <a:r>
              <a:rPr lang="cs-CZ" dirty="0" smtClean="0">
                <a:solidFill>
                  <a:srgbClr val="2B7589"/>
                </a:solidFill>
              </a:rPr>
              <a:t>(přibližně 600 stran) :</a:t>
            </a:r>
            <a:r>
              <a:rPr lang="cs-CZ" b="1" dirty="0" smtClean="0">
                <a:solidFill>
                  <a:srgbClr val="2B7589"/>
                </a:solidFill>
              </a:rPr>
              <a:t>$</a:t>
            </a:r>
            <a:r>
              <a:rPr lang="cs-CZ" b="1" dirty="0" err="1" smtClean="0">
                <a:solidFill>
                  <a:srgbClr val="2B7589"/>
                </a:solidFill>
              </a:rPr>
              <a:t>b</a:t>
            </a:r>
            <a:r>
              <a:rPr lang="cs-CZ" dirty="0" err="1" smtClean="0">
                <a:solidFill>
                  <a:srgbClr val="2B7589"/>
                </a:solidFill>
              </a:rPr>
              <a:t>ilustrace</a:t>
            </a:r>
            <a:r>
              <a:rPr lang="cs-CZ" dirty="0" smtClean="0">
                <a:solidFill>
                  <a:srgbClr val="2B7589"/>
                </a:solidFill>
              </a:rPr>
              <a:t> (některé barevné)</a:t>
            </a:r>
          </a:p>
          <a:p>
            <a:pPr>
              <a:buNone/>
            </a:pPr>
            <a:r>
              <a:rPr lang="cs-CZ" b="1" dirty="0" smtClean="0">
                <a:solidFill>
                  <a:srgbClr val="2B7589"/>
                </a:solidFill>
              </a:rPr>
              <a:t>300 $a</a:t>
            </a:r>
            <a:r>
              <a:rPr lang="cs-CZ" dirty="0" smtClean="0">
                <a:solidFill>
                  <a:srgbClr val="2B7589"/>
                </a:solidFill>
              </a:rPr>
              <a:t>1 online zdroj (126 stran)</a:t>
            </a:r>
          </a:p>
          <a:p>
            <a:pPr>
              <a:buNone/>
            </a:pPr>
            <a:r>
              <a:rPr lang="cs-CZ" b="1" dirty="0">
                <a:solidFill>
                  <a:srgbClr val="2B7589"/>
                </a:solidFill>
              </a:rPr>
              <a:t>300 $a</a:t>
            </a:r>
            <a:r>
              <a:rPr lang="cs-CZ" dirty="0">
                <a:solidFill>
                  <a:srgbClr val="2B7589"/>
                </a:solidFill>
              </a:rPr>
              <a:t>1 online zdroj</a:t>
            </a:r>
            <a:endParaRPr lang="cs-CZ" dirty="0" smtClean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b="1" dirty="0" smtClean="0"/>
              <a:t> 		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300 $a</a:t>
            </a:r>
            <a:r>
              <a:rPr lang="cs-CZ" dirty="0" smtClean="0"/>
              <a:t>1 složený list (8 stran) ;</a:t>
            </a:r>
            <a:r>
              <a:rPr lang="cs-CZ" b="1" dirty="0" smtClean="0"/>
              <a:t>$c</a:t>
            </a:r>
            <a:r>
              <a:rPr lang="cs-CZ" dirty="0" smtClean="0"/>
              <a:t>15 cm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b="1" dirty="0" smtClean="0"/>
              <a:t>300 $a</a:t>
            </a:r>
            <a:r>
              <a:rPr lang="cs-CZ" dirty="0" smtClean="0"/>
              <a:t>1 list ;</a:t>
            </a:r>
            <a:r>
              <a:rPr lang="cs-CZ" b="1" dirty="0" smtClean="0"/>
              <a:t>$</a:t>
            </a:r>
            <a:r>
              <a:rPr lang="cs-CZ" dirty="0" smtClean="0"/>
              <a:t>c75 x 36 cm složeno na 25 x 18 cm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dirty="0" smtClean="0"/>
              <a:t>300 $a</a:t>
            </a:r>
            <a:r>
              <a:rPr lang="cs-CZ" dirty="0" smtClean="0"/>
              <a:t>1 svazek (na volných listech) ;</a:t>
            </a:r>
            <a:r>
              <a:rPr lang="cs-CZ" b="1" dirty="0" smtClean="0"/>
              <a:t>$c</a:t>
            </a:r>
            <a:r>
              <a:rPr lang="cs-CZ" dirty="0" smtClean="0"/>
              <a:t>30 cm +</a:t>
            </a:r>
            <a:r>
              <a:rPr lang="cs-CZ" b="1" dirty="0" smtClean="0"/>
              <a:t>$e</a:t>
            </a:r>
            <a:r>
              <a:rPr lang="cs-CZ" dirty="0" smtClean="0"/>
              <a:t>1 licence + 1 CD-ROM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b="1" dirty="0" smtClean="0"/>
              <a:t>300 $a</a:t>
            </a:r>
            <a:r>
              <a:rPr lang="cs-CZ" dirty="0" smtClean="0"/>
              <a:t>67 stran,</a:t>
            </a:r>
            <a:r>
              <a:rPr lang="cs-CZ" b="1" dirty="0" smtClean="0"/>
              <a:t> </a:t>
            </a:r>
            <a:r>
              <a:rPr lang="cs-CZ" dirty="0" smtClean="0"/>
              <a:t>38 listů, 64 nečíslovaných stran :</a:t>
            </a:r>
            <a:r>
              <a:rPr lang="cs-CZ" b="1" dirty="0" smtClean="0"/>
              <a:t>$</a:t>
            </a:r>
            <a:r>
              <a:rPr lang="cs-CZ" b="1" dirty="0" err="1" smtClean="0"/>
              <a:t>b</a:t>
            </a:r>
            <a:r>
              <a:rPr lang="cs-CZ" dirty="0" err="1" smtClean="0"/>
              <a:t>barevné</a:t>
            </a:r>
            <a:r>
              <a:rPr lang="cs-CZ" dirty="0" smtClean="0"/>
              <a:t> ilustrace, portréty ;</a:t>
            </a:r>
            <a:r>
              <a:rPr lang="cs-CZ" b="1" dirty="0" smtClean="0"/>
              <a:t>$c</a:t>
            </a:r>
            <a:r>
              <a:rPr lang="cs-CZ" dirty="0" smtClean="0"/>
              <a:t> 23 cm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b="1" dirty="0" smtClean="0"/>
              <a:t>300 $a</a:t>
            </a:r>
            <a:r>
              <a:rPr lang="cs-CZ" dirty="0" smtClean="0"/>
              <a:t>228 stran, to je, 282 stran ;</a:t>
            </a:r>
            <a:r>
              <a:rPr lang="cs-CZ" b="1" dirty="0" smtClean="0"/>
              <a:t>$c</a:t>
            </a:r>
            <a:r>
              <a:rPr lang="cs-CZ" dirty="0" smtClean="0"/>
              <a:t>20 cm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b="1" dirty="0" smtClean="0"/>
              <a:t>300 $</a:t>
            </a:r>
            <a:r>
              <a:rPr lang="cs-CZ" b="1" dirty="0" err="1" smtClean="0"/>
              <a:t>a</a:t>
            </a:r>
            <a:r>
              <a:rPr lang="cs-CZ" dirty="0" err="1" smtClean="0"/>
              <a:t>strany</a:t>
            </a:r>
            <a:r>
              <a:rPr lang="cs-CZ" dirty="0" smtClean="0"/>
              <a:t> 255-631 ;</a:t>
            </a:r>
            <a:r>
              <a:rPr lang="cs-CZ" b="1" dirty="0" smtClean="0"/>
              <a:t>$c</a:t>
            </a:r>
            <a:r>
              <a:rPr lang="cs-CZ" dirty="0" smtClean="0"/>
              <a:t>18 cm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b="1" dirty="0" smtClean="0"/>
              <a:t>300 $a</a:t>
            </a:r>
            <a:r>
              <a:rPr lang="cs-CZ" dirty="0" smtClean="0"/>
              <a:t>232 stran, 16 listů obrazových příloh (některé složené) :</a:t>
            </a:r>
            <a:r>
              <a:rPr lang="cs-CZ" b="1" dirty="0" smtClean="0"/>
              <a:t>$</a:t>
            </a:r>
            <a:r>
              <a:rPr lang="cs-CZ" b="1" dirty="0" err="1" smtClean="0"/>
              <a:t>b</a:t>
            </a:r>
            <a:r>
              <a:rPr lang="cs-CZ" dirty="0" err="1" smtClean="0"/>
              <a:t>ilustrace</a:t>
            </a:r>
            <a:r>
              <a:rPr lang="cs-CZ" dirty="0" smtClean="0"/>
              <a:t> (převážně barevné) ;</a:t>
            </a:r>
            <a:r>
              <a:rPr lang="cs-CZ" b="1" dirty="0" smtClean="0"/>
              <a:t>$c</a:t>
            </a:r>
            <a:r>
              <a:rPr lang="cs-CZ" dirty="0" smtClean="0"/>
              <a:t>25 x 30 cm</a:t>
            </a: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300 $a   </a:t>
            </a:r>
            <a:r>
              <a:rPr lang="cs-CZ" dirty="0" smtClean="0"/>
              <a:t>svazky</a:t>
            </a:r>
            <a:r>
              <a:rPr lang="cs-CZ" b="1" dirty="0" smtClean="0"/>
              <a:t> ;$c</a:t>
            </a:r>
            <a:r>
              <a:rPr lang="cs-CZ" dirty="0" smtClean="0"/>
              <a:t>21 cm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i="1" dirty="0" smtClean="0">
                <a:solidFill>
                  <a:srgbClr val="2B7589"/>
                </a:solidFill>
              </a:rPr>
              <a:t>[u neúplného díla se předřazují 3 mezery]</a:t>
            </a:r>
            <a:endParaRPr lang="cs-CZ" dirty="0" smtClean="0">
              <a:solidFill>
                <a:srgbClr val="2B7589"/>
              </a:solidFill>
            </a:endParaRP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Oblast údajů o edici</a:t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sz="3600" dirty="0" smtClean="0">
                <a:solidFill>
                  <a:srgbClr val="002060"/>
                </a:solidFill>
              </a:rPr>
              <a:t>MARC 21/pole 490/opakovatelné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prameny popisu – titulní stránka edice, titulní stránka nebo jiná část provedení</a:t>
            </a:r>
          </a:p>
          <a:p>
            <a:r>
              <a:rPr lang="cs-CZ" dirty="0" smtClean="0"/>
              <a:t>údaje se zapisují přesně a platí pro ně stejné zásady jako pro zápis názvových údajů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slovní označení pořadí svazku se nahrazuje arabskou číslicí, římské číslice zůstávají</a:t>
            </a:r>
            <a:endParaRPr lang="cs-CZ" dirty="0" smtClean="0"/>
          </a:p>
          <a:p>
            <a:r>
              <a:rPr lang="cs-CZ" dirty="0" smtClean="0"/>
              <a:t>slova </a:t>
            </a:r>
            <a:r>
              <a:rPr lang="cs-CZ" i="1" dirty="0" smtClean="0">
                <a:solidFill>
                  <a:srgbClr val="C00000"/>
                </a:solidFill>
              </a:rPr>
              <a:t>svazek, Band, volume</a:t>
            </a:r>
            <a:r>
              <a:rPr lang="cs-CZ" i="1" dirty="0" smtClean="0"/>
              <a:t>, atd. </a:t>
            </a:r>
            <a:r>
              <a:rPr lang="cs-CZ" dirty="0" smtClean="0">
                <a:solidFill>
                  <a:srgbClr val="C00000"/>
                </a:solidFill>
              </a:rPr>
              <a:t>nezkracujeme</a:t>
            </a:r>
            <a:r>
              <a:rPr lang="cs-CZ" dirty="0" smtClean="0"/>
              <a:t>, pokud ovšem nejsou na prameni již jako zkratka uvedena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dirty="0" smtClean="0"/>
              <a:t>New </a:t>
            </a:r>
            <a:r>
              <a:rPr lang="cs-CZ" dirty="0" err="1" smtClean="0"/>
              <a:t>series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pojetí beze změn, jen se nezkracuje</a:t>
            </a:r>
          </a:p>
          <a:p>
            <a:r>
              <a:rPr lang="cs-CZ" dirty="0" smtClean="0"/>
              <a:t>je-li uvedeno spolu s číslem svazku, zapisuje se jako součást označení svazku</a:t>
            </a:r>
          </a:p>
          <a:p>
            <a:r>
              <a:rPr lang="cs-CZ" dirty="0" smtClean="0"/>
              <a:t>je-li uvedeno spolu s nečíslovanou edicí, považuje se za název </a:t>
            </a:r>
            <a:r>
              <a:rPr lang="cs-CZ" dirty="0" err="1" smtClean="0"/>
              <a:t>subedice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000" i="1" dirty="0" smtClean="0">
                <a:solidFill>
                  <a:srgbClr val="2B7589"/>
                </a:solidFill>
              </a:rPr>
              <a:t> </a:t>
            </a:r>
            <a:r>
              <a:rPr lang="cs-CZ" sz="2400" i="1" dirty="0" smtClean="0">
                <a:solidFill>
                  <a:srgbClr val="2B7589"/>
                </a:solidFill>
              </a:rPr>
              <a:t>označení svazku je gramatickou součástí názvu a zůstává slovně</a:t>
            </a:r>
            <a:endParaRPr lang="cs-CZ" sz="2400" b="1" dirty="0" smtClean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 smtClean="0"/>
              <a:t>4901 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Dědictví</a:t>
            </a:r>
            <a:r>
              <a:rPr lang="cs-CZ" sz="2400" dirty="0" smtClean="0"/>
              <a:t> Svatojánského svazek třetí</a:t>
            </a:r>
          </a:p>
          <a:p>
            <a:pPr>
              <a:buNone/>
            </a:pPr>
            <a:r>
              <a:rPr lang="cs-CZ" sz="2400" dirty="0" smtClean="0"/>
              <a:t> </a:t>
            </a:r>
            <a:r>
              <a:rPr lang="cs-CZ" sz="2400" i="1" dirty="0" smtClean="0">
                <a:solidFill>
                  <a:srgbClr val="2B7589"/>
                </a:solidFill>
              </a:rPr>
              <a:t>pořadí  slov v </a:t>
            </a:r>
            <a:r>
              <a:rPr lang="cs-CZ" sz="2400" i="1" dirty="0" err="1" smtClean="0">
                <a:solidFill>
                  <a:srgbClr val="2B7589"/>
                </a:solidFill>
              </a:rPr>
              <a:t>podpoli</a:t>
            </a:r>
            <a:r>
              <a:rPr lang="cs-CZ" sz="2400" i="1" dirty="0" smtClean="0">
                <a:solidFill>
                  <a:srgbClr val="2B7589"/>
                </a:solidFill>
              </a:rPr>
              <a:t> $v zůstává</a:t>
            </a:r>
            <a:endParaRPr lang="cs-CZ" sz="2400" dirty="0" smtClean="0"/>
          </a:p>
          <a:p>
            <a:pPr>
              <a:buNone/>
            </a:pPr>
            <a:r>
              <a:rPr lang="cs-CZ" sz="2400" b="1" dirty="0" smtClean="0"/>
              <a:t>4901 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Spisy</a:t>
            </a:r>
            <a:r>
              <a:rPr lang="cs-CZ" sz="2400" dirty="0" smtClean="0"/>
              <a:t> / Josef </a:t>
            </a:r>
            <a:r>
              <a:rPr lang="cs-CZ" sz="2400" dirty="0" err="1" smtClean="0"/>
              <a:t>Heyduk</a:t>
            </a:r>
            <a:r>
              <a:rPr lang="cs-CZ" sz="2400" dirty="0" smtClean="0"/>
              <a:t> </a:t>
            </a:r>
            <a:r>
              <a:rPr lang="cs-CZ" sz="2400" b="1" dirty="0" smtClean="0"/>
              <a:t>;$v</a:t>
            </a:r>
            <a:r>
              <a:rPr lang="cs-CZ" sz="2400" dirty="0" smtClean="0"/>
              <a:t>16</a:t>
            </a:r>
            <a:r>
              <a:rPr lang="cs-CZ" sz="2400" b="1" dirty="0" smtClean="0"/>
              <a:t>.</a:t>
            </a:r>
            <a:r>
              <a:rPr lang="cs-CZ" sz="2400" dirty="0" smtClean="0"/>
              <a:t> díl</a:t>
            </a:r>
          </a:p>
          <a:p>
            <a:pPr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 římské číslice  zůstávají</a:t>
            </a:r>
          </a:p>
          <a:p>
            <a:pPr>
              <a:buNone/>
            </a:pPr>
            <a:r>
              <a:rPr lang="cs-CZ" sz="2400" b="1" dirty="0" smtClean="0"/>
              <a:t>4901</a:t>
            </a:r>
            <a:r>
              <a:rPr lang="cs-CZ" sz="2400" dirty="0" smtClean="0"/>
              <a:t>  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Spisy</a:t>
            </a:r>
            <a:r>
              <a:rPr lang="cs-CZ" sz="2400" dirty="0" smtClean="0"/>
              <a:t> Jana Čepa ;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v</a:t>
            </a:r>
            <a:r>
              <a:rPr lang="cs-CZ" sz="2400" dirty="0" err="1" smtClean="0"/>
              <a:t>III</a:t>
            </a:r>
            <a:endParaRPr lang="cs-CZ" sz="2400" dirty="0" smtClean="0"/>
          </a:p>
          <a:p>
            <a:pPr>
              <a:buNone/>
            </a:pPr>
            <a:r>
              <a:rPr lang="cs-CZ" sz="2400" b="1" dirty="0" smtClean="0"/>
              <a:t> </a:t>
            </a:r>
            <a:r>
              <a:rPr lang="cs-CZ" sz="2400" i="1" dirty="0" smtClean="0">
                <a:solidFill>
                  <a:srgbClr val="2B7589"/>
                </a:solidFill>
              </a:rPr>
              <a:t>místo poznámky: „Od r. 2010 vychází svazky v edici  …“ lze použít </a:t>
            </a:r>
            <a:r>
              <a:rPr lang="cs-CZ" sz="2400" i="1" dirty="0" err="1" smtClean="0">
                <a:solidFill>
                  <a:srgbClr val="2B7589"/>
                </a:solidFill>
              </a:rPr>
              <a:t>podpole</a:t>
            </a:r>
            <a:r>
              <a:rPr lang="cs-CZ" sz="2400" i="1" dirty="0" smtClean="0">
                <a:solidFill>
                  <a:srgbClr val="2B7589"/>
                </a:solidFill>
              </a:rPr>
              <a:t> $3</a:t>
            </a:r>
            <a:endParaRPr lang="cs-CZ" sz="2400" dirty="0" smtClean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 smtClean="0"/>
              <a:t>4901  $3</a:t>
            </a:r>
            <a:r>
              <a:rPr lang="cs-CZ" sz="2400" dirty="0" smtClean="0"/>
              <a:t>2010-: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Komentované</a:t>
            </a:r>
            <a:r>
              <a:rPr lang="cs-CZ" sz="2400" dirty="0" smtClean="0"/>
              <a:t> zákony</a:t>
            </a:r>
          </a:p>
          <a:p>
            <a:pPr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na zdroji bylo uvedeno: sv. 2</a:t>
            </a:r>
            <a:endParaRPr lang="cs-CZ" sz="2400" dirty="0" smtClean="0">
              <a:solidFill>
                <a:srgbClr val="2B7589"/>
              </a:solidFill>
            </a:endParaRPr>
          </a:p>
          <a:p>
            <a:pPr marL="457200" indent="-457200">
              <a:buAutoNum type="arabicPlain" startAt="4901"/>
            </a:pPr>
            <a:r>
              <a:rPr lang="cs-CZ" sz="2400" b="1" dirty="0" smtClean="0"/>
              <a:t> 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Světová</a:t>
            </a:r>
            <a:r>
              <a:rPr lang="cs-CZ" sz="2400" dirty="0" smtClean="0"/>
              <a:t> próza ;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v</a:t>
            </a:r>
            <a:r>
              <a:rPr lang="cs-CZ" sz="2400" dirty="0" err="1" smtClean="0"/>
              <a:t>sv</a:t>
            </a:r>
            <a:r>
              <a:rPr lang="cs-CZ" sz="2400" dirty="0" smtClean="0"/>
              <a:t>. 2</a:t>
            </a:r>
          </a:p>
          <a:p>
            <a:pPr marL="457200" indent="-457200">
              <a:buNone/>
            </a:pPr>
            <a:r>
              <a:rPr lang="cs-CZ" sz="2400" i="1" dirty="0" err="1" smtClean="0">
                <a:solidFill>
                  <a:srgbClr val="2B7589"/>
                </a:solidFill>
              </a:rPr>
              <a:t>new</a:t>
            </a:r>
            <a:r>
              <a:rPr lang="cs-CZ" sz="2400" i="1" dirty="0" smtClean="0">
                <a:solidFill>
                  <a:srgbClr val="2B7589"/>
                </a:solidFill>
              </a:rPr>
              <a:t> </a:t>
            </a:r>
            <a:r>
              <a:rPr lang="cs-CZ" sz="2400" i="1" dirty="0" err="1" smtClean="0">
                <a:solidFill>
                  <a:srgbClr val="2B7589"/>
                </a:solidFill>
              </a:rPr>
              <a:t>series</a:t>
            </a:r>
            <a:r>
              <a:rPr lang="cs-CZ" sz="2400" i="1" dirty="0" smtClean="0">
                <a:solidFill>
                  <a:srgbClr val="2B7589"/>
                </a:solidFill>
              </a:rPr>
              <a:t> jako </a:t>
            </a:r>
            <a:r>
              <a:rPr lang="cs-CZ" sz="2400" i="1" dirty="0" err="1" smtClean="0">
                <a:solidFill>
                  <a:srgbClr val="2B7589"/>
                </a:solidFill>
              </a:rPr>
              <a:t>subedice</a:t>
            </a:r>
            <a:endParaRPr lang="cs-CZ" sz="2400" i="1" dirty="0" smtClean="0">
              <a:solidFill>
                <a:srgbClr val="2B7589"/>
              </a:solidFill>
            </a:endParaRPr>
          </a:p>
          <a:p>
            <a:pPr marL="457200" indent="-457200">
              <a:buNone/>
            </a:pPr>
            <a:r>
              <a:rPr lang="cs-CZ" sz="2400" b="1" dirty="0" smtClean="0"/>
              <a:t>4901 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Pelican</a:t>
            </a:r>
            <a:r>
              <a:rPr lang="cs-CZ" sz="2400" dirty="0" smtClean="0"/>
              <a:t> </a:t>
            </a:r>
            <a:r>
              <a:rPr lang="cs-CZ" sz="2400" dirty="0" err="1" smtClean="0"/>
              <a:t>books</a:t>
            </a:r>
            <a:r>
              <a:rPr lang="cs-CZ" sz="2400" dirty="0" smtClean="0"/>
              <a:t>. New </a:t>
            </a:r>
            <a:r>
              <a:rPr lang="cs-CZ" sz="2400" dirty="0" err="1" smtClean="0"/>
              <a:t>series</a:t>
            </a:r>
            <a:endParaRPr lang="cs-CZ" sz="2400" dirty="0" smtClean="0"/>
          </a:p>
          <a:p>
            <a:pPr marL="457200" indent="-457200">
              <a:buNone/>
            </a:pPr>
            <a:endParaRPr lang="cs-CZ" sz="2400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Zápis údajů – </a:t>
            </a:r>
            <a:r>
              <a:rPr lang="cs-CZ" dirty="0" smtClean="0">
                <a:solidFill>
                  <a:srgbClr val="C00000"/>
                </a:solidFill>
              </a:rPr>
              <a:t>změna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048672"/>
          </a:xfrm>
        </p:spPr>
        <p:txBody>
          <a:bodyPr>
            <a:noAutofit/>
          </a:bodyPr>
          <a:lstStyle/>
          <a:p>
            <a:r>
              <a:rPr lang="cs-CZ" sz="2400" dirty="0" smtClean="0">
                <a:solidFill>
                  <a:srgbClr val="C00000"/>
                </a:solidFill>
              </a:rPr>
              <a:t>přesně </a:t>
            </a:r>
            <a:r>
              <a:rPr lang="cs-CZ" sz="2400" dirty="0">
                <a:solidFill>
                  <a:srgbClr val="C00000"/>
                </a:solidFill>
              </a:rPr>
              <a:t>tak, jak se vyskytují </a:t>
            </a:r>
            <a:r>
              <a:rPr lang="cs-CZ" sz="2400" dirty="0"/>
              <a:t>na </a:t>
            </a:r>
            <a:r>
              <a:rPr lang="cs-CZ" sz="2400" dirty="0" smtClean="0"/>
              <a:t>provedení -  </a:t>
            </a:r>
            <a:r>
              <a:rPr lang="cs-CZ" sz="2400" dirty="0" smtClean="0">
                <a:solidFill>
                  <a:srgbClr val="C00000"/>
                </a:solidFill>
              </a:rPr>
              <a:t>včetně </a:t>
            </a:r>
            <a:r>
              <a:rPr lang="cs-CZ" sz="2400" dirty="0">
                <a:solidFill>
                  <a:srgbClr val="C00000"/>
                </a:solidFill>
              </a:rPr>
              <a:t>chyb a </a:t>
            </a:r>
            <a:r>
              <a:rPr lang="cs-CZ" sz="2400" dirty="0" smtClean="0">
                <a:solidFill>
                  <a:srgbClr val="C00000"/>
                </a:solidFill>
              </a:rPr>
              <a:t>překlepů </a:t>
            </a:r>
            <a:r>
              <a:rPr lang="cs-CZ" sz="2400" dirty="0" smtClean="0"/>
              <a:t>(správný </a:t>
            </a:r>
            <a:r>
              <a:rPr lang="cs-CZ" sz="2400" dirty="0"/>
              <a:t>údaj </a:t>
            </a:r>
            <a:r>
              <a:rPr lang="cs-CZ" sz="2400" dirty="0" smtClean="0"/>
              <a:t>jako </a:t>
            </a:r>
            <a:r>
              <a:rPr lang="cs-CZ" sz="2400" dirty="0"/>
              <a:t>varianta názvu nebo </a:t>
            </a:r>
            <a:r>
              <a:rPr lang="cs-CZ" sz="2400" dirty="0" smtClean="0"/>
              <a:t> poznámka), </a:t>
            </a:r>
            <a:r>
              <a:rPr lang="cs-CZ" sz="2400" dirty="0" smtClean="0">
                <a:solidFill>
                  <a:srgbClr val="C00000"/>
                </a:solidFill>
              </a:rPr>
              <a:t>už žádné [sic] nebo [i.</a:t>
            </a:r>
            <a:r>
              <a:rPr lang="cs-CZ" sz="2400" dirty="0" err="1" smtClean="0">
                <a:solidFill>
                  <a:srgbClr val="C00000"/>
                </a:solidFill>
              </a:rPr>
              <a:t>e</a:t>
            </a:r>
            <a:r>
              <a:rPr lang="cs-CZ" sz="2400" dirty="0" smtClean="0">
                <a:solidFill>
                  <a:srgbClr val="C00000"/>
                </a:solidFill>
              </a:rPr>
              <a:t>. …] nebo vkládání písmen v []</a:t>
            </a:r>
            <a:endParaRPr lang="cs-CZ" sz="2400" dirty="0">
              <a:solidFill>
                <a:srgbClr val="C00000"/>
              </a:solidFill>
            </a:endParaRPr>
          </a:p>
          <a:p>
            <a:r>
              <a:rPr lang="cs-CZ" sz="2400" dirty="0" smtClean="0"/>
              <a:t>slova </a:t>
            </a:r>
            <a:r>
              <a:rPr lang="cs-CZ" sz="2400" dirty="0"/>
              <a:t>se nezkracují, pokud tak ovšem nejsou na prameni </a:t>
            </a:r>
            <a:r>
              <a:rPr lang="cs-CZ" sz="2400" dirty="0" smtClean="0"/>
              <a:t>uvedena</a:t>
            </a:r>
          </a:p>
          <a:p>
            <a:r>
              <a:rPr lang="cs-CZ" sz="2400" dirty="0" smtClean="0"/>
              <a:t>číslovky </a:t>
            </a:r>
            <a:r>
              <a:rPr lang="cs-CZ" sz="2400" dirty="0"/>
              <a:t>se zapisují také přesně – nevynechávají se, </a:t>
            </a:r>
            <a:r>
              <a:rPr lang="cs-CZ" sz="2400" dirty="0" smtClean="0"/>
              <a:t> </a:t>
            </a:r>
            <a:r>
              <a:rPr lang="cs-CZ" sz="2400" dirty="0"/>
              <a:t>nepřepisují </a:t>
            </a:r>
            <a:r>
              <a:rPr lang="cs-CZ" sz="2400" dirty="0" smtClean="0"/>
              <a:t>se na </a:t>
            </a:r>
            <a:r>
              <a:rPr lang="cs-CZ" sz="2400" dirty="0"/>
              <a:t>arabské </a:t>
            </a:r>
            <a:r>
              <a:rPr lang="cs-CZ" sz="2400" dirty="0" smtClean="0"/>
              <a:t>číslice </a:t>
            </a:r>
            <a:endParaRPr lang="cs-CZ" sz="2400" dirty="0"/>
          </a:p>
          <a:p>
            <a:r>
              <a:rPr lang="cs-CZ" sz="2400" dirty="0" smtClean="0"/>
              <a:t>psaní </a:t>
            </a:r>
            <a:r>
              <a:rPr lang="cs-CZ" sz="2400" dirty="0"/>
              <a:t>velkých písmen </a:t>
            </a:r>
            <a:r>
              <a:rPr lang="cs-CZ" sz="2400" dirty="0" smtClean="0"/>
              <a:t>- podle gramatických pravidel </a:t>
            </a:r>
            <a:r>
              <a:rPr lang="cs-CZ" sz="2400" dirty="0"/>
              <a:t>daného jazyka, velkým písmenem začíná první slovo hlavního názvu, první slovo alternativního názvu a obvykle pak jména osob, korporací, akcí apod. </a:t>
            </a:r>
          </a:p>
          <a:p>
            <a:r>
              <a:rPr lang="cs-CZ" sz="2400" dirty="0" smtClean="0"/>
              <a:t>přesně i </a:t>
            </a:r>
            <a:r>
              <a:rPr lang="cs-CZ" sz="2400" dirty="0" smtClean="0">
                <a:solidFill>
                  <a:srgbClr val="C00000"/>
                </a:solidFill>
              </a:rPr>
              <a:t>interpunkce </a:t>
            </a:r>
            <a:r>
              <a:rPr lang="cs-CZ" sz="2400" dirty="0" smtClean="0"/>
              <a:t>- … a [] se již </a:t>
            </a:r>
            <a:r>
              <a:rPr lang="cs-CZ" sz="2400" dirty="0" smtClean="0">
                <a:solidFill>
                  <a:srgbClr val="C00000"/>
                </a:solidFill>
              </a:rPr>
              <a:t>nenahrazuje</a:t>
            </a:r>
            <a:r>
              <a:rPr lang="cs-CZ" sz="2400" dirty="0" smtClean="0"/>
              <a:t> – a ()</a:t>
            </a:r>
          </a:p>
          <a:p>
            <a:r>
              <a:rPr lang="cs-CZ" sz="2400" dirty="0">
                <a:cs typeface="Arabic Typesetting" pitchFamily="66" charset="-78"/>
              </a:rPr>
              <a:t>s</a:t>
            </a:r>
            <a:r>
              <a:rPr lang="cs-CZ" sz="2400" dirty="0" smtClean="0">
                <a:cs typeface="Arabic Typesetting" pitchFamily="66" charset="-78"/>
              </a:rPr>
              <a:t>ymboly a značky přepisujeme přesně (pokud možno), vynechat </a:t>
            </a:r>
            <a:r>
              <a:rPr lang="cs-CZ" sz="2400" dirty="0">
                <a:cs typeface="Arabic Typesetting" pitchFamily="66" charset="-78"/>
              </a:rPr>
              <a:t>lze jen typografické značky, které slouží jako </a:t>
            </a:r>
            <a:r>
              <a:rPr lang="cs-CZ" sz="2400" dirty="0" smtClean="0">
                <a:cs typeface="Arabic Typesetting" pitchFamily="66" charset="-78"/>
              </a:rPr>
              <a:t>oddělovače a nemění smysl a obsah údaje</a:t>
            </a:r>
            <a:endParaRPr lang="cs-CZ" sz="2400" dirty="0" smtClean="0"/>
          </a:p>
          <a:p>
            <a:r>
              <a:rPr lang="cs-CZ" sz="2400" dirty="0" smtClean="0"/>
              <a:t>jednopísmenné iniciály </a:t>
            </a:r>
            <a:r>
              <a:rPr lang="cs-CZ" sz="2400" dirty="0"/>
              <a:t>a akronymy se zapisují bez </a:t>
            </a:r>
            <a:r>
              <a:rPr lang="cs-CZ" sz="2400" dirty="0" smtClean="0"/>
              <a:t>mezer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cs-CZ" i="1" dirty="0" smtClean="0">
                <a:solidFill>
                  <a:srgbClr val="2B7589"/>
                </a:solidFill>
              </a:rPr>
              <a:t>na zdroji uvedeno: nové řady pátá kniha</a:t>
            </a:r>
          </a:p>
          <a:p>
            <a:pPr marL="514350" indent="-514350">
              <a:buAutoNum type="arabicPlain" startAt="4901"/>
            </a:pPr>
            <a:r>
              <a:rPr lang="cs-CZ" b="1" dirty="0" smtClean="0"/>
              <a:t> $</a:t>
            </a:r>
            <a:r>
              <a:rPr lang="cs-CZ" b="1" dirty="0" err="1" smtClean="0"/>
              <a:t>a</a:t>
            </a:r>
            <a:r>
              <a:rPr lang="cs-CZ" dirty="0" err="1" smtClean="0"/>
              <a:t>Spisy</a:t>
            </a:r>
            <a:r>
              <a:rPr lang="cs-CZ" dirty="0" smtClean="0"/>
              <a:t> Josefa </a:t>
            </a:r>
            <a:r>
              <a:rPr lang="cs-CZ" dirty="0" err="1" smtClean="0"/>
              <a:t>Škvoreckého</a:t>
            </a:r>
            <a:r>
              <a:rPr lang="cs-CZ" dirty="0" smtClean="0"/>
              <a:t> ;</a:t>
            </a:r>
            <a:r>
              <a:rPr lang="cs-CZ" b="1" dirty="0" smtClean="0"/>
              <a:t>$</a:t>
            </a:r>
            <a:r>
              <a:rPr lang="cs-CZ" b="1" dirty="0" err="1" smtClean="0"/>
              <a:t>v</a:t>
            </a:r>
            <a:r>
              <a:rPr lang="cs-CZ" dirty="0" err="1" smtClean="0"/>
              <a:t>nové</a:t>
            </a:r>
            <a:r>
              <a:rPr lang="cs-CZ" dirty="0" smtClean="0"/>
              <a:t> řady 5.</a:t>
            </a:r>
            <a:r>
              <a:rPr lang="cs-CZ" b="1" dirty="0" smtClean="0"/>
              <a:t> </a:t>
            </a:r>
            <a:r>
              <a:rPr lang="cs-CZ" dirty="0" smtClean="0"/>
              <a:t>kniha</a:t>
            </a:r>
            <a:r>
              <a:rPr lang="cs-CZ" b="1" dirty="0" smtClean="0"/>
              <a:t> </a:t>
            </a:r>
            <a:endParaRPr lang="cs-CZ" dirty="0" smtClean="0"/>
          </a:p>
          <a:p>
            <a:pPr marL="514350" indent="-514350">
              <a:buNone/>
            </a:pPr>
            <a:r>
              <a:rPr lang="cs-CZ" b="1" dirty="0" smtClean="0"/>
              <a:t> </a:t>
            </a:r>
            <a:r>
              <a:rPr lang="cs-CZ" i="1" dirty="0" smtClean="0">
                <a:solidFill>
                  <a:srgbClr val="2B7589"/>
                </a:solidFill>
              </a:rPr>
              <a:t>opakované </a:t>
            </a:r>
            <a:r>
              <a:rPr lang="cs-CZ" i="1" dirty="0" err="1" smtClean="0">
                <a:solidFill>
                  <a:srgbClr val="2B7589"/>
                </a:solidFill>
              </a:rPr>
              <a:t>podpole</a:t>
            </a:r>
            <a:r>
              <a:rPr lang="cs-CZ" i="1" dirty="0" smtClean="0">
                <a:solidFill>
                  <a:srgbClr val="2B7589"/>
                </a:solidFill>
              </a:rPr>
              <a:t> $x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4901 $</a:t>
            </a:r>
            <a:r>
              <a:rPr lang="cs-CZ" b="1" dirty="0" err="1" smtClean="0"/>
              <a:t>a</a:t>
            </a:r>
            <a:r>
              <a:rPr lang="cs-CZ" dirty="0" err="1" smtClean="0"/>
              <a:t>Vědecké</a:t>
            </a:r>
            <a:r>
              <a:rPr lang="cs-CZ" dirty="0" smtClean="0"/>
              <a:t> spisy Vysokého učení technického v Brně,</a:t>
            </a:r>
            <a:r>
              <a:rPr lang="cs-CZ" b="1" dirty="0" smtClean="0"/>
              <a:t>$x</a:t>
            </a:r>
            <a:r>
              <a:rPr lang="cs-CZ" dirty="0" smtClean="0"/>
              <a:t>1213-1213</a:t>
            </a:r>
            <a:r>
              <a:rPr lang="cs-CZ" b="1" dirty="0" smtClean="0"/>
              <a:t>.$</a:t>
            </a:r>
            <a:r>
              <a:rPr lang="cs-CZ" b="1" dirty="0" err="1" smtClean="0"/>
              <a:t>a</a:t>
            </a:r>
            <a:r>
              <a:rPr lang="cs-CZ" dirty="0" err="1" smtClean="0"/>
              <a:t>Habilitační</a:t>
            </a:r>
            <a:r>
              <a:rPr lang="cs-CZ" dirty="0" smtClean="0"/>
              <a:t> a inaugurační spisy</a:t>
            </a:r>
            <a:r>
              <a:rPr lang="cs-CZ" b="1" dirty="0" smtClean="0"/>
              <a:t>,$x</a:t>
            </a:r>
            <a:r>
              <a:rPr lang="cs-CZ" dirty="0" smtClean="0"/>
              <a:t>1213-418X ;</a:t>
            </a:r>
            <a:r>
              <a:rPr lang="cs-CZ" b="1" dirty="0" smtClean="0"/>
              <a:t>$</a:t>
            </a:r>
            <a:r>
              <a:rPr lang="cs-CZ" b="1" dirty="0" err="1" smtClean="0"/>
              <a:t>v</a:t>
            </a:r>
            <a:r>
              <a:rPr lang="cs-CZ" dirty="0" err="1" smtClean="0"/>
              <a:t>svazek</a:t>
            </a:r>
            <a:r>
              <a:rPr lang="cs-CZ" dirty="0" smtClean="0"/>
              <a:t> 123</a:t>
            </a:r>
          </a:p>
          <a:p>
            <a:pPr>
              <a:buNone/>
            </a:pPr>
            <a:r>
              <a:rPr lang="cs-CZ" b="1" dirty="0" smtClean="0"/>
              <a:t> </a:t>
            </a:r>
            <a:r>
              <a:rPr lang="cs-CZ" i="1" dirty="0" smtClean="0">
                <a:solidFill>
                  <a:srgbClr val="2B7589"/>
                </a:solidFill>
              </a:rPr>
              <a:t>dvě </a:t>
            </a:r>
            <a:r>
              <a:rPr lang="cs-CZ" i="1" dirty="0" err="1" smtClean="0">
                <a:solidFill>
                  <a:srgbClr val="2B7589"/>
                </a:solidFill>
              </a:rPr>
              <a:t>subedice</a:t>
            </a:r>
            <a:r>
              <a:rPr lang="cs-CZ" i="1" dirty="0" smtClean="0">
                <a:solidFill>
                  <a:srgbClr val="2B7589"/>
                </a:solidFill>
              </a:rPr>
              <a:t> s číslováním</a:t>
            </a:r>
            <a:endParaRPr lang="cs-CZ" dirty="0" smtClean="0"/>
          </a:p>
          <a:p>
            <a:pPr marL="514350" indent="-514350">
              <a:buAutoNum type="arabicPlain" startAt="4901"/>
            </a:pPr>
            <a:r>
              <a:rPr lang="cs-CZ" b="1" dirty="0" smtClean="0"/>
              <a:t> $</a:t>
            </a:r>
            <a:r>
              <a:rPr lang="cs-CZ" b="1" dirty="0" err="1" smtClean="0"/>
              <a:t>a</a:t>
            </a:r>
            <a:r>
              <a:rPr lang="cs-CZ" dirty="0" err="1" smtClean="0"/>
              <a:t>Acta</a:t>
            </a:r>
            <a:r>
              <a:rPr lang="cs-CZ" dirty="0" smtClean="0"/>
              <a:t> </a:t>
            </a:r>
            <a:r>
              <a:rPr lang="cs-CZ" dirty="0" err="1" smtClean="0"/>
              <a:t>Universitatis</a:t>
            </a:r>
            <a:r>
              <a:rPr lang="cs-CZ" dirty="0" smtClean="0"/>
              <a:t> </a:t>
            </a:r>
            <a:r>
              <a:rPr lang="cs-CZ" dirty="0" err="1" smtClean="0"/>
              <a:t>Carolinae</a:t>
            </a:r>
            <a:r>
              <a:rPr lang="cs-CZ" dirty="0" smtClean="0"/>
              <a:t>. </a:t>
            </a:r>
            <a:r>
              <a:rPr lang="cs-CZ" dirty="0" err="1" smtClean="0"/>
              <a:t>Philosophica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historica</a:t>
            </a:r>
            <a:r>
              <a:rPr lang="cs-CZ" dirty="0" smtClean="0"/>
              <a:t>,</a:t>
            </a:r>
            <a:r>
              <a:rPr lang="cs-CZ" b="1" dirty="0" smtClean="0"/>
              <a:t>$x</a:t>
            </a:r>
            <a:r>
              <a:rPr lang="cs-CZ" dirty="0" smtClean="0"/>
              <a:t>0567-8293 ;</a:t>
            </a:r>
            <a:r>
              <a:rPr lang="cs-CZ" b="1" dirty="0" smtClean="0"/>
              <a:t>$v</a:t>
            </a:r>
            <a:r>
              <a:rPr lang="cs-CZ" dirty="0" smtClean="0"/>
              <a:t>1/2004.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Studia</a:t>
            </a:r>
            <a:r>
              <a:rPr lang="cs-CZ" dirty="0" smtClean="0"/>
              <a:t> </a:t>
            </a:r>
            <a:r>
              <a:rPr lang="cs-CZ" dirty="0" err="1" smtClean="0"/>
              <a:t>sociologica</a:t>
            </a:r>
            <a:r>
              <a:rPr lang="cs-CZ" dirty="0" smtClean="0"/>
              <a:t> ;</a:t>
            </a:r>
            <a:r>
              <a:rPr lang="cs-CZ" b="1" dirty="0" smtClean="0"/>
              <a:t>$v</a:t>
            </a:r>
            <a:r>
              <a:rPr lang="cs-CZ" dirty="0" smtClean="0"/>
              <a:t>14</a:t>
            </a:r>
          </a:p>
          <a:p>
            <a:pPr marL="514350" indent="-514350">
              <a:buNone/>
            </a:pPr>
            <a:r>
              <a:rPr lang="cs-CZ" dirty="0" smtClean="0">
                <a:solidFill>
                  <a:srgbClr val="2B7589"/>
                </a:solidFill>
              </a:rPr>
              <a:t> č</a:t>
            </a:r>
            <a:r>
              <a:rPr lang="cs-CZ" i="1" dirty="0" smtClean="0">
                <a:solidFill>
                  <a:srgbClr val="2B7589"/>
                </a:solidFill>
              </a:rPr>
              <a:t>íslování může být výjimečně i součástí </a:t>
            </a:r>
            <a:r>
              <a:rPr lang="cs-CZ" i="1" dirty="0" err="1" smtClean="0">
                <a:solidFill>
                  <a:srgbClr val="2B7589"/>
                </a:solidFill>
              </a:rPr>
              <a:t>podpole</a:t>
            </a:r>
            <a:r>
              <a:rPr lang="cs-CZ" i="1" dirty="0" smtClean="0">
                <a:solidFill>
                  <a:srgbClr val="2B7589"/>
                </a:solidFill>
              </a:rPr>
              <a:t> $a, protože je potřeba ho „udržet“ v rámci názvu edice; </a:t>
            </a:r>
            <a:r>
              <a:rPr lang="cs-CZ" i="1" dirty="0" err="1" smtClean="0">
                <a:solidFill>
                  <a:srgbClr val="2B7589"/>
                </a:solidFill>
              </a:rPr>
              <a:t>subedice</a:t>
            </a:r>
            <a:r>
              <a:rPr lang="cs-CZ" i="1" dirty="0" smtClean="0">
                <a:solidFill>
                  <a:srgbClr val="2B7589"/>
                </a:solidFill>
              </a:rPr>
              <a:t> nemá souběžný název ani vlastní číslování</a:t>
            </a:r>
            <a:endParaRPr lang="cs-CZ" dirty="0" smtClean="0">
              <a:solidFill>
                <a:srgbClr val="2B7589"/>
              </a:solidFill>
            </a:endParaRPr>
          </a:p>
          <a:p>
            <a:pPr marL="514350" indent="-514350">
              <a:buAutoNum type="arabicPlain" startAt="4901"/>
            </a:pP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Spisy</a:t>
            </a:r>
            <a:r>
              <a:rPr lang="cs-CZ" dirty="0" smtClean="0"/>
              <a:t> Právnické fakulty Masarykovy univerzity v Brně ; 309 = 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Acta</a:t>
            </a:r>
            <a:r>
              <a:rPr lang="cs-CZ" dirty="0" smtClean="0"/>
              <a:t> </a:t>
            </a:r>
            <a:r>
              <a:rPr lang="cs-CZ" dirty="0" err="1" smtClean="0"/>
              <a:t>Universitatis</a:t>
            </a:r>
            <a:r>
              <a:rPr lang="cs-CZ" dirty="0" smtClean="0"/>
              <a:t> </a:t>
            </a:r>
            <a:r>
              <a:rPr lang="cs-CZ" dirty="0" err="1" smtClean="0"/>
              <a:t>Masarykainae</a:t>
            </a:r>
            <a:r>
              <a:rPr lang="cs-CZ" dirty="0" smtClean="0"/>
              <a:t> </a:t>
            </a:r>
            <a:r>
              <a:rPr lang="cs-CZ" dirty="0" err="1" smtClean="0"/>
              <a:t>Brunensis</a:t>
            </a:r>
            <a:r>
              <a:rPr lang="cs-CZ" dirty="0" smtClean="0"/>
              <a:t> </a:t>
            </a:r>
            <a:r>
              <a:rPr lang="cs-CZ" dirty="0" err="1" smtClean="0"/>
              <a:t>Iuridica</a:t>
            </a:r>
            <a:r>
              <a:rPr lang="cs-CZ" dirty="0" smtClean="0"/>
              <a:t> ; 309.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Řada</a:t>
            </a:r>
            <a:r>
              <a:rPr lang="cs-CZ" dirty="0" smtClean="0"/>
              <a:t> teoretická</a:t>
            </a:r>
          </a:p>
          <a:p>
            <a:pPr marL="514350" indent="-514350">
              <a:buNone/>
            </a:pPr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Vedlejší záhlaví pro edici</a:t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sz="3600" dirty="0" smtClean="0">
                <a:solidFill>
                  <a:srgbClr val="002060"/>
                </a:solidFill>
              </a:rPr>
              <a:t>MARC 21/pole 800-830/opakovatelné</a:t>
            </a:r>
            <a:endParaRPr lang="cs-CZ" sz="36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r>
              <a:rPr lang="cs-CZ" dirty="0" smtClean="0"/>
              <a:t>pole 490 je jen popisný údaj, jako selekční údaj je nutno zapsat vedlejší záhlaví pro edici v příslušném poli 800-830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formálně beze změn, ale protože platí stejné instrukce jako pro zápis v polích 1XX/7XX a 130/730/240 projeví se změny v těchto polích i v edicích</a:t>
            </a:r>
          </a:p>
          <a:p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706090"/>
          </a:xfrm>
        </p:spPr>
        <p:txBody>
          <a:bodyPr>
            <a:noAutofit/>
          </a:bodyPr>
          <a:lstStyle/>
          <a:p>
            <a:r>
              <a:rPr lang="cs-CZ" sz="3600" dirty="0" smtClean="0"/>
              <a:t>800 Vedlejší záhlaví pro edici - osobní jméno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obsahuje </a:t>
            </a:r>
            <a:r>
              <a:rPr lang="cs-CZ" dirty="0" err="1" smtClean="0"/>
              <a:t>autoritní</a:t>
            </a:r>
            <a:r>
              <a:rPr lang="cs-CZ" dirty="0" smtClean="0"/>
              <a:t> záhlaví ve formě autor/název, kde část týkající se autora je tvořena osobním jménem; forma jména osoby se přebírá ze souboru národních autorit, nezapisuje se ale číslo národní autority; v řetězci údajů se neuvádí ani kód role autora</a:t>
            </a:r>
          </a:p>
          <a:p>
            <a:r>
              <a:rPr lang="cs-CZ" dirty="0" smtClean="0"/>
              <a:t>obvykle se užívá pro edice typu </a:t>
            </a:r>
            <a:r>
              <a:rPr lang="cs-CZ" i="1" dirty="0" smtClean="0"/>
              <a:t>Sebrané spisy, </a:t>
            </a:r>
            <a:r>
              <a:rPr lang="cs-CZ" i="1" dirty="0" err="1" smtClean="0"/>
              <a:t>Spisy</a:t>
            </a:r>
            <a:r>
              <a:rPr lang="cs-CZ" i="1" dirty="0" smtClean="0"/>
              <a:t>, Dílo</a:t>
            </a:r>
            <a:r>
              <a:rPr lang="cs-CZ" dirty="0" smtClean="0"/>
              <a:t>, apod. </a:t>
            </a:r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4901 $</a:t>
            </a:r>
            <a:r>
              <a:rPr lang="cs-CZ" dirty="0" err="1" smtClean="0"/>
              <a:t>aSpisy</a:t>
            </a:r>
            <a:r>
              <a:rPr lang="cs-CZ" dirty="0" smtClean="0"/>
              <a:t> Jana Čepa ;$v3. svazek</a:t>
            </a:r>
          </a:p>
          <a:p>
            <a:pPr>
              <a:buNone/>
            </a:pPr>
            <a:r>
              <a:rPr lang="cs-CZ" b="1" dirty="0" smtClean="0"/>
              <a:t>8001 $</a:t>
            </a:r>
            <a:r>
              <a:rPr lang="cs-CZ" b="1" dirty="0" err="1" smtClean="0"/>
              <a:t>a</a:t>
            </a:r>
            <a:r>
              <a:rPr lang="cs-CZ" dirty="0" err="1" smtClean="0"/>
              <a:t>Čep</a:t>
            </a:r>
            <a:r>
              <a:rPr lang="cs-CZ" dirty="0" smtClean="0"/>
              <a:t>, Jan</a:t>
            </a:r>
            <a:r>
              <a:rPr lang="cs-CZ" b="1" dirty="0" smtClean="0"/>
              <a:t>,$d</a:t>
            </a:r>
            <a:r>
              <a:rPr lang="cs-CZ" dirty="0" smtClean="0"/>
              <a:t>1902-1974</a:t>
            </a:r>
            <a:r>
              <a:rPr lang="cs-CZ" b="1" dirty="0" smtClean="0"/>
              <a:t>.$</a:t>
            </a:r>
            <a:r>
              <a:rPr lang="cs-CZ" b="1" dirty="0" err="1" smtClean="0"/>
              <a:t>t</a:t>
            </a:r>
            <a:r>
              <a:rPr lang="cs-CZ" dirty="0" err="1" smtClean="0"/>
              <a:t>Spisy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778098"/>
          </a:xfrm>
        </p:spPr>
        <p:txBody>
          <a:bodyPr>
            <a:noAutofit/>
          </a:bodyPr>
          <a:lstStyle/>
          <a:p>
            <a:r>
              <a:rPr lang="cs-CZ" sz="3500" dirty="0" smtClean="0"/>
              <a:t>810 Vedlejší záhlaví pro edici - jméno korporace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obsahuje </a:t>
            </a:r>
            <a:r>
              <a:rPr lang="cs-CZ" dirty="0" err="1" smtClean="0"/>
              <a:t>autoritní</a:t>
            </a:r>
            <a:r>
              <a:rPr lang="cs-CZ" dirty="0" smtClean="0"/>
              <a:t> záhlaví ve formě autor/název, kde část týkající se autora je tvořena jménem korporace; forma jména korporace se přebírá ze souboru národních autorit, nezapisuje se ale číslo národní autority; v řetězci údajů se neuvádí ani kód role</a:t>
            </a:r>
          </a:p>
          <a:p>
            <a:r>
              <a:rPr lang="cs-CZ" dirty="0" smtClean="0"/>
              <a:t>používá se především pro zápis edic českých vysokých škol a českých vědeckých ústavů, a to v případech obecných názvů těchto edic: </a:t>
            </a:r>
            <a:r>
              <a:rPr lang="cs-CZ" i="1" dirty="0" smtClean="0"/>
              <a:t>Zprávy, Skripta, Učební texty, Studijní texty</a:t>
            </a:r>
            <a:r>
              <a:rPr lang="cs-CZ" dirty="0" smtClean="0"/>
              <a:t>, apod. (viz zápis PS z r. 2008)</a:t>
            </a:r>
          </a:p>
          <a:p>
            <a:r>
              <a:rPr lang="cs-CZ" dirty="0" smtClean="0"/>
              <a:t>doporučení neplatí pro latinské názvy edic (typ </a:t>
            </a:r>
            <a:r>
              <a:rPr lang="cs-CZ" dirty="0" err="1" smtClean="0"/>
              <a:t>Acta</a:t>
            </a:r>
            <a:r>
              <a:rPr lang="cs-CZ" dirty="0" smtClean="0"/>
              <a:t> … se zapisuje do pole 830) a pro přejímané záznamy zahraniční produkce</a:t>
            </a:r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4901 $</a:t>
            </a:r>
            <a:r>
              <a:rPr lang="cs-CZ" dirty="0" err="1" smtClean="0"/>
              <a:t>aZprávy</a:t>
            </a:r>
            <a:r>
              <a:rPr lang="cs-CZ" dirty="0" smtClean="0"/>
              <a:t> ;$v2002/1</a:t>
            </a:r>
          </a:p>
          <a:p>
            <a:pPr>
              <a:buNone/>
            </a:pPr>
            <a:r>
              <a:rPr lang="cs-CZ" b="1" dirty="0" smtClean="0"/>
              <a:t>8102 $</a:t>
            </a:r>
            <a:r>
              <a:rPr lang="cs-CZ" b="1" dirty="0" err="1" smtClean="0"/>
              <a:t>a</a:t>
            </a:r>
            <a:r>
              <a:rPr lang="cs-CZ" dirty="0" err="1" smtClean="0"/>
              <a:t>Česká</a:t>
            </a:r>
            <a:r>
              <a:rPr lang="cs-CZ" dirty="0" smtClean="0"/>
              <a:t> botanická společnost</a:t>
            </a:r>
            <a:r>
              <a:rPr lang="cs-CZ" b="1" dirty="0" smtClean="0"/>
              <a:t>.$</a:t>
            </a:r>
            <a:r>
              <a:rPr lang="cs-CZ" b="1" dirty="0" err="1" smtClean="0"/>
              <a:t>t</a:t>
            </a:r>
            <a:r>
              <a:rPr lang="cs-CZ" dirty="0" err="1" smtClean="0"/>
              <a:t>Zprávy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830 Vedlejší záhlaví pro edici - unifikovaný název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obsahuje vedlejší záhlaví pro název edice, které je tvořeno unifikovaným názvem</a:t>
            </a:r>
          </a:p>
          <a:p>
            <a:r>
              <a:rPr lang="cs-CZ" dirty="0" smtClean="0"/>
              <a:t>název edice v poli 830 může být stejný jako v poli 490 v případě, že název je neměnný, nezaměnitelný a/nebo není spojen se jménem autora či korporace</a:t>
            </a:r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4901  $</a:t>
            </a:r>
            <a:r>
              <a:rPr lang="cs-CZ" dirty="0" err="1" smtClean="0"/>
              <a:t>aSvětová</a:t>
            </a:r>
            <a:r>
              <a:rPr lang="cs-CZ" dirty="0" smtClean="0"/>
              <a:t> próza ;$</a:t>
            </a:r>
            <a:r>
              <a:rPr lang="cs-CZ" dirty="0" err="1" smtClean="0"/>
              <a:t>vsvazek</a:t>
            </a:r>
            <a:r>
              <a:rPr lang="cs-CZ" dirty="0" smtClean="0"/>
              <a:t> 2</a:t>
            </a:r>
          </a:p>
          <a:p>
            <a:pPr>
              <a:buNone/>
            </a:pPr>
            <a:r>
              <a:rPr lang="cs-CZ" b="1" dirty="0" smtClean="0"/>
              <a:t>830 0 $</a:t>
            </a:r>
            <a:r>
              <a:rPr lang="cs-CZ" b="1" dirty="0" err="1" smtClean="0"/>
              <a:t>a</a:t>
            </a:r>
            <a:r>
              <a:rPr lang="cs-CZ" dirty="0" err="1" smtClean="0"/>
              <a:t>Světová</a:t>
            </a:r>
            <a:r>
              <a:rPr lang="cs-CZ" dirty="0" smtClean="0"/>
              <a:t> próza (Paseka)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dirty="0" smtClean="0"/>
              <a:t>4901  $</a:t>
            </a:r>
            <a:r>
              <a:rPr lang="cs-CZ" dirty="0" err="1" smtClean="0"/>
              <a:t>aHlediště</a:t>
            </a:r>
            <a:r>
              <a:rPr lang="cs-CZ" dirty="0" smtClean="0"/>
              <a:t> a jeviště : divadelní knihovna ;$v5</a:t>
            </a:r>
          </a:p>
          <a:p>
            <a:pPr>
              <a:buNone/>
            </a:pPr>
            <a:r>
              <a:rPr lang="cs-CZ" b="1" dirty="0" smtClean="0"/>
              <a:t>830 0 $</a:t>
            </a:r>
            <a:r>
              <a:rPr lang="cs-CZ" b="1" dirty="0" err="1" smtClean="0"/>
              <a:t>a</a:t>
            </a:r>
            <a:r>
              <a:rPr lang="cs-CZ" dirty="0" err="1" smtClean="0"/>
              <a:t>Hlediště</a:t>
            </a:r>
            <a:r>
              <a:rPr lang="cs-CZ" dirty="0" smtClean="0"/>
              <a:t> a jeviště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Poznámky</a:t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sz="3600" dirty="0" smtClean="0">
                <a:solidFill>
                  <a:srgbClr val="002060"/>
                </a:solidFill>
              </a:rPr>
              <a:t>MARC 21/pole 5XX/většinou opakovatelné</a:t>
            </a:r>
            <a:endParaRPr lang="cs-CZ" sz="36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vedle poznámek zapsaných v polích 5XX se obvykle zobrazují též poznámky generované z jiných polí (246 Variantní názvy, 76X-78X Propojovací pole (např. název originálu), atd.)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jako poznámka se uvádí správné znění údajů chybně uvedených na prameni popisu</a:t>
            </a:r>
            <a:endParaRPr lang="cs-CZ" dirty="0" smtClean="0"/>
          </a:p>
          <a:p>
            <a:r>
              <a:rPr lang="cs-CZ" dirty="0" smtClean="0"/>
              <a:t>celkový přehled polí pro poznámky včetně jejich používání </a:t>
            </a:r>
            <a:r>
              <a:rPr lang="cs-CZ" b="1" i="1" dirty="0" smtClean="0"/>
              <a:t>viz</a:t>
            </a:r>
            <a:r>
              <a:rPr lang="cs-CZ" dirty="0" smtClean="0"/>
              <a:t> manuál: MARC 21. Bibliografický formát, blok 5XX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Všeobecná poznámka</a:t>
            </a:r>
            <a:br>
              <a:rPr lang="cs-CZ" dirty="0" smtClean="0"/>
            </a:br>
            <a:r>
              <a:rPr lang="cs-CZ" sz="3600" dirty="0" smtClean="0"/>
              <a:t>MARC 21/pole 500/opakovatelná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obsahuje všeobecné informace, které nepatří do žádné specifické kategorie poznámek</a:t>
            </a:r>
          </a:p>
          <a:p>
            <a:r>
              <a:rPr lang="cs-CZ" dirty="0" smtClean="0"/>
              <a:t>uvádí se např. povinná poznámka o zdroji hlavního názvu, pokud není převzatý z titulní stránky; poznámka o zdroji souběžného názvu, pokud není ze stejného zdroje jako hlavní název a je to důležité pro identifikaci nebo zpřístupnění; významná další názvová informace z jiného preferovaného zdroje; poznámky o chybně uvedených údajích a jejich správném znění; poznámka o odpovědnosti osob/korporací, které nejsou uvedeny v údajích o odpovědnosti a jsou významné pro identifikaci a zpřístupnění; poznámky k údajům o vydání, nakladatelským údajům, fyzickému popisu, údajům o edici, údaje o překladu, atd.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Příklady nových poznámek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b="1" dirty="0" smtClean="0"/>
              <a:t>500 $</a:t>
            </a:r>
            <a:r>
              <a:rPr lang="cs-CZ" b="1" dirty="0" err="1" smtClean="0"/>
              <a:t>a</a:t>
            </a:r>
            <a:r>
              <a:rPr lang="cs-CZ" dirty="0" err="1" smtClean="0"/>
              <a:t>Souběžný</a:t>
            </a:r>
            <a:r>
              <a:rPr lang="cs-CZ" dirty="0" smtClean="0"/>
              <a:t> název z rubu titulní stránky</a:t>
            </a:r>
          </a:p>
          <a:p>
            <a:pPr>
              <a:buNone/>
            </a:pPr>
            <a:r>
              <a:rPr lang="cs-CZ" b="1" dirty="0" smtClean="0"/>
              <a:t>500 $</a:t>
            </a:r>
            <a:r>
              <a:rPr lang="cs-CZ" b="1" dirty="0" err="1" smtClean="0"/>
              <a:t>a</a:t>
            </a:r>
            <a:r>
              <a:rPr lang="cs-CZ" dirty="0" err="1" smtClean="0"/>
              <a:t>Skutečným</a:t>
            </a:r>
            <a:r>
              <a:rPr lang="cs-CZ" dirty="0" smtClean="0"/>
              <a:t> autorem díla je Josef Menzel</a:t>
            </a:r>
          </a:p>
          <a:p>
            <a:pPr>
              <a:buNone/>
            </a:pPr>
            <a:r>
              <a:rPr lang="cs-CZ" b="1" dirty="0"/>
              <a:t>500 $</a:t>
            </a:r>
            <a:r>
              <a:rPr lang="cs-CZ" b="1" dirty="0" err="1"/>
              <a:t>a</a:t>
            </a:r>
            <a:r>
              <a:rPr lang="cs-CZ" dirty="0" err="1"/>
              <a:t>Označení</a:t>
            </a:r>
            <a:r>
              <a:rPr lang="cs-CZ" dirty="0"/>
              <a:t> vydání je chybné, správně je: Vydání páté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500 $</a:t>
            </a:r>
            <a:r>
              <a:rPr lang="cs-CZ" dirty="0" err="1" smtClean="0"/>
              <a:t>aVročení</a:t>
            </a:r>
            <a:r>
              <a:rPr lang="cs-CZ" dirty="0" smtClean="0"/>
              <a:t> je chybné, správně má být: 2014</a:t>
            </a:r>
          </a:p>
          <a:p>
            <a:pPr>
              <a:buNone/>
            </a:pPr>
            <a:r>
              <a:rPr lang="cs-CZ" i="1" dirty="0">
                <a:solidFill>
                  <a:srgbClr val="2B7589"/>
                </a:solidFill>
              </a:rPr>
              <a:t>[na titulní stránce, a tedy i v poli 264, je uvedeno </a:t>
            </a:r>
            <a:r>
              <a:rPr lang="cs-CZ" dirty="0" smtClean="0">
                <a:solidFill>
                  <a:srgbClr val="2B7589"/>
                </a:solidFill>
              </a:rPr>
              <a:t>2041; </a:t>
            </a:r>
            <a:r>
              <a:rPr lang="cs-CZ" i="1" dirty="0" smtClean="0">
                <a:solidFill>
                  <a:srgbClr val="2B7589"/>
                </a:solidFill>
              </a:rPr>
              <a:t>v poli 008 zapíšeme 2014]</a:t>
            </a:r>
            <a:endParaRPr lang="cs-CZ" i="1" dirty="0">
              <a:solidFill>
                <a:srgbClr val="2B7589"/>
              </a:solidFill>
            </a:endParaRP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500 $</a:t>
            </a:r>
            <a:r>
              <a:rPr lang="cs-CZ" dirty="0" err="1" smtClean="0"/>
              <a:t>aMísto</a:t>
            </a:r>
            <a:r>
              <a:rPr lang="cs-CZ" dirty="0" smtClean="0"/>
              <a:t> vydání je správně: Kladno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i="1" dirty="0" smtClean="0">
                <a:solidFill>
                  <a:srgbClr val="2B7589"/>
                </a:solidFill>
              </a:rPr>
              <a:t>[na titulní stránce, a tedy i v poli 264, je uvedeno </a:t>
            </a:r>
            <a:r>
              <a:rPr lang="cs-CZ" dirty="0" err="1" smtClean="0">
                <a:solidFill>
                  <a:srgbClr val="2B7589"/>
                </a:solidFill>
              </a:rPr>
              <a:t>Kldno</a:t>
            </a:r>
            <a:r>
              <a:rPr lang="cs-CZ" i="1" dirty="0" smtClean="0">
                <a:solidFill>
                  <a:srgbClr val="2B7589"/>
                </a:solidFill>
              </a:rPr>
              <a:t>]</a:t>
            </a:r>
            <a:endParaRPr lang="cs-CZ" dirty="0" smtClean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i="1" dirty="0" smtClean="0"/>
              <a:t> 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500 $</a:t>
            </a:r>
            <a:r>
              <a:rPr lang="cs-CZ" b="1" dirty="0" err="1" smtClean="0"/>
              <a:t>a</a:t>
            </a:r>
            <a:r>
              <a:rPr lang="cs-CZ" dirty="0" err="1" smtClean="0"/>
              <a:t>Správné</a:t>
            </a:r>
            <a:r>
              <a:rPr lang="cs-CZ" dirty="0" smtClean="0"/>
              <a:t> jméno autorky: </a:t>
            </a:r>
            <a:r>
              <a:rPr lang="cs-CZ" dirty="0" err="1" smtClean="0"/>
              <a:t>Evonne</a:t>
            </a:r>
            <a:r>
              <a:rPr lang="cs-CZ" dirty="0" smtClean="0"/>
              <a:t> </a:t>
            </a:r>
            <a:r>
              <a:rPr lang="cs-CZ" dirty="0" err="1" smtClean="0"/>
              <a:t>Rezler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  <a:r>
              <a:rPr lang="cs-CZ" i="1" dirty="0" smtClean="0">
                <a:solidFill>
                  <a:srgbClr val="2B7589"/>
                </a:solidFill>
              </a:rPr>
              <a:t>[na titulní stránce, a tedy i v poli 245, je uvedeno </a:t>
            </a:r>
            <a:r>
              <a:rPr lang="cs-CZ" dirty="0" err="1" smtClean="0">
                <a:solidFill>
                  <a:srgbClr val="2B7589"/>
                </a:solidFill>
              </a:rPr>
              <a:t>Yvonne</a:t>
            </a:r>
            <a:r>
              <a:rPr lang="cs-CZ" dirty="0" smtClean="0">
                <a:solidFill>
                  <a:srgbClr val="2B7589"/>
                </a:solidFill>
              </a:rPr>
              <a:t> </a:t>
            </a:r>
            <a:r>
              <a:rPr lang="cs-CZ" dirty="0" err="1" smtClean="0">
                <a:solidFill>
                  <a:srgbClr val="2B7589"/>
                </a:solidFill>
              </a:rPr>
              <a:t>Rezler</a:t>
            </a:r>
            <a:r>
              <a:rPr lang="cs-CZ" i="1" dirty="0" smtClean="0">
                <a:solidFill>
                  <a:srgbClr val="2B7589"/>
                </a:solidFill>
              </a:rPr>
              <a:t>]</a:t>
            </a:r>
            <a:endParaRPr lang="cs-CZ" dirty="0" smtClean="0">
              <a:solidFill>
                <a:srgbClr val="2B7589"/>
              </a:solidFill>
            </a:endParaRP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cs-CZ" dirty="0" smtClean="0"/>
              <a:t>Hlavní název – </a:t>
            </a:r>
            <a:r>
              <a:rPr lang="cs-CZ" dirty="0" smtClean="0">
                <a:solidFill>
                  <a:srgbClr val="C00000"/>
                </a:solidFill>
              </a:rPr>
              <a:t>beze změn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70000" lnSpcReduction="20000"/>
          </a:bodyPr>
          <a:lstStyle/>
          <a:p>
            <a:r>
              <a:rPr lang="cs-CZ" u="sng" dirty="0" smtClean="0"/>
              <a:t>Ale zopakujeme</a:t>
            </a:r>
            <a:r>
              <a:rPr lang="cs-CZ" dirty="0" smtClean="0"/>
              <a:t>:</a:t>
            </a:r>
          </a:p>
          <a:p>
            <a:r>
              <a:rPr lang="cs-CZ" dirty="0" smtClean="0"/>
              <a:t>obvykle </a:t>
            </a:r>
            <a:r>
              <a:rPr lang="cs-CZ" dirty="0"/>
              <a:t>je typograficky </a:t>
            </a:r>
            <a:r>
              <a:rPr lang="cs-CZ" dirty="0" smtClean="0"/>
              <a:t>zvýrazněn;  je-li ve </a:t>
            </a:r>
            <a:r>
              <a:rPr lang="cs-CZ" dirty="0"/>
              <a:t>více jazycích a/nebo písmech, volí se za hlavní název vždy název v jazyce dokumentu (jediného či převažujícího</a:t>
            </a:r>
            <a:r>
              <a:rPr lang="cs-CZ" dirty="0" smtClean="0"/>
              <a:t>); ostatní </a:t>
            </a:r>
            <a:r>
              <a:rPr lang="cs-CZ" dirty="0"/>
              <a:t>se zapíší jako názvy </a:t>
            </a:r>
            <a:r>
              <a:rPr lang="cs-CZ" dirty="0" smtClean="0"/>
              <a:t>souběžné </a:t>
            </a:r>
            <a:endParaRPr lang="cs-CZ" dirty="0"/>
          </a:p>
          <a:p>
            <a:r>
              <a:rPr lang="cs-CZ" dirty="0" smtClean="0"/>
              <a:t>slova</a:t>
            </a:r>
            <a:r>
              <a:rPr lang="cs-CZ" dirty="0"/>
              <a:t>, která uvádějí název, ale nejsou součástí názvu, se </a:t>
            </a:r>
            <a:r>
              <a:rPr lang="cs-CZ" dirty="0" smtClean="0"/>
              <a:t>nezapisují</a:t>
            </a:r>
            <a:endParaRPr lang="cs-CZ" dirty="0"/>
          </a:p>
          <a:p>
            <a:r>
              <a:rPr lang="cs-CZ" dirty="0" smtClean="0"/>
              <a:t>alternativní </a:t>
            </a:r>
            <a:r>
              <a:rPr lang="cs-CZ" dirty="0"/>
              <a:t>název je součástí hlavního názvu a odděluje se spojovacím výrazem (</a:t>
            </a:r>
            <a:r>
              <a:rPr lang="cs-CZ" i="1" dirty="0"/>
              <a:t>aneb, oder</a:t>
            </a:r>
            <a:r>
              <a:rPr lang="cs-CZ" dirty="0"/>
              <a:t>,  atd.) s oboustrannými </a:t>
            </a:r>
            <a:r>
              <a:rPr lang="cs-CZ" dirty="0" smtClean="0"/>
              <a:t>čárkami </a:t>
            </a:r>
            <a:endParaRPr lang="cs-CZ" dirty="0"/>
          </a:p>
          <a:p>
            <a:r>
              <a:rPr lang="cs-CZ" dirty="0" smtClean="0"/>
              <a:t>příliš </a:t>
            </a:r>
            <a:r>
              <a:rPr lang="cs-CZ" dirty="0"/>
              <a:t>dlouhý název (či další názvová informace) </a:t>
            </a:r>
            <a:r>
              <a:rPr lang="cs-CZ" dirty="0" smtClean="0"/>
              <a:t>lze zkrátit </a:t>
            </a:r>
            <a:r>
              <a:rPr lang="cs-CZ" dirty="0"/>
              <a:t>po prvních 5 slovech (členy se nepočítají), ale nesmí to mít vliv na ztrátu informací či identifikaci </a:t>
            </a:r>
            <a:r>
              <a:rPr lang="cs-CZ" dirty="0" smtClean="0"/>
              <a:t>díla;  označí se výpustkou ( … )</a:t>
            </a:r>
            <a:endParaRPr lang="cs-CZ" dirty="0"/>
          </a:p>
          <a:p>
            <a:r>
              <a:rPr lang="cs-CZ" dirty="0" smtClean="0"/>
              <a:t>je-li </a:t>
            </a:r>
            <a:r>
              <a:rPr lang="cs-CZ" dirty="0"/>
              <a:t>gramaticky nedílnou součástí názvu či další názvové informace i údaj o odpovědnosti, zapíše se tam a již se neopakuje v údajích o odpovědnosti (pokud ovšem není na zdroji znovu uveden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 smtClean="0"/>
              <a:t>obsahuje-li </a:t>
            </a:r>
            <a:r>
              <a:rPr lang="cs-CZ" dirty="0"/>
              <a:t>provedení více děl téhož autora či více děl různých autorů, ale bez společného názvu, volí se za hlavní název </a:t>
            </a:r>
            <a:r>
              <a:rPr lang="cs-CZ" dirty="0" err="1"/>
              <a:t>název</a:t>
            </a:r>
            <a:r>
              <a:rPr lang="cs-CZ" dirty="0"/>
              <a:t> díla </a:t>
            </a:r>
            <a:r>
              <a:rPr lang="cs-CZ" dirty="0" smtClean="0"/>
              <a:t>dominantního;  není-li </a:t>
            </a:r>
            <a:r>
              <a:rPr lang="cs-CZ" dirty="0"/>
              <a:t>žádné dílo dominantní, zapíší se názvy v tom pořadí, jak jsou uvedeny na </a:t>
            </a:r>
            <a:r>
              <a:rPr lang="cs-CZ" dirty="0" smtClean="0"/>
              <a:t>zdroji 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názvová informace – </a:t>
            </a:r>
            <a:r>
              <a:rPr lang="cs-CZ" dirty="0" smtClean="0">
                <a:solidFill>
                  <a:srgbClr val="C00000"/>
                </a:solidFill>
              </a:rPr>
              <a:t>změna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přebírá </a:t>
            </a:r>
            <a:r>
              <a:rPr lang="cs-CZ" dirty="0"/>
              <a:t>se </a:t>
            </a:r>
            <a:r>
              <a:rPr lang="cs-CZ" dirty="0">
                <a:solidFill>
                  <a:srgbClr val="C00000"/>
                </a:solidFill>
              </a:rPr>
              <a:t>pouze ze stejného pramene </a:t>
            </a:r>
            <a:r>
              <a:rPr lang="cs-CZ" dirty="0"/>
              <a:t>popisu jako hlavní </a:t>
            </a:r>
            <a:r>
              <a:rPr lang="cs-CZ" dirty="0" smtClean="0"/>
              <a:t>název, je-li </a:t>
            </a:r>
            <a:r>
              <a:rPr lang="cs-CZ" dirty="0"/>
              <a:t>uvedena jinde, nezapisuje se, nebo jen velmi výjimečně a jen do </a:t>
            </a:r>
            <a:r>
              <a:rPr lang="cs-CZ" dirty="0" smtClean="0"/>
              <a:t>poznámky, </a:t>
            </a:r>
            <a:r>
              <a:rPr lang="cs-CZ" dirty="0" smtClean="0">
                <a:solidFill>
                  <a:srgbClr val="C00000"/>
                </a:solidFill>
              </a:rPr>
              <a:t>nikdy nedoplňujeme do []</a:t>
            </a:r>
            <a:r>
              <a:rPr lang="cs-CZ" dirty="0" smtClean="0"/>
              <a:t>, ani pro rozlišení stejných názvů</a:t>
            </a:r>
          </a:p>
          <a:p>
            <a:r>
              <a:rPr lang="cs-CZ" dirty="0" smtClean="0"/>
              <a:t>výjimka jen u některých speciálních dokumentů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Souběžný název – </a:t>
            </a:r>
            <a:r>
              <a:rPr lang="cs-CZ" dirty="0" smtClean="0">
                <a:solidFill>
                  <a:srgbClr val="C00000"/>
                </a:solidFill>
              </a:rPr>
              <a:t>změna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</a:t>
            </a:r>
            <a:r>
              <a:rPr lang="cs-CZ" dirty="0"/>
              <a:t> jiném jazyce a/nebo písmu než je hlavní </a:t>
            </a:r>
            <a:r>
              <a:rPr lang="cs-CZ" dirty="0" smtClean="0"/>
              <a:t>název</a:t>
            </a:r>
          </a:p>
          <a:p>
            <a:r>
              <a:rPr lang="cs-CZ" dirty="0" smtClean="0"/>
              <a:t>souběžné </a:t>
            </a:r>
            <a:r>
              <a:rPr lang="cs-CZ" dirty="0"/>
              <a:t>údaje se vždy uvádí za údaji, k nimž </a:t>
            </a:r>
            <a:r>
              <a:rPr lang="cs-CZ" dirty="0" smtClean="0"/>
              <a:t>patří, každý blok předznamenán rovnítkem</a:t>
            </a:r>
          </a:p>
          <a:p>
            <a:r>
              <a:rPr lang="cs-CZ" dirty="0" smtClean="0"/>
              <a:t>souběžné </a:t>
            </a:r>
            <a:r>
              <a:rPr lang="cs-CZ" dirty="0"/>
              <a:t>názvy se přebírají </a:t>
            </a:r>
            <a:r>
              <a:rPr lang="cs-CZ" dirty="0" smtClean="0"/>
              <a:t>z celého provedení, nejen ze stejného pramene jako </a:t>
            </a:r>
            <a:r>
              <a:rPr lang="cs-CZ" dirty="0"/>
              <a:t>hlavní </a:t>
            </a:r>
            <a:r>
              <a:rPr lang="cs-CZ" dirty="0" smtClean="0"/>
              <a:t>název, a nezapisují se do []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Údaje o odpovědnosti – </a:t>
            </a:r>
            <a:r>
              <a:rPr lang="cs-CZ" dirty="0" smtClean="0">
                <a:solidFill>
                  <a:srgbClr val="C00000"/>
                </a:solidFill>
              </a:rPr>
              <a:t>velká změna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fontScale="55000" lnSpcReduction="20000"/>
          </a:bodyPr>
          <a:lstStyle/>
          <a:p>
            <a:r>
              <a:rPr lang="cs-CZ" sz="4000" dirty="0" smtClean="0"/>
              <a:t>ze </a:t>
            </a:r>
            <a:r>
              <a:rPr lang="cs-CZ" sz="4000" dirty="0"/>
              <a:t>stejného pramene jako hlavní název, případně z dalších </a:t>
            </a:r>
            <a:r>
              <a:rPr lang="cs-CZ" sz="4000" dirty="0">
                <a:solidFill>
                  <a:srgbClr val="C00000"/>
                </a:solidFill>
              </a:rPr>
              <a:t>preferovaných </a:t>
            </a:r>
            <a:r>
              <a:rPr lang="cs-CZ" sz="4000" dirty="0" smtClean="0">
                <a:solidFill>
                  <a:srgbClr val="C00000"/>
                </a:solidFill>
              </a:rPr>
              <a:t>pramenů </a:t>
            </a:r>
            <a:r>
              <a:rPr lang="cs-CZ" sz="4000" dirty="0" smtClean="0"/>
              <a:t>– tady </a:t>
            </a:r>
            <a:r>
              <a:rPr lang="cs-CZ" sz="4000" dirty="0" smtClean="0">
                <a:solidFill>
                  <a:srgbClr val="C00000"/>
                </a:solidFill>
              </a:rPr>
              <a:t>žádné []</a:t>
            </a:r>
            <a:endParaRPr lang="cs-CZ" sz="4000" dirty="0">
              <a:solidFill>
                <a:srgbClr val="C00000"/>
              </a:solidFill>
            </a:endParaRPr>
          </a:p>
          <a:p>
            <a:r>
              <a:rPr lang="cs-CZ" sz="4000" dirty="0" smtClean="0"/>
              <a:t>na </a:t>
            </a:r>
            <a:r>
              <a:rPr lang="cs-CZ" sz="4000" dirty="0"/>
              <a:t>provedení není uveden žádný </a:t>
            </a:r>
            <a:r>
              <a:rPr lang="cs-CZ" sz="4000" dirty="0" smtClean="0"/>
              <a:t>autor - nedohledáváme;  výjimkou </a:t>
            </a:r>
            <a:r>
              <a:rPr lang="cs-CZ" sz="4000" dirty="0"/>
              <a:t>jsou díla, jejichž tvůrce je obecně </a:t>
            </a:r>
            <a:r>
              <a:rPr lang="cs-CZ" sz="4000" dirty="0" smtClean="0"/>
              <a:t>znám, pak autora doplníme do []; </a:t>
            </a:r>
            <a:r>
              <a:rPr lang="cs-CZ" sz="4000" dirty="0" err="1" smtClean="0"/>
              <a:t>do</a:t>
            </a:r>
            <a:r>
              <a:rPr lang="cs-CZ" sz="4000" dirty="0" smtClean="0"/>
              <a:t> [] také lze rozlišení funkce</a:t>
            </a:r>
            <a:endParaRPr lang="cs-CZ" sz="4000" dirty="0"/>
          </a:p>
          <a:p>
            <a:r>
              <a:rPr lang="cs-CZ" sz="4000" dirty="0" smtClean="0">
                <a:solidFill>
                  <a:srgbClr val="C00000"/>
                </a:solidFill>
              </a:rPr>
              <a:t>zapisují </a:t>
            </a:r>
            <a:r>
              <a:rPr lang="cs-CZ" sz="4000" dirty="0">
                <a:solidFill>
                  <a:srgbClr val="C00000"/>
                </a:solidFill>
              </a:rPr>
              <a:t>se všichni autoři uvedení na preferovaném prameni </a:t>
            </a:r>
            <a:r>
              <a:rPr lang="cs-CZ" sz="4000" dirty="0" smtClean="0"/>
              <a:t>popisu, </a:t>
            </a:r>
            <a:r>
              <a:rPr lang="cs-CZ" sz="4000" dirty="0" smtClean="0">
                <a:solidFill>
                  <a:srgbClr val="C00000"/>
                </a:solidFill>
              </a:rPr>
              <a:t>neplatí pravidlo tří</a:t>
            </a:r>
            <a:endParaRPr lang="cs-CZ" sz="4000" dirty="0"/>
          </a:p>
          <a:p>
            <a:r>
              <a:rPr lang="cs-CZ" sz="4000" dirty="0" smtClean="0"/>
              <a:t>vynechávají se tituly</a:t>
            </a:r>
            <a:r>
              <a:rPr lang="cs-CZ" sz="4000" dirty="0"/>
              <a:t>, oslovení, </a:t>
            </a:r>
            <a:r>
              <a:rPr lang="cs-CZ" sz="4000" dirty="0" smtClean="0"/>
              <a:t>afiliace</a:t>
            </a:r>
            <a:r>
              <a:rPr lang="cs-CZ" sz="4000" dirty="0"/>
              <a:t>, kvalifikace a podobné výrazy; zapisují se jen </a:t>
            </a:r>
            <a:r>
              <a:rPr lang="cs-CZ" sz="4000" dirty="0" smtClean="0"/>
              <a:t>jména/jména </a:t>
            </a:r>
            <a:r>
              <a:rPr lang="cs-CZ" sz="4000" dirty="0"/>
              <a:t>s uvedenou </a:t>
            </a:r>
            <a:r>
              <a:rPr lang="cs-CZ" sz="4000" dirty="0" smtClean="0"/>
              <a:t>frází; ale </a:t>
            </a:r>
            <a:r>
              <a:rPr lang="cs-CZ" sz="4000" dirty="0">
                <a:solidFill>
                  <a:srgbClr val="C00000"/>
                </a:solidFill>
              </a:rPr>
              <a:t>rodové vztahy se nevynechávají, </a:t>
            </a:r>
            <a:r>
              <a:rPr lang="cs-CZ" sz="4000" dirty="0" smtClean="0">
                <a:solidFill>
                  <a:srgbClr val="C00000"/>
                </a:solidFill>
              </a:rPr>
              <a:t>zůstávají </a:t>
            </a:r>
            <a:r>
              <a:rPr lang="cs-CZ" sz="4000" dirty="0"/>
              <a:t>součástí </a:t>
            </a:r>
            <a:r>
              <a:rPr lang="cs-CZ" sz="4000" dirty="0" smtClean="0"/>
              <a:t>zápisu (junior, otec, apod.)</a:t>
            </a:r>
            <a:endParaRPr lang="cs-CZ" sz="4000" dirty="0"/>
          </a:p>
          <a:p>
            <a:r>
              <a:rPr lang="cs-CZ" sz="4000" dirty="0" smtClean="0"/>
              <a:t>údaje </a:t>
            </a:r>
            <a:r>
              <a:rPr lang="cs-CZ" sz="4000" dirty="0"/>
              <a:t>o odpovědnosti se </a:t>
            </a:r>
            <a:r>
              <a:rPr lang="cs-CZ" sz="4000" dirty="0" smtClean="0"/>
              <a:t>zapisují </a:t>
            </a:r>
            <a:r>
              <a:rPr lang="cs-CZ" sz="4000" dirty="0" smtClean="0">
                <a:solidFill>
                  <a:srgbClr val="C00000"/>
                </a:solidFill>
              </a:rPr>
              <a:t>přesně, nevynechává se </a:t>
            </a:r>
            <a:r>
              <a:rPr lang="cs-CZ" sz="4000" dirty="0" smtClean="0"/>
              <a:t>obvykle ani název </a:t>
            </a:r>
            <a:r>
              <a:rPr lang="cs-CZ" sz="4000" dirty="0"/>
              <a:t>originálu </a:t>
            </a:r>
            <a:r>
              <a:rPr lang="cs-CZ" sz="4000" dirty="0" smtClean="0"/>
              <a:t>z uvedené fráze (zapisuje </a:t>
            </a:r>
            <a:r>
              <a:rPr lang="cs-CZ" sz="4000" dirty="0"/>
              <a:t>se pak </a:t>
            </a:r>
            <a:r>
              <a:rPr lang="cs-CZ" sz="4000" dirty="0" smtClean="0"/>
              <a:t>selekčně jako unifikovaný název/autor-název/název originálu, </a:t>
            </a:r>
            <a:r>
              <a:rPr lang="cs-CZ" sz="4000" dirty="0" smtClean="0">
                <a:solidFill>
                  <a:srgbClr val="C00000"/>
                </a:solidFill>
              </a:rPr>
              <a:t>přednost má vždy UN, 765 jen výjimečně)</a:t>
            </a:r>
          </a:p>
          <a:p>
            <a:r>
              <a:rPr lang="cs-CZ" sz="4000" dirty="0" smtClean="0"/>
              <a:t>původci uvedení pouze v copyrightu (např. významný překladatel podle národní interpretace) se zapisují do poznámky, nikoli v oblasti údajů o názvu a odpovědnosti</a:t>
            </a:r>
            <a:endParaRPr lang="cs-CZ" sz="4000" dirty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!! schválená národní interpretace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8363272" cy="5544616"/>
          </a:xfrm>
        </p:spPr>
        <p:txBody>
          <a:bodyPr>
            <a:normAutofit fontScale="92500" lnSpcReduction="2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cs-CZ" sz="2000" dirty="0"/>
              <a:t>jsou-li </a:t>
            </a:r>
            <a:r>
              <a:rPr lang="cs-CZ" sz="2000" dirty="0" smtClean="0"/>
              <a:t>autoři přímí </a:t>
            </a:r>
            <a:r>
              <a:rPr lang="cs-CZ" sz="2000" dirty="0"/>
              <a:t>i nepřímí </a:t>
            </a:r>
            <a:r>
              <a:rPr lang="cs-CZ" sz="2000" dirty="0" smtClean="0"/>
              <a:t>(tj. údaje </a:t>
            </a:r>
            <a:r>
              <a:rPr lang="cs-CZ" sz="2000" dirty="0"/>
              <a:t>o odpovědnosti ) </a:t>
            </a:r>
            <a:r>
              <a:rPr lang="cs-CZ" sz="2000" dirty="0" smtClean="0"/>
              <a:t>uvedeni </a:t>
            </a:r>
            <a:r>
              <a:rPr lang="cs-CZ" sz="2000" dirty="0"/>
              <a:t>na titulní stránce, zapíšeme je všechny jak do pole 245, tak do polí 100/700 jako selekční údaje (</a:t>
            </a:r>
            <a:r>
              <a:rPr lang="cs-CZ" sz="2000" i="1" dirty="0"/>
              <a:t>bez ohledu na počet uvedených autorů je vždy první </a:t>
            </a:r>
            <a:r>
              <a:rPr lang="cs-CZ" sz="2000" i="1" dirty="0" smtClean="0"/>
              <a:t>z přímých autorů </a:t>
            </a:r>
            <a:r>
              <a:rPr lang="cs-CZ" sz="2000" i="1" dirty="0"/>
              <a:t>uveden v hlavním </a:t>
            </a:r>
            <a:r>
              <a:rPr lang="cs-CZ" sz="2000" i="1" dirty="0" smtClean="0"/>
              <a:t>záhlaví)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000" dirty="0" smtClean="0"/>
              <a:t>jsou-li </a:t>
            </a:r>
            <a:r>
              <a:rPr lang="cs-CZ" sz="2000" dirty="0"/>
              <a:t>na titulní stránce uvedeni pouze nepřímí autoři </a:t>
            </a:r>
            <a:r>
              <a:rPr lang="cs-CZ" sz="2000" dirty="0" smtClean="0"/>
              <a:t>(tj. přispěvatelé</a:t>
            </a:r>
            <a:r>
              <a:rPr lang="cs-CZ" sz="2000" dirty="0"/>
              <a:t>, </a:t>
            </a:r>
            <a:r>
              <a:rPr lang="cs-CZ" sz="2000" dirty="0" smtClean="0"/>
              <a:t>např</a:t>
            </a:r>
            <a:r>
              <a:rPr lang="cs-CZ" sz="2000" dirty="0"/>
              <a:t>. editor), zapíšeme je do 245 a 700 a přímé autory již </a:t>
            </a:r>
            <a:r>
              <a:rPr lang="cs-CZ" sz="2000" dirty="0" smtClean="0"/>
              <a:t>nedohledáváme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/>
              <a:t>není-li na titulní stránce uveden žádný údaj o odpovědnosti, dohledáváme PŘÍMÉ (hlavní) autory v dalších pramenech popisu v tomto pořadí: obálka knihy, hlavička, rub titulní stránky, tiráž; pokud v některém prameni údaje najdeme, nehledáme už v dalším v pořadí (tj. údaj o autorech není na </a:t>
            </a:r>
            <a:r>
              <a:rPr lang="cs-CZ" sz="2000" dirty="0" err="1"/>
              <a:t>tit</a:t>
            </a:r>
            <a:r>
              <a:rPr lang="cs-CZ" sz="2000" dirty="0"/>
              <a:t>. s., není v hlavičce, je na rubu </a:t>
            </a:r>
            <a:r>
              <a:rPr lang="cs-CZ" sz="2000" dirty="0" err="1"/>
              <a:t>tit</a:t>
            </a:r>
            <a:r>
              <a:rPr lang="cs-CZ" sz="2000" dirty="0"/>
              <a:t>. s., už nehledáme další údaje v tiráži); zapíšeme je do polí 245 a 100/700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/>
              <a:t>pokud nejsou překladatelé HLAVNÍHO OBSAHU DÍLA (= nikoli tedy překladatelé resumé, jedné kapitoly, popisků k fotografiím apod.) a ilustrátoři (příp. fotografové) S VÝZNAMNÝM AUTORSKÝM PODÍLEM (=nikoli autor jedné ilustrace, autor zdobných prvků doprovázejících text, obálky apod.; u fotografů významný autorský podíl znamená, že v knize je obsaženo velké množství fotografií od jednoho nebo několika málo fotografů, nikoli velké množství fotografií pocházejících od různých osob, jako tomu bývá např. u turistických průvodců) uvedeni na titulní stránce, dohledáme je obdobně jako v bodu </a:t>
            </a:r>
            <a:r>
              <a:rPr lang="cs-CZ" sz="2000" dirty="0" smtClean="0"/>
              <a:t>3 </a:t>
            </a:r>
            <a:r>
              <a:rPr lang="cs-CZ" sz="2000" dirty="0"/>
              <a:t>a zapíšeme do polí 245 a </a:t>
            </a:r>
            <a:r>
              <a:rPr lang="cs-CZ" sz="2000" dirty="0" smtClean="0"/>
              <a:t>700</a:t>
            </a:r>
            <a:endParaRPr lang="cs-CZ" sz="2000" dirty="0"/>
          </a:p>
          <a:p>
            <a:pPr lvl="0"/>
            <a:endParaRPr lang="cs-CZ" sz="2000" dirty="0"/>
          </a:p>
          <a:p>
            <a:pPr lvl="0"/>
            <a:endParaRPr lang="cs-CZ" sz="2000" dirty="0"/>
          </a:p>
          <a:p>
            <a:endParaRPr lang="cs-CZ" sz="20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1538</TotalTime>
  <Words>1376</Words>
  <Application>Microsoft Office PowerPoint</Application>
  <PresentationFormat>Předvádění na obrazovce (4:3)</PresentationFormat>
  <Paragraphs>367</Paragraphs>
  <Slides>47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47</vt:i4>
      </vt:variant>
    </vt:vector>
  </HeadingPairs>
  <TitlesOfParts>
    <vt:vector size="53" baseType="lpstr">
      <vt:lpstr>Arabic Typesetting</vt:lpstr>
      <vt:lpstr>Arial</vt:lpstr>
      <vt:lpstr>Bookman Old Style</vt:lpstr>
      <vt:lpstr>Calibri</vt:lpstr>
      <vt:lpstr>Wingdings</vt:lpstr>
      <vt:lpstr>Motiv sady Office</vt:lpstr>
      <vt:lpstr>Bibliografický popis podle pravidel RDA</vt:lpstr>
      <vt:lpstr>Zjednodušené základní zásady popisu</vt:lpstr>
      <vt:lpstr>Oblast údajů o názvu a odpovědnosti MARC 21/pole 245/neopakovatelné</vt:lpstr>
      <vt:lpstr>Zápis údajů – změna</vt:lpstr>
      <vt:lpstr>Hlavní název – beze změn</vt:lpstr>
      <vt:lpstr>Další názvová informace – změna</vt:lpstr>
      <vt:lpstr>Souběžný název – změna</vt:lpstr>
      <vt:lpstr>Údaje o odpovědnosti – velká změna</vt:lpstr>
      <vt:lpstr>!! schválená národní interpretace</vt:lpstr>
      <vt:lpstr>Vícesvazkové monografie</vt:lpstr>
      <vt:lpstr>Příklady</vt:lpstr>
      <vt:lpstr>Prezentace aplikace PowerPoint</vt:lpstr>
      <vt:lpstr>Prezentace aplikace PowerPoint</vt:lpstr>
      <vt:lpstr>Oblast údajů o vydání MARC 21/pole 250/opakovatelné</vt:lpstr>
      <vt:lpstr>Prezentace aplikace PowerPoint</vt:lpstr>
      <vt:lpstr>Příklady</vt:lpstr>
      <vt:lpstr>Prezentace aplikace PowerPoint</vt:lpstr>
      <vt:lpstr>Oblast nakladatelských údajů, údajů o vytvoření díla a údajů o autorských právech MARC 21/pole 264/opakovatelné – vše změna</vt:lpstr>
      <vt:lpstr>Zjednodušeně: - povinné je vždy pole 264 s druhým indikátorem 1  -  v případě, kdy je možno doplnit/odhadnout místo a datum vydání (alespoň stát a přibližné datum), není povinné zapisovat další údaje (distribuce, výroba), tj. další výskyty pole 264 </vt:lpstr>
      <vt:lpstr>Zápis</vt:lpstr>
      <vt:lpstr>Prezentace aplikace PowerPoint</vt:lpstr>
      <vt:lpstr>Přibližná data vydání </vt:lpstr>
      <vt:lpstr>Pole 264 - opakovatelné</vt:lpstr>
      <vt:lpstr>Příklady</vt:lpstr>
      <vt:lpstr>Prezentace aplikace PowerPoint</vt:lpstr>
      <vt:lpstr>Prezentace aplikace PowerPoint</vt:lpstr>
      <vt:lpstr>Oblast fyzických údajů MARC 21/pole 300/opakovatelné</vt:lpstr>
      <vt:lpstr>Rozsah - změny</vt:lpstr>
      <vt:lpstr>Prezentace aplikace PowerPoint</vt:lpstr>
      <vt:lpstr>Prezentace aplikace PowerPoint</vt:lpstr>
      <vt:lpstr>Další fyzické údaje</vt:lpstr>
      <vt:lpstr>Rozměr</vt:lpstr>
      <vt:lpstr>Doprovodný materiál</vt:lpstr>
      <vt:lpstr>Příklady</vt:lpstr>
      <vt:lpstr>Prezentace aplikace PowerPoint</vt:lpstr>
      <vt:lpstr>Prezentace aplikace PowerPoint</vt:lpstr>
      <vt:lpstr>Oblast údajů o edici MARC 21/pole 490/opakovatelné</vt:lpstr>
      <vt:lpstr>New series</vt:lpstr>
      <vt:lpstr>Příklady</vt:lpstr>
      <vt:lpstr>Prezentace aplikace PowerPoint</vt:lpstr>
      <vt:lpstr>Vedlejší záhlaví pro edici MARC 21/pole 800-830/opakovatelné</vt:lpstr>
      <vt:lpstr>800 Vedlejší záhlaví pro edici - osobní jméno</vt:lpstr>
      <vt:lpstr>810 Vedlejší záhlaví pro edici - jméno korporace</vt:lpstr>
      <vt:lpstr>830 Vedlejší záhlaví pro edici - unifikovaný název</vt:lpstr>
      <vt:lpstr>Poznámky MARC 21/pole 5XX/většinou opakovatelné</vt:lpstr>
      <vt:lpstr>Všeobecná poznámka MARC 21/pole 500/opakovatelná</vt:lpstr>
      <vt:lpstr>Příklady nových poznámek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Jaroslava Svobodová</dc:creator>
  <cp:lastModifiedBy>Svobodová Jaroslava</cp:lastModifiedBy>
  <cp:revision>332</cp:revision>
  <cp:lastPrinted>2015-01-19T11:39:04Z</cp:lastPrinted>
  <dcterms:created xsi:type="dcterms:W3CDTF">2015-01-06T18:42:16Z</dcterms:created>
  <dcterms:modified xsi:type="dcterms:W3CDTF">2015-04-20T13:24:14Z</dcterms:modified>
</cp:coreProperties>
</file>