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87" r:id="rId3"/>
    <p:sldId id="258" r:id="rId4"/>
    <p:sldId id="283" r:id="rId5"/>
    <p:sldId id="288" r:id="rId6"/>
    <p:sldId id="285" r:id="rId7"/>
    <p:sldId id="313" r:id="rId8"/>
    <p:sldId id="314" r:id="rId9"/>
    <p:sldId id="259" r:id="rId10"/>
    <p:sldId id="312" r:id="rId11"/>
    <p:sldId id="321" r:id="rId12"/>
    <p:sldId id="327" r:id="rId13"/>
    <p:sldId id="309" r:id="rId14"/>
    <p:sldId id="326" r:id="rId15"/>
    <p:sldId id="319" r:id="rId16"/>
    <p:sldId id="289" r:id="rId17"/>
    <p:sldId id="294" r:id="rId18"/>
    <p:sldId id="295" r:id="rId19"/>
    <p:sldId id="320" r:id="rId20"/>
    <p:sldId id="322" r:id="rId21"/>
    <p:sldId id="324" r:id="rId22"/>
    <p:sldId id="323" r:id="rId23"/>
    <p:sldId id="296" r:id="rId24"/>
    <p:sldId id="299" r:id="rId25"/>
    <p:sldId id="315" r:id="rId26"/>
    <p:sldId id="316" r:id="rId27"/>
    <p:sldId id="317" r:id="rId28"/>
    <p:sldId id="318" r:id="rId29"/>
    <p:sldId id="300" r:id="rId30"/>
    <p:sldId id="293" r:id="rId31"/>
    <p:sldId id="301" r:id="rId32"/>
    <p:sldId id="302" r:id="rId33"/>
    <p:sldId id="297" r:id="rId34"/>
    <p:sldId id="303" r:id="rId35"/>
    <p:sldId id="304" r:id="rId36"/>
    <p:sldId id="305" r:id="rId37"/>
    <p:sldId id="306" r:id="rId38"/>
    <p:sldId id="298" r:id="rId39"/>
    <p:sldId id="310" r:id="rId40"/>
    <p:sldId id="311" r:id="rId41"/>
    <p:sldId id="308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100-121D-42CD-B184-8F71502FD63C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F9F6-CA15-45FE-8FA3-2D61556A8B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13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9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05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74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37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9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94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96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96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23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66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81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54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6E378-D1F4-424A-B3F5-4FC1BF06B668}" type="datetimeFigureOut">
              <a:rPr lang="cs-CZ" smtClean="0"/>
              <a:t>29.4.2015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286D3-4643-4186-B33E-E71621562C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99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ibrary.yale.edu/cataloging/music/typesrda.htm#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o-knihovne/odborne-cinnosti/zpracovani-fondu/katalogizacni-politika/typ-media_pole-337" TargetMode="External"/><Relationship Id="rId2" Type="http://schemas.openxmlformats.org/officeDocument/2006/relationships/hyperlink" Target="http://www.nkp.cz/o-knihovne/odborne-cinnosti/zpracovani-fondu/katalogizacni-politika/typ-obsahu-pole336-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nkp.cz/o-knihovne/odborne-cinnosti/zpracovani-fondu/katalogizacni-politika/typ-nosice-pole338-1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05C09.226834A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datoolkit.org/musicbestpractices" TargetMode="External"/><Relationship Id="rId2" Type="http://schemas.openxmlformats.org/officeDocument/2006/relationships/hyperlink" Target="http://www.nkp.cz/o-knihovne/odborne-cinnosti/zpracovani-fondu/katalogizacni-politika/rd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bcc.musiclibraryassoc.org/bcc.html" TargetMode="External"/><Relationship Id="rId4" Type="http://schemas.openxmlformats.org/officeDocument/2006/relationships/hyperlink" Target="http://bcc.musiclibraryassoc.org/BCC-Historical/BCC2015/RDA_Best_Practices_for_Music_Cataloging_v1.1-150217.pdf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ana.Borkova@nkp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71369" y="494852"/>
            <a:ext cx="9473103" cy="228607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5400" dirty="0">
                <a:solidFill>
                  <a:srgbClr val="002060"/>
                </a:solidFill>
                <a:latin typeface="Bookman Old Style" pitchFamily="18" charset="0"/>
              </a:rPr>
              <a:t>Bibliografický popis podle pravidel </a:t>
            </a:r>
            <a: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  <a:t>RDA</a:t>
            </a:r>
            <a:b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  <a:t>hudebniny</a:t>
            </a:r>
            <a:endParaRPr lang="cs-CZ" sz="54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47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Hana Borková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cs-CZ" smtClean="0">
                <a:solidFill>
                  <a:schemeClr val="accent5">
                    <a:lumMod val="75000"/>
                  </a:schemeClr>
                </a:solidFill>
              </a:rPr>
              <a:t>duben 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2015, 1.0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15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67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>
                <a:solidFill>
                  <a:srgbClr val="002060"/>
                </a:solidFill>
              </a:rPr>
              <a:t>hlavní záhlaví </a:t>
            </a:r>
            <a:r>
              <a:rPr lang="cs-CZ" sz="2800" dirty="0" smtClean="0">
                <a:solidFill>
                  <a:srgbClr val="002060"/>
                </a:solidFill>
              </a:rPr>
              <a:t>(MARC 21 pole 100 (N)) </a:t>
            </a:r>
            <a:r>
              <a:rPr lang="cs-CZ" sz="4000" dirty="0" smtClean="0">
                <a:solidFill>
                  <a:srgbClr val="002060"/>
                </a:solidFill>
              </a:rPr>
              <a:t>pro hudebniny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Národní interpretace pro textové dokumenty uvádí v bodě jedna:</a:t>
            </a:r>
          </a:p>
          <a:p>
            <a:pPr marL="914400" lvl="1" indent="-457200">
              <a:buAutoNum type="arabicPeriod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jsou-li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autoři přímí i nepřímí (tj. údaje o odpovědnosti ) uvedeni na titulní stránce, zapíšeme je všechny jak do pole 245, tak do polí 100/700 jako selekční údaje (</a:t>
            </a:r>
            <a:r>
              <a:rPr lang="cs-CZ" i="1" strike="sngStrike" dirty="0">
                <a:solidFill>
                  <a:schemeClr val="accent5">
                    <a:lumMod val="50000"/>
                  </a:schemeClr>
                </a:solidFill>
              </a:rPr>
              <a:t>bez ohledu na počet uvedených autorů je vždy první z přímých autorů uveden v hlavním záhlaví</a:t>
            </a:r>
            <a:r>
              <a:rPr lang="cs-CZ" i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cs-CZ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 pro hudebniny platí:</a:t>
            </a:r>
          </a:p>
          <a:p>
            <a:pPr marL="0" indent="0">
              <a:buNone/>
            </a:pP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v hlavním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záhlaví (pole 100) uvádíme 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vždy 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</a:rPr>
              <a:t>skladatele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, na hlavním prameni popisu (a tedy v 245 </a:t>
            </a:r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c) </a:t>
            </a:r>
            <a:r>
              <a:rPr lang="cs-CZ" sz="2600" u="sng" dirty="0" smtClean="0">
                <a:solidFill>
                  <a:schemeClr val="accent5">
                    <a:lumMod val="50000"/>
                  </a:schemeClr>
                </a:solidFill>
              </a:rPr>
              <a:t>nemusí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 být uveden jako první v pořadí</a:t>
            </a:r>
          </a:p>
          <a:p>
            <a:pPr marL="0" indent="0" algn="ctr">
              <a:buNone/>
            </a:pPr>
            <a:endParaRPr lang="cs-CZ" sz="3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93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834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unifikovaný název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5100" dirty="0" smtClean="0">
                <a:solidFill>
                  <a:schemeClr val="accent5">
                    <a:lumMod val="50000"/>
                  </a:schemeClr>
                </a:solidFill>
              </a:rPr>
              <a:t>povinný údaj pro MZ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skladba 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- zapisujeme v poli 130/240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2 a více skladeb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- zapisujeme v polích 7xx (730/700), vhodné je použít označení vztahu v </a:t>
            </a:r>
            <a:r>
              <a:rPr lang="cs-CZ" sz="4000" dirty="0" err="1" smtClean="0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př.  -  </a:t>
            </a:r>
            <a:r>
              <a:rPr lang="cs-CZ" sz="2500" dirty="0" err="1" smtClean="0">
                <a:solidFill>
                  <a:schemeClr val="accent5">
                    <a:lumMod val="50000"/>
                  </a:schemeClr>
                </a:solidFill>
              </a:rPr>
              <a:t>dopřeložíme</a:t>
            </a: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 nejužívanější, aby bylo jednotné: 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iContainer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of (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work)</a:t>
            </a:r>
            <a:endParaRPr lang="cs-CZ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14400" lvl="2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			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iBased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on (work):</a:t>
            </a:r>
            <a:endParaRPr lang="cs-CZ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3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2nd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work 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imusical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setting of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iLibretto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based on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iLibretto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for (work):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en-US" sz="2500" dirty="0" err="1" smtClean="0">
                <a:solidFill>
                  <a:schemeClr val="accent5">
                    <a:lumMod val="50000"/>
                  </a:schemeClr>
                </a:solidFill>
              </a:rPr>
              <a:t>iSupplement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>to (work</a:t>
            </a:r>
            <a:r>
              <a:rPr lang="en-US" sz="2500" dirty="0" smtClean="0">
                <a:solidFill>
                  <a:schemeClr val="accent5">
                    <a:lumMod val="50000"/>
                  </a:schemeClr>
                </a:solidFill>
              </a:rPr>
              <a:t>):</a:t>
            </a:r>
            <a:r>
              <a:rPr lang="cs-CZ" sz="2500" dirty="0" smtClean="0">
                <a:solidFill>
                  <a:schemeClr val="accent5">
                    <a:lumMod val="50000"/>
                  </a:schemeClr>
                </a:solidFill>
              </a:rPr>
              <a:t> 	a další</a:t>
            </a:r>
            <a:endParaRPr lang="cs-CZ" sz="25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obsazení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v </a:t>
            </a:r>
            <a:r>
              <a:rPr lang="cs-CZ" sz="4000" dirty="0" err="1" smtClean="0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m rozepisujeme na jednotlivé nástroje, (ne nástrojové skupiny), používá se jednotné a množné číslo podle počtu </a:t>
            </a:r>
            <a:endParaRPr lang="cs-CZ" sz="40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odkaz na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typová označení nově na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http://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  <a:hlinkClick r:id="rId2"/>
              </a:rPr>
              <a:t>www.library.yale.edu/cataloging/music/typesrda.htm#S</a:t>
            </a:r>
            <a:endParaRPr lang="cs-CZ" sz="2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4000" b="1" dirty="0">
                <a:solidFill>
                  <a:schemeClr val="accent5">
                    <a:lumMod val="50000"/>
                  </a:schemeClr>
                </a:solidFill>
              </a:rPr>
              <a:t>z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kratka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4000" dirty="0" err="1" smtClean="0">
                <a:solidFill>
                  <a:schemeClr val="accent5">
                    <a:lumMod val="50000"/>
                  </a:schemeClr>
                </a:solidFill>
              </a:rPr>
              <a:t>arr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. v </a:t>
            </a:r>
            <a:r>
              <a:rPr lang="cs-CZ" sz="4000" dirty="0" err="1" smtClean="0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$o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se rozepíše jako </a:t>
            </a:r>
            <a:r>
              <a:rPr lang="cs-CZ" sz="4000" dirty="0" smtClean="0">
                <a:solidFill>
                  <a:srgbClr val="FF0000"/>
                </a:solidFill>
              </a:rPr>
              <a:t>aranžmá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70012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$$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aJanáček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, Leoš,$$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d1854-1928. $$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tOsud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;$$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oaranžmá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cs-CZ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7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69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54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unifikovaný název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cs-CZ" sz="4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další případné změny 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v pravidlech zápisu unifikovaných názvů hudebních děl doplníme v nejbližším možném čase</a:t>
            </a:r>
          </a:p>
          <a:p>
            <a:pPr marL="0" indent="0" algn="ctr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Pokud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nebude zveřejněno do 1.5.2015,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pokračujte, prosím,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ve způsobu zápisu jako doposud se začleněním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dříve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uvedených „novinek“.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38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27534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marL="571500" indent="-571500" algn="ctr"/>
            <a:r>
              <a:rPr lang="cs-CZ" dirty="0" smtClean="0">
                <a:solidFill>
                  <a:srgbClr val="002060"/>
                </a:solidFill>
              </a:rPr>
              <a:t>	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dirty="0" smtClean="0">
                <a:solidFill>
                  <a:srgbClr val="002060"/>
                </a:solidFill>
              </a:rPr>
              <a:t>oblast </a:t>
            </a:r>
            <a:r>
              <a:rPr lang="cs-CZ" dirty="0">
                <a:solidFill>
                  <a:srgbClr val="002060"/>
                </a:solidFill>
              </a:rPr>
              <a:t>údajů o vydání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2400" dirty="0">
                <a:solidFill>
                  <a:srgbClr val="002060"/>
                </a:solidFill>
              </a:rPr>
              <a:t>MARC 21/pole 250/opakovatelné     </a:t>
            </a:r>
            <a:br>
              <a:rPr lang="cs-CZ" sz="2400" dirty="0">
                <a:solidFill>
                  <a:srgbClr val="002060"/>
                </a:solidFill>
              </a:rPr>
            </a:br>
            <a:r>
              <a:rPr lang="cs-CZ" sz="2400" dirty="0" smtClean="0">
                <a:solidFill>
                  <a:srgbClr val="002060"/>
                </a:solidFill>
              </a:rPr>
              <a:t/>
            </a:r>
            <a:br>
              <a:rPr lang="cs-CZ" sz="2400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237875"/>
            <a:ext cx="10515600" cy="393908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povinný údaj pro MZ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řídíme </a:t>
            </a:r>
            <a:r>
              <a:rPr lang="cs-CZ" dirty="0" smtClean="0">
                <a:solidFill>
                  <a:srgbClr val="002060"/>
                </a:solidFill>
              </a:rPr>
              <a:t>se pravidly </a:t>
            </a:r>
            <a:r>
              <a:rPr lang="cs-CZ" dirty="0">
                <a:solidFill>
                  <a:srgbClr val="002060"/>
                </a:solidFill>
              </a:rPr>
              <a:t>jmenného popisu pro textové dokumenty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Př.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250 $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a2. vydání (v nakladatelství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Bärenreiter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Praha vydání první)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	na hudebnině se může též vyskytnout údaj o verzi vydání, např.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250 $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aVydání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pro dechovou hudbu</a:t>
            </a: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4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8889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571500" indent="-571500"/>
            <a:r>
              <a:rPr lang="cs-CZ" dirty="0" smtClean="0">
                <a:solidFill>
                  <a:srgbClr val="002060"/>
                </a:solidFill>
              </a:rPr>
              <a:t>	oblast </a:t>
            </a:r>
            <a:r>
              <a:rPr lang="cs-CZ" dirty="0">
                <a:solidFill>
                  <a:srgbClr val="002060"/>
                </a:solidFill>
              </a:rPr>
              <a:t>nakladatelských údajů, údajů o vytvoření díla a údajů o autorských právech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2400" dirty="0">
                <a:solidFill>
                  <a:srgbClr val="002060"/>
                </a:solidFill>
              </a:rPr>
              <a:t>MARC 21/pole </a:t>
            </a:r>
            <a:r>
              <a:rPr lang="cs-CZ" sz="2400" dirty="0" smtClean="0">
                <a:solidFill>
                  <a:srgbClr val="002060"/>
                </a:solidFill>
              </a:rPr>
              <a:t>264/opakovatelné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201779"/>
            <a:ext cx="10515600" cy="3975183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pro MZ je povinným údajem jeden výskyt pole 264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řídíme se pravidly </a:t>
            </a:r>
            <a:r>
              <a:rPr lang="cs-CZ" dirty="0">
                <a:solidFill>
                  <a:srgbClr val="002060"/>
                </a:solidFill>
              </a:rPr>
              <a:t>jmenného popisu pro textové </a:t>
            </a:r>
            <a:r>
              <a:rPr lang="cs-CZ" dirty="0" smtClean="0">
                <a:solidFill>
                  <a:srgbClr val="002060"/>
                </a:solidFill>
              </a:rPr>
              <a:t>dokumenty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POZOR – nakladatelské údaje zapisujeme nově v poli </a:t>
            </a:r>
            <a:r>
              <a:rPr lang="cs-CZ" sz="2200" b="1" dirty="0" smtClean="0">
                <a:solidFill>
                  <a:srgbClr val="FF0000"/>
                </a:solidFill>
              </a:rPr>
              <a:t>264, rozlišujeme indikátory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doporučujeme – pokud hudebnina obsahuje údaj o copyrightu, vždy jej ve druhém výskytu pole 264 zapsat v 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c 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(potom v poli 008 musí být na pozici 6 kód „t“ a na pozicích 7-14 datum vydání a datum copyrightu)</a:t>
            </a:r>
          </a:p>
          <a:p>
            <a:pPr marL="0" indent="0">
              <a:buNone/>
            </a:pP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Př. </a:t>
            </a:r>
          </a:p>
          <a:p>
            <a:pPr marL="0" indent="0">
              <a:buNone/>
            </a:pP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008 150325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t20132013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xr-ncaeg-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</a:t>
            </a:r>
            <a:r>
              <a:rPr lang="cs-CZ" sz="1900" dirty="0" err="1" smtClean="0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—	       *	008 150325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t20131958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xr-ncaeg-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---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—</a:t>
            </a:r>
            <a:endParaRPr lang="cs-CZ" sz="19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264 1 $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:$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bSpectrum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,$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cs-CZ" sz="1900" b="1" dirty="0">
                <a:solidFill>
                  <a:schemeClr val="accent5">
                    <a:lumMod val="50000"/>
                  </a:schemeClr>
                </a:solidFill>
              </a:rPr>
              <a:t>[2013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]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      	       *	264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19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:$</a:t>
            </a:r>
            <a:r>
              <a:rPr lang="cs-CZ" sz="1900" dirty="0" err="1" smtClean="0">
                <a:solidFill>
                  <a:schemeClr val="accent5">
                    <a:lumMod val="50000"/>
                  </a:schemeClr>
                </a:solidFill>
              </a:rPr>
              <a:t>bBärenreiter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 Praha,$c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2013</a:t>
            </a:r>
          </a:p>
          <a:p>
            <a:pPr marL="0" indent="0">
              <a:buNone/>
            </a:pP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264 4 $c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©2013 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(nebo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264 4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1900" dirty="0" err="1" smtClean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cs-CZ" sz="1900" b="1" dirty="0" err="1" smtClean="0">
                <a:solidFill>
                  <a:schemeClr val="accent5">
                    <a:lumMod val="50000"/>
                  </a:schemeClr>
                </a:solidFill>
              </a:rPr>
              <a:t>copyright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 2013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)          *	264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4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$c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©1958 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(nebo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900" dirty="0">
                <a:solidFill>
                  <a:schemeClr val="accent5">
                    <a:lumMod val="50000"/>
                  </a:schemeClr>
                </a:solidFill>
              </a:rPr>
              <a:t>264 4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1900" dirty="0" err="1" smtClean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cs-CZ" sz="1900" b="1" dirty="0" err="1" smtClean="0">
                <a:solidFill>
                  <a:schemeClr val="accent5">
                    <a:lumMod val="50000"/>
                  </a:schemeClr>
                </a:solidFill>
              </a:rPr>
              <a:t>copyright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 1958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cs-CZ" sz="19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19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2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popisu    1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MARC 21/pole 300 – fyzický 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popis/opakovatelné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v této oblasti uplatňujeme pravidlo RDA 3.4.3. </a:t>
            </a:r>
            <a:r>
              <a:rPr lang="cs-CZ" sz="2600" dirty="0" err="1" smtClean="0">
                <a:solidFill>
                  <a:schemeClr val="accent5">
                    <a:lumMod val="50000"/>
                  </a:schemeClr>
                </a:solidFill>
              </a:rPr>
              <a:t>Extent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 of </a:t>
            </a:r>
            <a:r>
              <a:rPr lang="cs-CZ" sz="2600" dirty="0" err="1">
                <a:solidFill>
                  <a:schemeClr val="accent5">
                    <a:lumMod val="50000"/>
                  </a:schemeClr>
                </a:solidFill>
              </a:rPr>
              <a:t>Notated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Music</a:t>
            </a:r>
          </a:p>
          <a:p>
            <a:pPr marL="0" indent="0">
              <a:buNone/>
            </a:pP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podobně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jako u textových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dokumentů v této oblasti:</a:t>
            </a: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zapisujeme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informace o fyzických vlastnostech popisovaného zdroje, tj. údaje o jeho rozsahu, rozměru, vybavení ilustracemi, přílohami a/nebo doprovodným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materiálem</a:t>
            </a: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údaje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se přebírají z celého popisovaného provedení a zapisují se v českém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jazyce</a:t>
            </a: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čísla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se nikdy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neuvádějí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v hranatých závorkách a slova se </a:t>
            </a: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nezkracují</a:t>
            </a: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dirty="0" smtClean="0">
                <a:solidFill>
                  <a:schemeClr val="accent5">
                    <a:lumMod val="50000"/>
                  </a:schemeClr>
                </a:solidFill>
              </a:rPr>
              <a:t>(obecně podrobněji viz metodika </a:t>
            </a:r>
            <a:r>
              <a:rPr lang="cs-CZ" sz="1600" b="1" dirty="0" smtClean="0">
                <a:solidFill>
                  <a:schemeClr val="accent5">
                    <a:lumMod val="50000"/>
                  </a:schemeClr>
                </a:solidFill>
              </a:rPr>
              <a:t>KATALOGIZACE PODLE </a:t>
            </a:r>
            <a:r>
              <a:rPr lang="cs-CZ" sz="1600" b="1" dirty="0">
                <a:solidFill>
                  <a:schemeClr val="accent5">
                    <a:lumMod val="50000"/>
                  </a:schemeClr>
                </a:solidFill>
              </a:rPr>
              <a:t>RDA </a:t>
            </a:r>
            <a:r>
              <a:rPr lang="cs-CZ" sz="1600" b="1" dirty="0" smtClean="0">
                <a:solidFill>
                  <a:schemeClr val="accent5">
                    <a:lumMod val="50000"/>
                  </a:schemeClr>
                </a:solidFill>
              </a:rPr>
              <a:t>VE </a:t>
            </a:r>
            <a:r>
              <a:rPr lang="cs-CZ" sz="1600" b="1" dirty="0">
                <a:solidFill>
                  <a:schemeClr val="accent5">
                    <a:lumMod val="50000"/>
                  </a:schemeClr>
                </a:solidFill>
              </a:rPr>
              <a:t>FORMÁTU MARC 21 </a:t>
            </a:r>
            <a:r>
              <a:rPr lang="cs-CZ" sz="1600" b="1" dirty="0" smtClean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cs-CZ" sz="1600" b="1" dirty="0">
                <a:solidFill>
                  <a:schemeClr val="accent5">
                    <a:lumMod val="50000"/>
                  </a:schemeClr>
                </a:solidFill>
              </a:rPr>
              <a:t>tištěné a elektronické </a:t>
            </a:r>
            <a:r>
              <a:rPr lang="cs-CZ" sz="1600" b="1" dirty="0" smtClean="0">
                <a:solidFill>
                  <a:schemeClr val="accent5">
                    <a:lumMod val="50000"/>
                  </a:schemeClr>
                </a:solidFill>
              </a:rPr>
              <a:t>monografie)</a:t>
            </a:r>
          </a:p>
          <a:p>
            <a:pPr marL="0" indent="0">
              <a:buNone/>
            </a:pPr>
            <a:endParaRPr lang="cs-CZ" sz="1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05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6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oblast </a:t>
            </a: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údajů fyzického </a:t>
            </a: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popisu    2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MARC 21/pole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300 –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fyzický popis/opakovatelné</a:t>
            </a:r>
            <a:r>
              <a:rPr lang="cs-CZ" dirty="0"/>
              <a:t/>
            </a:r>
            <a:br>
              <a:rPr lang="cs-CZ" dirty="0"/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09274"/>
            <a:ext cx="10515600" cy="4415588"/>
          </a:xfrm>
        </p:spPr>
        <p:txBody>
          <a:bodyPr>
            <a:normAutofit fontScale="77500" lnSpcReduction="20000"/>
          </a:bodyPr>
          <a:lstStyle/>
          <a:p>
            <a:r>
              <a:rPr lang="cs-CZ" sz="3400" dirty="0">
                <a:solidFill>
                  <a:schemeClr val="accent5">
                    <a:lumMod val="50000"/>
                  </a:schemeClr>
                </a:solidFill>
              </a:rPr>
              <a:t>povinným údajem pro MZ je </a:t>
            </a:r>
            <a:r>
              <a:rPr lang="cs-CZ" sz="3400" dirty="0" smtClean="0">
                <a:solidFill>
                  <a:schemeClr val="accent5">
                    <a:lumMod val="50000"/>
                  </a:schemeClr>
                </a:solidFill>
              </a:rPr>
              <a:t>u hudebnin rozsah</a:t>
            </a:r>
          </a:p>
          <a:p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zápis rozsahu hudebnin se od textových dokumentů liší tím, že počet stran je předznamenán </a:t>
            </a:r>
            <a:r>
              <a:rPr lang="cs-CZ" sz="3100" b="1" dirty="0" smtClean="0">
                <a:solidFill>
                  <a:schemeClr val="accent5">
                    <a:lumMod val="50000"/>
                  </a:schemeClr>
                </a:solidFill>
              </a:rPr>
              <a:t>počtem a slovním vyjádřením formy a počet stran je v kulaté závorce</a:t>
            </a:r>
          </a:p>
          <a:p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v dosavadní katalogizační praxi jsme užívali pro slovní vyjádření formy předně termíny:</a:t>
            </a:r>
          </a:p>
          <a:p>
            <a:pPr marL="457200" lvl="1" indent="0">
              <a:buNone/>
            </a:pPr>
            <a:endParaRPr lang="cs-CZ" sz="1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partitura			sborová partitura	 		řídící hlas</a:t>
            </a:r>
          </a:p>
          <a:p>
            <a:pPr marL="457200" lvl="1" indent="0">
              <a:buNone/>
            </a:pP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kapesní partitura		klavírní výtah				zpěvník</a:t>
            </a:r>
          </a:p>
          <a:p>
            <a:pPr marL="457200" lvl="1" indent="0">
              <a:buNone/>
            </a:pP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vokální partitura		hlas, hlasy (ne part, party)		hlasová kniha</a:t>
            </a:r>
          </a:p>
          <a:p>
            <a:pPr marL="0" indent="0">
              <a:buNone/>
            </a:pPr>
            <a:endParaRPr lang="cs-CZ" sz="14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lze užít i další termíny podle potřeby, např.: </a:t>
            </a:r>
          </a:p>
          <a:p>
            <a:pPr marL="0" indent="0">
              <a:buNone/>
            </a:pP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	řídící hlas houslí, řídící hlas klavíru, souhrnná partitura, sborový zpěvník …</a:t>
            </a:r>
          </a:p>
          <a:p>
            <a:pPr marL="0" indent="0">
              <a:buNone/>
            </a:pPr>
            <a:endParaRPr lang="cs-CZ" sz="1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termíny se používají podle potřeby v jednotném nebo množném čísle</a:t>
            </a:r>
            <a:endParaRPr lang="cs-CZ" sz="2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88758"/>
            <a:ext cx="10515600" cy="105877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oblast údajů fyzického popisu </a:t>
            </a: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 3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příklady zápisu rozsahu obecně 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3100" dirty="0" err="1" smtClean="0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)  1.1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7"/>
            <a:ext cx="10515600" cy="5269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způsob zápisu stránkování je totožný s pravidly pro textové dokumenty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příklady zápisu:</a:t>
            </a:r>
          </a:p>
          <a:p>
            <a:pPr marL="0" indent="0">
              <a:buNone/>
            </a:pPr>
            <a:r>
              <a:rPr lang="cs-CZ" sz="2400" b="1" u="sng" dirty="0" smtClean="0">
                <a:solidFill>
                  <a:schemeClr val="accent5">
                    <a:lumMod val="50000"/>
                  </a:schemeClr>
                </a:solidFill>
              </a:rPr>
              <a:t>1 svazek,  1 slovní vyjádření formy </a:t>
            </a: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partitura (38 listů)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vokální partitura (x, 190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klavírní výtah (2 svazky)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partitura (23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řídící hlas klavíru (8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sborový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zpěvník (240 stran)</a:t>
            </a:r>
          </a:p>
          <a:p>
            <a:pPr lvl="1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1 hlasová kniha (50 nečíslovaných stran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7727" y="365126"/>
            <a:ext cx="10515600" cy="124710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49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oblast </a:t>
            </a: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údajů fyzického popisu  </a:t>
            </a: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4</a:t>
            </a:r>
            <a:b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obecně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pole 300 </a:t>
            </a:r>
            <a:r>
              <a:rPr lang="cs-CZ" sz="32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)  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1.2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a1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partitura (1 nečíslovaný list) 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$a1 partitura (1 svazek (nečíslováno))</a:t>
            </a: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$a1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partitura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(různé stránkování)</a:t>
            </a: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a1 partitura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(10, 9, 10, 8, 10 stran)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a1 partitura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(2 svazky (různé stránkování))</a:t>
            </a: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a1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vokální partitura (1 nečíslovaný list)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a1 partitura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(2 svazky (588 stran))	</a:t>
            </a:r>
            <a:r>
              <a:rPr lang="cs-CZ" sz="1600" dirty="0" smtClean="0">
                <a:solidFill>
                  <a:schemeClr val="accent5">
                    <a:lumMod val="50000"/>
                  </a:schemeClr>
                </a:solidFill>
              </a:rPr>
              <a:t>	stránkování lze sečíst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3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460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oblast </a:t>
            </a: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údajů fyzického popisu  5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příklady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zápisu rozsahu 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31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)   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28011"/>
            <a:ext cx="10515600" cy="4648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svazek,  </a:t>
            </a: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více slovních </a:t>
            </a: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vyjádření </a:t>
            </a: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formy</a:t>
            </a:r>
          </a:p>
          <a:p>
            <a:pPr marL="457200" lvl="1" indent="0">
              <a:buNone/>
            </a:pPr>
            <a:r>
              <a:rPr lang="cs-CZ" sz="1600" dirty="0" smtClean="0">
                <a:solidFill>
                  <a:schemeClr val="accent5">
                    <a:lumMod val="50000"/>
                  </a:schemeClr>
                </a:solidFill>
              </a:rPr>
              <a:t>(=1 svazek hudebniny obsahuje např. partituru i hlasy s průběžným nebo samostatným stránkováním, nejsou oddělené)</a:t>
            </a:r>
            <a:endParaRPr lang="cs-CZ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300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partitura a 1 hlas (5 stran)   </a:t>
            </a:r>
            <a:endParaRPr lang="cs-CZ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500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Hlas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je vytištěn na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straně 5</a:t>
            </a:r>
          </a:p>
          <a:p>
            <a:pPr marL="457200" lvl="1" indent="0">
              <a:buNone/>
            </a:pPr>
            <a:endParaRPr lang="cs-CZ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300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partitura a 3 hlasy (19 stran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500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Hlasy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vytištěné na stranách 11-19.</a:t>
            </a:r>
            <a:endParaRPr lang="cs-CZ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9252" y="365126"/>
            <a:ext cx="10114547" cy="23645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8397" y="1825625"/>
            <a:ext cx="11100020" cy="4351338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2060"/>
                </a:solidFill>
              </a:rPr>
              <a:t>Většina změn v katalogizaci hudebnin souvisí s obecnými </a:t>
            </a:r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2060"/>
                </a:solidFill>
              </a:rPr>
              <a:t>změnami v bibliografickém popisu ostatních typů </a:t>
            </a:r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2060"/>
                </a:solidFill>
              </a:rPr>
              <a:t>dokumentů, proto nepodceňujme seznamování se </a:t>
            </a:r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2060"/>
                </a:solidFill>
              </a:rPr>
              <a:t>s katalogizačními pravidly ze širšího hlediska.</a:t>
            </a:r>
          </a:p>
          <a:p>
            <a:pPr marL="0" indent="0">
              <a:buNone/>
            </a:pPr>
            <a:endParaRPr lang="cs-CZ" sz="36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90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882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6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3.1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v</a:t>
            </a: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íce svazků/listů/</a:t>
            </a:r>
            <a:r>
              <a:rPr lang="cs-CZ" sz="2600" b="1" u="sng" dirty="0" err="1" smtClean="0">
                <a:solidFill>
                  <a:schemeClr val="accent5">
                    <a:lumMod val="50000"/>
                  </a:schemeClr>
                </a:solidFill>
              </a:rPr>
              <a:t>svazků+listů</a:t>
            </a: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, více </a:t>
            </a: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slovních vyjádření formy</a:t>
            </a:r>
          </a:p>
          <a:p>
            <a:pPr marL="457200" lvl="1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(=hudebnina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obsahuje sadu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hlasů samostatně nebo jako přílohu k partituře, může být vloženo do partitury na samostatných listech, ve svazcích apod.)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pravidla RDA říkají: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zaznamenejte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počet hlasů, ale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vynechejte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počet svazků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a/nebo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stránek,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listů</a:t>
            </a:r>
          </a:p>
          <a:p>
            <a:pPr marL="457200" lvl="1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příklad</a:t>
            </a:r>
          </a:p>
          <a:p>
            <a:pPr marL="457200" lvl="1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partitura (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viii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278 stran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24 hlasů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Best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Practices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Music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Cataloging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Using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RDA and MARC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21 toto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upřesňují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(viz dále)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181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7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3.2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11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raktika: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For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resources consisting of more than one type of unit, separate each type by space-“+”-space. Alternatively, encode extent for scores and parts in separate 300 fields</a:t>
            </a: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cs-CZ" i="1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</a:p>
          <a:p>
            <a:pPr marL="0" indent="0">
              <a:buNone/>
            </a:pP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lze tedy použít jako doposud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a-  1 výskyt pole 300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se spojovníkem „+“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nebo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b-  2 výskyty pole 300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(interpunkce však v tomto případě není ujasněná)</a:t>
            </a:r>
          </a:p>
          <a:p>
            <a:pPr marL="0" indent="0"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doporučujeme  zůstat u zavedeného způsobu zápisu, tedy u způsobu a-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výskyt pole 300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 se spojovníkem 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„+“                            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(příklad viz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dále)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99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oblast údajů fyzického popisu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příklady zápisu rozsahu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(pole 300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)  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3.3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příklady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300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a 1 partitura (73 stran) + 5 hlasů </a:t>
            </a:r>
            <a:endParaRPr lang="cs-CZ" sz="3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300 $a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 partitura (3 svazky) + 4 hlasy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(3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svazky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514350" indent="-514350">
              <a:buAutoNum type="arabicPlain" startAt="300"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300     $a 1 partitura (3 svazky) + 12 hlasů</a:t>
            </a:r>
          </a:p>
          <a:p>
            <a:pPr marL="0" indent="0">
              <a:buNone/>
            </a:pP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5050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_ $a Svazek 1. Sonáty 1-5, dvoje housle a basso continuo (1 partitura + 3 hlasy) – Svazek 2. Sonáty 6-9, dvoje housle, viola a basso continuo (1 partitura + 4 hlasy) – Svazek 3. Sonáty 10-12, dvoje housle, viola, violoncello a basso continuo (1 partitura + 5 hlasů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každý svazek obsahuje set hlasů, v </a:t>
            </a:r>
            <a:r>
              <a:rPr lang="cs-CZ" sz="2200" u="sng" dirty="0">
                <a:solidFill>
                  <a:schemeClr val="accent5">
                    <a:lumMod val="50000"/>
                  </a:schemeClr>
                </a:solidFill>
              </a:rPr>
              <a:t>poli 300 lze zapsat součet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– vhodné např. pro 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souborný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záznam)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97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11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oblast </a:t>
            </a:r>
            <a:r>
              <a:rPr lang="cs-CZ" sz="4900" dirty="0">
                <a:solidFill>
                  <a:schemeClr val="accent5">
                    <a:lumMod val="50000"/>
                  </a:schemeClr>
                </a:solidFill>
              </a:rPr>
              <a:t>údajů fyzického popisu  </a:t>
            </a:r>
            <a:r>
              <a:rPr lang="cs-CZ" sz="4900" dirty="0" smtClean="0">
                <a:solidFill>
                  <a:schemeClr val="accent5">
                    <a:lumMod val="50000"/>
                  </a:schemeClr>
                </a:solidFill>
              </a:rPr>
              <a:t>9</a:t>
            </a: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32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příklady zápisu rozsahu (pole 300 </a:t>
            </a:r>
            <a:r>
              <a:rPr lang="cs-CZ" sz="2700" dirty="0" err="1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700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sz="2700" dirty="0">
                <a:solidFill>
                  <a:schemeClr val="accent5">
                    <a:lumMod val="50000"/>
                  </a:schemeClr>
                </a:solidFill>
              </a:rPr>
              <a:t>)   </a:t>
            </a:r>
            <a:r>
              <a:rPr lang="cs-CZ" sz="2700" dirty="0" smtClean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cs-CZ" sz="14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14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600" b="1" u="sng" dirty="0" smtClean="0">
                <a:solidFill>
                  <a:schemeClr val="accent5">
                    <a:lumMod val="50000"/>
                  </a:schemeClr>
                </a:solidFill>
              </a:rPr>
              <a:t>odlišná </a:t>
            </a:r>
            <a:r>
              <a:rPr lang="cs-CZ" sz="2600" b="1" u="sng" dirty="0">
                <a:solidFill>
                  <a:schemeClr val="accent5">
                    <a:lumMod val="50000"/>
                  </a:schemeClr>
                </a:solidFill>
              </a:rPr>
              <a:t>velikost svazků </a:t>
            </a:r>
            <a:r>
              <a:rPr lang="cs-CZ" sz="2600" dirty="0">
                <a:solidFill>
                  <a:schemeClr val="accent5">
                    <a:lumMod val="50000"/>
                  </a:schemeClr>
                </a:solidFill>
              </a:rPr>
              <a:t>(partitury a hlasů)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	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lze zapsat v jednom výskytu pole 300</a:t>
            </a:r>
            <a:endParaRPr lang="cs-CZ" sz="2000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300    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$a 1 partitura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(15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stran)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; $c 43 cm + $a 23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hlasů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; $c 32 cm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	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nebo 2 výskyty pole 300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300     $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 1 partitura (15 stran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; $c 43 cm </a:t>
            </a: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300	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$a 23 hlasů ; $c 32 cm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	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	i v tomto případě doporučujeme zůstat u 1. variantu zápisu (pole 300 v jednom výskytu)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037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pole 336</a:t>
            </a:r>
            <a:r>
              <a:rPr lang="cs-CZ" sz="2800" dirty="0" smtClean="0"/>
              <a:t>(O), </a:t>
            </a:r>
            <a:r>
              <a:rPr lang="cs-CZ" dirty="0"/>
              <a:t>337</a:t>
            </a:r>
            <a:r>
              <a:rPr lang="cs-CZ" sz="2800" dirty="0"/>
              <a:t>(O), </a:t>
            </a:r>
            <a:r>
              <a:rPr lang="cs-CZ" dirty="0" smtClean="0"/>
              <a:t>338 </a:t>
            </a:r>
            <a:r>
              <a:rPr lang="cs-CZ" sz="2800" dirty="0"/>
              <a:t>(O</a:t>
            </a:r>
            <a:r>
              <a:rPr lang="cs-CZ" sz="2800" dirty="0" smtClean="0"/>
              <a:t>)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5011" y="1419726"/>
            <a:ext cx="11369842" cy="5149516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336 </a:t>
            </a:r>
            <a:r>
              <a:rPr lang="cs-CZ" dirty="0" smtClean="0"/>
              <a:t>– typ obsahu (</a:t>
            </a:r>
            <a:r>
              <a:rPr lang="cs-CZ" u="sng" dirty="0" smtClean="0"/>
              <a:t>povinné pro MZ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sz="1600" dirty="0" smtClean="0"/>
              <a:t>úplný </a:t>
            </a:r>
            <a:r>
              <a:rPr lang="cs-CZ" sz="1600" dirty="0"/>
              <a:t>seznam </a:t>
            </a:r>
            <a:r>
              <a:rPr lang="cs-CZ" sz="1600" dirty="0" smtClean="0"/>
              <a:t> </a:t>
            </a:r>
            <a:r>
              <a:rPr lang="cs-CZ" sz="1600" dirty="0" smtClean="0">
                <a:hlinkClick r:id="rId2"/>
              </a:rPr>
              <a:t>http</a:t>
            </a:r>
            <a:r>
              <a:rPr lang="cs-CZ" sz="1600" dirty="0">
                <a:hlinkClick r:id="rId2"/>
              </a:rPr>
              <a:t>://</a:t>
            </a:r>
            <a:r>
              <a:rPr lang="cs-CZ" sz="1600" dirty="0" smtClean="0">
                <a:hlinkClick r:id="rId2"/>
              </a:rPr>
              <a:t>www.nkp.cz/o-knihovne/odborne-cinnosti/zpracovani-fondu/katalogizacni-politika/typ-obsahu-pole336-1</a:t>
            </a:r>
            <a:endParaRPr lang="cs-CZ" sz="1600" dirty="0" smtClean="0"/>
          </a:p>
          <a:p>
            <a:pPr marL="0" indent="0">
              <a:buNone/>
            </a:pPr>
            <a:r>
              <a:rPr lang="cs-CZ" sz="2400" dirty="0" smtClean="0"/>
              <a:t>hudebniny </a:t>
            </a:r>
            <a:r>
              <a:rPr lang="cs-CZ" sz="2400" dirty="0"/>
              <a:t>–</a:t>
            </a:r>
            <a:r>
              <a:rPr lang="cs-CZ" sz="2400" dirty="0" smtClean="0"/>
              <a:t> </a:t>
            </a:r>
            <a:r>
              <a:rPr lang="cs-CZ" sz="2400" b="1" dirty="0"/>
              <a:t>zápis </a:t>
            </a:r>
            <a:r>
              <a:rPr lang="cs-CZ" sz="2400" b="1" dirty="0" smtClean="0"/>
              <a:t>hudby</a:t>
            </a:r>
            <a:r>
              <a:rPr lang="cs-CZ" sz="2400" dirty="0"/>
              <a:t>, </a:t>
            </a:r>
            <a:r>
              <a:rPr lang="cs-CZ" sz="2400" dirty="0" smtClean="0"/>
              <a:t>(</a:t>
            </a:r>
            <a:r>
              <a:rPr lang="cs-CZ" sz="2400" b="1" dirty="0" smtClean="0"/>
              <a:t>taktilní </a:t>
            </a:r>
            <a:r>
              <a:rPr lang="cs-CZ" sz="2400" b="1" dirty="0"/>
              <a:t>zápis </a:t>
            </a:r>
            <a:r>
              <a:rPr lang="cs-CZ" sz="2400" b="1" dirty="0" smtClean="0"/>
              <a:t>hudby </a:t>
            </a:r>
            <a:r>
              <a:rPr lang="cs-CZ" sz="2400" dirty="0" smtClean="0"/>
              <a:t>– u vydání pro nevidomé)      </a:t>
            </a:r>
            <a:r>
              <a:rPr lang="cs-CZ" sz="2400" i="1" dirty="0" smtClean="0">
                <a:solidFill>
                  <a:schemeClr val="bg1">
                    <a:lumMod val="65000"/>
                  </a:schemeClr>
                </a:solidFill>
              </a:rPr>
              <a:t>(LDR/06=c nebo d)</a:t>
            </a:r>
            <a:endParaRPr lang="cs-CZ" sz="2400" dirty="0" smtClean="0"/>
          </a:p>
          <a:p>
            <a:pPr marL="0" indent="0">
              <a:buNone/>
            </a:pPr>
            <a:r>
              <a:rPr lang="cs-CZ" sz="2200" dirty="0" smtClean="0"/>
              <a:t>pokud je součástí např. text (kritická zpráva, libreto…), nebo zápis pohybu apod., opakujeme pole v dalším výskytu, ze seznamu vybereme vhodný termín</a:t>
            </a:r>
            <a:endParaRPr lang="cs-CZ" dirty="0"/>
          </a:p>
          <a:p>
            <a:r>
              <a:rPr lang="cs-CZ" sz="3000" dirty="0" smtClean="0"/>
              <a:t>337</a:t>
            </a:r>
            <a:r>
              <a:rPr lang="cs-CZ" dirty="0" smtClean="0"/>
              <a:t> – typ média</a:t>
            </a:r>
          </a:p>
          <a:p>
            <a:pPr marL="0" indent="0">
              <a:buNone/>
            </a:pPr>
            <a:r>
              <a:rPr lang="cs-CZ" sz="1600" dirty="0"/>
              <a:t>úplný seznam </a:t>
            </a:r>
            <a:r>
              <a:rPr lang="cs-CZ" sz="1600" dirty="0">
                <a:hlinkClick r:id="rId3"/>
              </a:rPr>
              <a:t>http://</a:t>
            </a:r>
            <a:r>
              <a:rPr lang="cs-CZ" sz="1600" dirty="0" smtClean="0">
                <a:hlinkClick r:id="rId3"/>
              </a:rPr>
              <a:t>www.nkp.cz/o-knihovne/odborne-cinnosti/zpracovani-fondu/katalogizacni-politika/typ-media_pole-337</a:t>
            </a:r>
            <a:endParaRPr lang="cs-CZ" sz="1600" dirty="0" smtClean="0"/>
          </a:p>
          <a:p>
            <a:pPr marL="0" indent="0">
              <a:buNone/>
            </a:pPr>
            <a:r>
              <a:rPr lang="cs-CZ" sz="2400" dirty="0"/>
              <a:t>h</a:t>
            </a:r>
            <a:r>
              <a:rPr lang="cs-CZ" sz="2400" dirty="0" smtClean="0"/>
              <a:t>udebniny </a:t>
            </a:r>
            <a:r>
              <a:rPr lang="cs-CZ" sz="2400" dirty="0"/>
              <a:t>–</a:t>
            </a:r>
            <a:r>
              <a:rPr lang="cs-CZ" sz="2400" dirty="0" smtClean="0"/>
              <a:t> </a:t>
            </a:r>
            <a:r>
              <a:rPr lang="cs-CZ" sz="2400" b="1" dirty="0" smtClean="0"/>
              <a:t>bez média</a:t>
            </a:r>
          </a:p>
          <a:p>
            <a:pPr marL="0" indent="0">
              <a:buNone/>
            </a:pPr>
            <a:r>
              <a:rPr lang="cs-CZ" sz="2200" dirty="0" smtClean="0"/>
              <a:t>pokud </a:t>
            </a:r>
            <a:r>
              <a:rPr lang="cs-CZ" sz="2200" dirty="0"/>
              <a:t>je součástí </a:t>
            </a:r>
            <a:r>
              <a:rPr lang="cs-CZ" sz="2200" dirty="0" smtClean="0"/>
              <a:t>např. CD, opakujeme pole v dalším výskytu, ze seznamu vybereme vhodný termín</a:t>
            </a:r>
            <a:endParaRPr lang="cs-CZ" sz="2200" b="1" dirty="0" smtClean="0"/>
          </a:p>
          <a:p>
            <a:r>
              <a:rPr lang="cs-CZ" sz="3000" dirty="0" smtClean="0"/>
              <a:t>338</a:t>
            </a:r>
            <a:r>
              <a:rPr lang="cs-CZ" dirty="0" smtClean="0"/>
              <a:t> – typ nosiče </a:t>
            </a:r>
            <a:r>
              <a:rPr lang="cs-CZ" dirty="0"/>
              <a:t>(</a:t>
            </a:r>
            <a:r>
              <a:rPr lang="cs-CZ" u="sng" dirty="0"/>
              <a:t>povinné pro MZ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sz="1600" dirty="0"/>
              <a:t>úplný seznam </a:t>
            </a:r>
            <a:r>
              <a:rPr lang="cs-CZ" sz="1600" dirty="0" smtClean="0">
                <a:hlinkClick r:id="rId4"/>
              </a:rPr>
              <a:t>http</a:t>
            </a:r>
            <a:r>
              <a:rPr lang="cs-CZ" sz="1600" dirty="0">
                <a:hlinkClick r:id="rId4"/>
              </a:rPr>
              <a:t>://</a:t>
            </a:r>
            <a:r>
              <a:rPr lang="cs-CZ" sz="1600" dirty="0" smtClean="0">
                <a:hlinkClick r:id="rId4"/>
              </a:rPr>
              <a:t>www.nkp.cz/o-knihovne/odborne-cinnosti/zpracovani-fondu/katalogizacni-politika/typ-nosice-pole338-1</a:t>
            </a:r>
            <a:endParaRPr lang="cs-CZ" sz="1600" dirty="0" smtClean="0"/>
          </a:p>
          <a:p>
            <a:pPr marL="0" indent="0">
              <a:buNone/>
            </a:pPr>
            <a:r>
              <a:rPr lang="cs-CZ" sz="2400" dirty="0" smtClean="0"/>
              <a:t>hudebniny – </a:t>
            </a:r>
            <a:r>
              <a:rPr lang="cs-CZ" sz="2400" b="1" dirty="0" smtClean="0"/>
              <a:t>svazek, list, karta…</a:t>
            </a:r>
          </a:p>
          <a:p>
            <a:pPr marL="0" indent="0">
              <a:buNone/>
            </a:pPr>
            <a:r>
              <a:rPr lang="cs-CZ" sz="2200" dirty="0"/>
              <a:t>pokud je součástí např. CD, opakujeme pole v dalším výskytu, ze seznamu vybereme </a:t>
            </a:r>
            <a:r>
              <a:rPr lang="cs-CZ" sz="2200" dirty="0" smtClean="0"/>
              <a:t>vhodný </a:t>
            </a:r>
            <a:r>
              <a:rPr lang="cs-CZ" sz="2200" dirty="0"/>
              <a:t>termín</a:t>
            </a:r>
            <a:endParaRPr lang="cs-CZ" sz="2200" b="1" dirty="0"/>
          </a:p>
          <a:p>
            <a:pPr marL="0" indent="0">
              <a:buNone/>
            </a:pPr>
            <a:endParaRPr lang="cs-CZ" sz="2400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36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ve většině případů bude zápis u hudebnin mít tuto podobu</a:t>
            </a:r>
          </a:p>
          <a:p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bntm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$2rdacontent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337	$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abez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média $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bn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$2rdamedia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338	$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095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19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336, 337, 338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příklady zápisu       1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9884"/>
            <a:ext cx="10515600" cy="46970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pokud  je text součástí partitury, či vokální linka je podložena textem apod., 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ne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uvádějte</a:t>
            </a:r>
            <a:r>
              <a:rPr lang="cs-CZ" sz="2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další pole 336 s obsahem „text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př.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v tomto případě bude výskyt každého pole 1x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336    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2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sz="2200" dirty="0" err="1" smtClean="0">
                <a:solidFill>
                  <a:schemeClr val="accent5">
                    <a:lumMod val="50000"/>
                  </a:schemeClr>
                </a:solidFill>
              </a:rPr>
              <a:t>bntm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$2rdacontent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337    $</a:t>
            </a:r>
            <a:r>
              <a:rPr lang="cs-CZ" sz="2200" dirty="0" err="1" smtClean="0">
                <a:solidFill>
                  <a:schemeClr val="accent5">
                    <a:lumMod val="50000"/>
                  </a:schemeClr>
                </a:solidFill>
              </a:rPr>
              <a:t>abez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200" dirty="0">
                <a:solidFill>
                  <a:schemeClr val="accent5">
                    <a:lumMod val="50000"/>
                  </a:schemeClr>
                </a:solidFill>
              </a:rPr>
              <a:t>média $</a:t>
            </a:r>
            <a:r>
              <a:rPr lang="cs-CZ" sz="2200" dirty="0" err="1" smtClean="0">
                <a:solidFill>
                  <a:schemeClr val="accent5">
                    <a:lumMod val="50000"/>
                  </a:schemeClr>
                </a:solidFill>
              </a:rPr>
              <a:t>bn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$2rdamedia</a:t>
            </a: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338    $</a:t>
            </a:r>
            <a:r>
              <a:rPr lang="cs-CZ" sz="2200" dirty="0" err="1" smtClean="0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200" dirty="0" err="1" smtClean="0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  <a:endParaRPr lang="cs-CZ" sz="22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4" name="Obrázek 3" descr="cid:image003.png@01D05C09.226834A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4" y="3075572"/>
            <a:ext cx="4742950" cy="2988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8938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338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zápisu       2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8"/>
            <a:ext cx="10515600" cy="4745205"/>
          </a:xfrm>
        </p:spPr>
        <p:txBody>
          <a:bodyPr>
            <a:normAutofit fontScale="550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okud je hudebnina partiturou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vokálního díla (sbor, opera, mše apod.) a její </a:t>
            </a: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</a:rPr>
              <a:t>součástí je </a:t>
            </a: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</a:rPr>
              <a:t>samostatně mimo </a:t>
            </a: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</a:rPr>
              <a:t>melodickou linku vytištěný </a:t>
            </a: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</a:rPr>
              <a:t>text/libreto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někdy i s překlady… (ať jako samostatná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příloha nebo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součást hudebniny před nebo za partiturou)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nebo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pokud je </a:t>
            </a: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</a:rPr>
              <a:t>dokument kombinovaný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= půl na půl hudebnina s textovou částí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(se studií, tematickým katalogem, rozsáhlejšími muzikologickými informacemi apod.)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4200" dirty="0" smtClean="0">
                <a:solidFill>
                  <a:schemeClr val="accent5">
                    <a:lumMod val="50000"/>
                  </a:schemeClr>
                </a:solidFill>
              </a:rPr>
              <a:t>vždy </a:t>
            </a:r>
            <a:r>
              <a:rPr lang="cs-CZ" sz="4200" dirty="0">
                <a:solidFill>
                  <a:schemeClr val="accent5">
                    <a:lumMod val="50000"/>
                  </a:schemeClr>
                </a:solidFill>
              </a:rPr>
              <a:t>se musíme se rozhodnout, který typ dokumentu je prvotní, podle toho vyplnit v </a:t>
            </a:r>
            <a:r>
              <a:rPr lang="cs-CZ" sz="4200" b="1" dirty="0">
                <a:solidFill>
                  <a:schemeClr val="accent5">
                    <a:lumMod val="50000"/>
                  </a:schemeClr>
                </a:solidFill>
              </a:rPr>
              <a:t>LDR pozici </a:t>
            </a:r>
            <a:r>
              <a:rPr lang="cs-CZ" sz="4200" b="1" dirty="0" smtClean="0">
                <a:solidFill>
                  <a:schemeClr val="accent5">
                    <a:lumMod val="50000"/>
                  </a:schemeClr>
                </a:solidFill>
              </a:rPr>
              <a:t>6</a:t>
            </a:r>
            <a:r>
              <a:rPr lang="cs-CZ" sz="42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4200" dirty="0">
                <a:solidFill>
                  <a:schemeClr val="accent5">
                    <a:lumMod val="50000"/>
                  </a:schemeClr>
                </a:solidFill>
              </a:rPr>
              <a:t>s ním se musí shodovat </a:t>
            </a:r>
            <a:r>
              <a:rPr lang="cs-CZ" sz="4200" b="1" dirty="0">
                <a:solidFill>
                  <a:schemeClr val="accent5">
                    <a:lumMod val="50000"/>
                  </a:schemeClr>
                </a:solidFill>
              </a:rPr>
              <a:t>první výskyt pole </a:t>
            </a:r>
            <a:r>
              <a:rPr lang="cs-CZ" sz="4200" b="1" dirty="0" smtClean="0">
                <a:solidFill>
                  <a:schemeClr val="accent5">
                    <a:lumMod val="50000"/>
                  </a:schemeClr>
                </a:solidFill>
              </a:rPr>
              <a:t>336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300" dirty="0" smtClean="0">
                <a:solidFill>
                  <a:schemeClr val="accent5">
                    <a:lumMod val="50000"/>
                  </a:schemeClr>
                </a:solidFill>
              </a:rPr>
              <a:t>Př. zápisu 2x  pole 336	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!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rozhodli jsme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se, že dokument je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hudebnina</a:t>
            </a:r>
            <a:endParaRPr lang="cs-CZ" sz="33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300" dirty="0" smtClean="0">
                <a:solidFill>
                  <a:schemeClr val="accent5">
                    <a:lumMod val="50000"/>
                  </a:schemeClr>
                </a:solidFill>
              </a:rPr>
              <a:t>první výskyt  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336 $</a:t>
            </a:r>
            <a:r>
              <a:rPr lang="cs-CZ" sz="4000" dirty="0" err="1" smtClean="0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 hudby$bntm$2rdacontent   	(</a:t>
            </a:r>
            <a:r>
              <a:rPr lang="cs-CZ" sz="4000" i="1" dirty="0" smtClean="0">
                <a:solidFill>
                  <a:schemeClr val="accent5">
                    <a:lumMod val="50000"/>
                  </a:schemeClr>
                </a:solidFill>
              </a:rPr>
              <a:t>LDR pozice 6=c /d)</a:t>
            </a:r>
          </a:p>
          <a:p>
            <a:pPr marL="0" indent="0">
              <a:buNone/>
            </a:pPr>
            <a:r>
              <a:rPr lang="cs-CZ" sz="3300" dirty="0" smtClean="0">
                <a:solidFill>
                  <a:schemeClr val="accent5">
                    <a:lumMod val="50000"/>
                  </a:schemeClr>
                </a:solidFill>
              </a:rPr>
              <a:t>druhý výskyt 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336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$atext$btxt$2rdacontent</a:t>
            </a:r>
          </a:p>
          <a:p>
            <a:pPr marL="0" indent="0">
              <a:buNone/>
            </a:pPr>
            <a:endParaRPr lang="cs-CZ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současně by měla být informace, např. o libretu, v poli 041 (jazyk v </a:t>
            </a:r>
            <a:r>
              <a:rPr lang="cs-CZ" sz="3600" dirty="0" err="1" smtClean="0">
                <a:solidFill>
                  <a:schemeClr val="accent5">
                    <a:lumMod val="50000"/>
                  </a:schemeClr>
                </a:solidFill>
              </a:rPr>
              <a:t>podpoli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</a:rPr>
              <a:t>$e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) a v poznámce, případně v oblasti věcného popisu v žánrových údajích (poli 655)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350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34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pole 336, 337, 338 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příklady zápisu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   3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 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součástí </a:t>
            </a:r>
            <a:r>
              <a:rPr lang="cs-CZ" sz="3100" dirty="0">
                <a:solidFill>
                  <a:schemeClr val="accent5">
                    <a:lumMod val="50000"/>
                  </a:schemeClr>
                </a:solidFill>
              </a:rPr>
              <a:t>hudebniny je CD s hudbou</a:t>
            </a:r>
          </a:p>
          <a:p>
            <a:pPr marL="0" indent="0">
              <a:buNone/>
            </a:pPr>
            <a:endParaRPr lang="cs-CZ" sz="13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zápis = 2x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336, 2x 337, 2x 338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první výskyt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336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zápis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hudby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ntm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rdacontent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   </a:t>
            </a:r>
            <a:r>
              <a:rPr lang="cs-CZ" i="1" dirty="0">
                <a:solidFill>
                  <a:schemeClr val="accent5">
                    <a:lumMod val="50000"/>
                  </a:schemeClr>
                </a:solidFill>
              </a:rPr>
              <a:t>(LDR/06=c)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336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hraná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hudba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prm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rdacontent</a:t>
            </a: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první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výskyt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337 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bez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média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rdamedia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337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audio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rdamedia</a:t>
            </a:r>
          </a:p>
          <a:p>
            <a:pPr marL="0" indent="0"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první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výskyt 338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svazek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nc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rdacarrier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druhý výskyt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338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$a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audiodisk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$b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sd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</a:rPr>
              <a:t>$2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rdacarrier</a:t>
            </a: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307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158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/>
            <a:r>
              <a:rPr lang="cs-CZ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pole 380, 381, 382, 383, 384</a:t>
            </a:r>
            <a:endParaRPr lang="cs-CZ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55821"/>
            <a:ext cx="10515600" cy="4721142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t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ato pole </a:t>
            </a:r>
            <a:r>
              <a:rPr lang="cs-CZ" u="sng" dirty="0" smtClean="0">
                <a:solidFill>
                  <a:schemeClr val="accent5">
                    <a:lumMod val="50000"/>
                  </a:schemeClr>
                </a:solidFill>
              </a:rPr>
              <a:t>v první fázi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přechodu na RDA </a:t>
            </a:r>
            <a:r>
              <a:rPr lang="cs-CZ" b="1" u="sng" dirty="0" smtClean="0">
                <a:solidFill>
                  <a:schemeClr val="accent5">
                    <a:lumMod val="50000"/>
                  </a:schemeClr>
                </a:solidFill>
              </a:rPr>
              <a:t>nebudeme</a:t>
            </a:r>
            <a:r>
              <a:rPr lang="cs-CZ" u="sng" dirty="0" smtClean="0">
                <a:solidFill>
                  <a:schemeClr val="accent5">
                    <a:lumMod val="50000"/>
                  </a:schemeClr>
                </a:solidFill>
              </a:rPr>
              <a:t> začleňovat do bibliografických  záznamů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, ale měla by probíhat příprava na jejich uplatnění, nejsou povinnými údaji pro MZ</a:t>
            </a:r>
          </a:p>
          <a:p>
            <a:pPr marL="0" indent="0">
              <a:buNone/>
            </a:pPr>
            <a:endParaRPr lang="cs-CZ" sz="11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FF0000"/>
                </a:solidFill>
              </a:rPr>
              <a:t>NK ČR má tato pole nadefinovaná v </a:t>
            </a:r>
            <a:r>
              <a:rPr lang="cs-CZ" sz="2400" dirty="0" err="1" smtClean="0">
                <a:solidFill>
                  <a:srgbClr val="FF0000"/>
                </a:solidFill>
              </a:rPr>
              <a:t>bib</a:t>
            </a:r>
            <a:r>
              <a:rPr lang="cs-CZ" sz="2400" dirty="0" smtClean="0">
                <a:solidFill>
                  <a:srgbClr val="FF0000"/>
                </a:solidFill>
              </a:rPr>
              <a:t> i aut bázi, ale před jejich plněním chceme sjednotit způsob zápisu pravděpodobně jednáním pracovní skupiny během druhého čtvrtletí 2015</a:t>
            </a:r>
          </a:p>
          <a:p>
            <a:pPr marL="0" indent="0">
              <a:buNone/>
            </a:pPr>
            <a:endParaRPr lang="cs-CZ" sz="1000" dirty="0" smtClean="0"/>
          </a:p>
          <a:p>
            <a:pPr lvl="1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380 – forma díla (opakovatelné)</a:t>
            </a:r>
          </a:p>
          <a:p>
            <a:pPr lvl="1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381 – další odlišující charakteristiky díla či vyjádření (opakovatelné)</a:t>
            </a:r>
          </a:p>
          <a:p>
            <a:pPr lvl="1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382 – obsazení hudebního díla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(opakovatelné)</a:t>
            </a:r>
          </a:p>
          <a:p>
            <a:pPr lvl="1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383 – číselné označení hudebního díla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(opakovatelné)</a:t>
            </a:r>
          </a:p>
          <a:p>
            <a:pPr lvl="1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384 – tónina (neopakovatelné)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9388" y="332655"/>
            <a:ext cx="10455443" cy="112316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I zde platí „zjednodušené </a:t>
            </a:r>
            <a:r>
              <a:rPr lang="cs-CZ" sz="4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základní zásady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popisu“</a:t>
            </a:r>
            <a:endParaRPr lang="cs-CZ" sz="40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76137" y="1720516"/>
            <a:ext cx="8634663" cy="4732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Zapiš, co vidíš, včetně chyb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Nezkracuj slova, nevynechávej další autory, nepřepisuj slova/symboly na číslovky, neměň … za –/[] </a:t>
            </a:r>
            <a:r>
              <a:rPr lang="cs-CZ" dirty="0" err="1" smtClean="0">
                <a:solidFill>
                  <a:srgbClr val="002060"/>
                </a:solidFill>
                <a:cs typeface="Arabic Typesetting" pitchFamily="66" charset="-78"/>
              </a:rPr>
              <a:t>za</a:t>
            </a: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 ()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Pramenem popisu je celé provedení, proto hranaté závorky použij, jen když údaj doplníš z jiného zdroje, každý doplněný údaj zapiš do vlastní []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Úrovně popisu už neexistují, údaje se dělí na: povinné, povinné když, a ty ostatní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  <a:cs typeface="Arabic Typesetting" pitchFamily="66" charset="-78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  <a:cs typeface="Arabic Typesetting" pitchFamily="66" charset="-78"/>
              </a:rPr>
              <a:t> PODROBNĚJI V PREZENTACÍCH JMENNÉHO ZPRACOVÁNÍ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0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9463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3200" b="1" dirty="0" smtClean="0">
                <a:solidFill>
                  <a:schemeClr val="accent5">
                    <a:lumMod val="50000"/>
                  </a:schemeClr>
                </a:solidFill>
              </a:rPr>
              <a:t>příklad úplné katalogizace </a:t>
            </a:r>
            <a:r>
              <a:rPr lang="cs-CZ" sz="2700" b="1" dirty="0" smtClean="0">
                <a:solidFill>
                  <a:srgbClr val="00B0F0"/>
                </a:solidFill>
              </a:rPr>
              <a:t>(nepovinné údaje MZ modře)</a:t>
            </a:r>
            <a:r>
              <a:rPr lang="cs-CZ" sz="3200" dirty="0" smtClean="0">
                <a:solidFill>
                  <a:srgbClr val="00B0F0"/>
                </a:solidFill>
              </a:rPr>
              <a:t/>
            </a:r>
            <a:br>
              <a:rPr lang="cs-CZ" sz="3200" dirty="0" smtClean="0">
                <a:solidFill>
                  <a:srgbClr val="00B0F0"/>
                </a:solidFill>
              </a:rPr>
            </a:br>
            <a:r>
              <a:rPr lang="cs-CZ" sz="3200" dirty="0" smtClean="0"/>
              <a:t>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1 autor 1 skladba	</a:t>
            </a:r>
            <a:r>
              <a:rPr lang="cs-CZ" sz="3200" dirty="0" smtClean="0"/>
              <a:t>	1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758"/>
            <a:ext cx="10515600" cy="522170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LDR	-----ncm-a22-</a:t>
            </a:r>
            <a:r>
              <a:rPr lang="cs-CZ" sz="2000" dirty="0" smtClean="0"/>
              <a:t>-----i-4500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001	zph20122427240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003	CZ-</a:t>
            </a:r>
            <a:r>
              <a:rPr lang="cs-CZ" sz="2000" dirty="0" err="1"/>
              <a:t>PrNK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005	20140423115823.0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007	</a:t>
            </a:r>
            <a:r>
              <a:rPr lang="cs-CZ" sz="2000" dirty="0" err="1">
                <a:solidFill>
                  <a:srgbClr val="00B0F0"/>
                </a:solidFill>
              </a:rPr>
              <a:t>qu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008	</a:t>
            </a:r>
            <a:r>
              <a:rPr lang="cs-CZ" sz="2000" dirty="0" smtClean="0"/>
              <a:t>130409t20112011it-</a:t>
            </a:r>
            <a:r>
              <a:rPr lang="cs-CZ" sz="2000" dirty="0" smtClean="0">
                <a:solidFill>
                  <a:srgbClr val="00B0F0"/>
                </a:solidFill>
              </a:rPr>
              <a:t>snaeg-</a:t>
            </a:r>
            <a:r>
              <a:rPr lang="cs-CZ" sz="2000" dirty="0">
                <a:solidFill>
                  <a:srgbClr val="00B0F0"/>
                </a:solidFill>
              </a:rPr>
              <a:t>------</a:t>
            </a:r>
            <a:r>
              <a:rPr lang="cs-CZ" sz="2000" dirty="0" err="1">
                <a:solidFill>
                  <a:srgbClr val="00B0F0"/>
                </a:solidFill>
              </a:rPr>
              <a:t>nn</a:t>
            </a:r>
            <a:r>
              <a:rPr lang="cs-CZ" sz="2000" dirty="0">
                <a:solidFill>
                  <a:srgbClr val="00B0F0"/>
                </a:solidFill>
              </a:rPr>
              <a:t>---</a:t>
            </a:r>
            <a:r>
              <a:rPr lang="cs-CZ" sz="2000" dirty="0" err="1"/>
              <a:t>zxx</a:t>
            </a:r>
            <a:r>
              <a:rPr lang="cs-CZ" sz="2000" dirty="0"/>
              <a:t>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0242	$a979-0-2153-1852-6 $</a:t>
            </a:r>
            <a:r>
              <a:rPr lang="cs-CZ" sz="2000" dirty="0" smtClean="0"/>
              <a:t>q(brožováno</a:t>
            </a:r>
            <a:r>
              <a:rPr lang="cs-CZ" sz="2000" dirty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02821	$</a:t>
            </a:r>
            <a:r>
              <a:rPr lang="cs-CZ" sz="2000" dirty="0" err="1"/>
              <a:t>aMAG</a:t>
            </a:r>
            <a:r>
              <a:rPr lang="cs-CZ" sz="2000" dirty="0"/>
              <a:t> 226 $</a:t>
            </a:r>
            <a:r>
              <a:rPr lang="cs-CZ" sz="2000" dirty="0" err="1" smtClean="0"/>
              <a:t>bUt</a:t>
            </a:r>
            <a:r>
              <a:rPr lang="cs-CZ" sz="2000" dirty="0" smtClean="0"/>
              <a:t> </a:t>
            </a:r>
            <a:r>
              <a:rPr lang="cs-CZ" sz="2000" dirty="0" err="1"/>
              <a:t>Orpheus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040	$aABA001 $</a:t>
            </a:r>
            <a:r>
              <a:rPr lang="cs-CZ" sz="2000" dirty="0" err="1" smtClean="0"/>
              <a:t>bcze</a:t>
            </a:r>
            <a:r>
              <a:rPr lang="cs-CZ" sz="2000" dirty="0" smtClean="0"/>
              <a:t> </a:t>
            </a:r>
            <a:r>
              <a:rPr lang="cs-CZ" sz="2000" dirty="0"/>
              <a:t>$</a:t>
            </a:r>
            <a:r>
              <a:rPr lang="cs-CZ" sz="2000" dirty="0" err="1" smtClean="0"/>
              <a:t>erda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/>
              <a:t>0410	$</a:t>
            </a:r>
            <a:r>
              <a:rPr lang="cs-CZ" sz="2000" dirty="0" err="1" smtClean="0"/>
              <a:t>geng</a:t>
            </a:r>
            <a:r>
              <a:rPr lang="cs-CZ" sz="2000" dirty="0" smtClean="0"/>
              <a:t> $</a:t>
            </a:r>
            <a:r>
              <a:rPr lang="cs-CZ" sz="2000" dirty="0" err="1" smtClean="0"/>
              <a:t>gfre</a:t>
            </a:r>
            <a:endParaRPr lang="cs-CZ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rgbClr val="00B0F0"/>
                </a:solidFill>
              </a:rPr>
              <a:t>043	$</a:t>
            </a:r>
            <a:r>
              <a:rPr lang="cs-CZ" sz="2000" dirty="0" err="1" smtClean="0">
                <a:solidFill>
                  <a:srgbClr val="00B0F0"/>
                </a:solidFill>
              </a:rPr>
              <a:t>ae</a:t>
            </a:r>
            <a:r>
              <a:rPr lang="cs-CZ" sz="2000" dirty="0" smtClean="0">
                <a:solidFill>
                  <a:srgbClr val="00B0F0"/>
                </a:solidFill>
              </a:rPr>
              <a:t>-</a:t>
            </a:r>
            <a:r>
              <a:rPr lang="cs-CZ" sz="2000" dirty="0" err="1" smtClean="0">
                <a:solidFill>
                  <a:srgbClr val="00B0F0"/>
                </a:solidFill>
              </a:rPr>
              <a:t>xr</a:t>
            </a:r>
            <a:r>
              <a:rPr lang="cs-CZ" sz="2000" dirty="0" smtClean="0">
                <a:solidFill>
                  <a:srgbClr val="00B0F0"/>
                </a:solidFill>
              </a:rPr>
              <a:t>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rgbClr val="00B0F0"/>
                </a:solidFill>
              </a:rPr>
              <a:t>045</a:t>
            </a:r>
            <a:r>
              <a:rPr lang="cs-CZ" sz="2000" dirty="0">
                <a:solidFill>
                  <a:srgbClr val="00B0F0"/>
                </a:solidFill>
              </a:rPr>
              <a:t>	$</a:t>
            </a:r>
            <a:r>
              <a:rPr lang="cs-CZ" sz="2000" dirty="0" err="1">
                <a:solidFill>
                  <a:srgbClr val="00B0F0"/>
                </a:solidFill>
              </a:rPr>
              <a:t>av</a:t>
            </a:r>
            <a:r>
              <a:rPr lang="cs-CZ" sz="2000" dirty="0">
                <a:solidFill>
                  <a:srgbClr val="00B0F0"/>
                </a:solidFill>
              </a:rPr>
              <a:t>-v-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</a:t>
            </a:r>
            <a:r>
              <a:rPr lang="cs-CZ" sz="2000" dirty="0" smtClean="0">
                <a:solidFill>
                  <a:srgbClr val="00B0F0"/>
                </a:solidFill>
              </a:rPr>
              <a:t>bsa01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ata01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</a:t>
            </a:r>
            <a:r>
              <a:rPr lang="cs-CZ" sz="2000" dirty="0" smtClean="0">
                <a:solidFill>
                  <a:srgbClr val="00B0F0"/>
                </a:solidFill>
              </a:rPr>
              <a:t>bsa01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aka01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072 7	$a787 $</a:t>
            </a:r>
            <a:r>
              <a:rPr lang="cs-CZ" sz="2000" dirty="0" err="1" smtClean="0"/>
              <a:t>xHudba</a:t>
            </a:r>
            <a:r>
              <a:rPr lang="cs-CZ" sz="2000" dirty="0" smtClean="0"/>
              <a:t> </a:t>
            </a:r>
            <a:r>
              <a:rPr lang="cs-CZ" sz="2000" dirty="0"/>
              <a:t>pro strunné a smyčcové nástroje $</a:t>
            </a:r>
            <a:r>
              <a:rPr lang="cs-CZ" sz="2000" dirty="0" smtClean="0"/>
              <a:t>2Konspekt </a:t>
            </a:r>
            <a:r>
              <a:rPr lang="cs-CZ" sz="2000" dirty="0"/>
              <a:t>$</a:t>
            </a:r>
            <a:r>
              <a:rPr lang="cs-CZ" sz="2000" dirty="0" smtClean="0"/>
              <a:t>99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080	$a78.082.2 $</a:t>
            </a:r>
            <a:r>
              <a:rPr lang="cs-CZ" sz="2000" dirty="0" smtClean="0"/>
              <a:t>2MRF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080	$a78.089.6.087 $</a:t>
            </a:r>
            <a:r>
              <a:rPr lang="cs-CZ" sz="2000" dirty="0" smtClean="0"/>
              <a:t>2MRF</a:t>
            </a:r>
            <a:endParaRPr lang="cs-CZ" sz="20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552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1 autor 1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skladba		2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30968"/>
            <a:ext cx="10515600" cy="534202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1001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Jan Křtitel,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d1742-1790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7xx0003803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4cmp</a:t>
            </a:r>
            <a:r>
              <a:rPr lang="cs-CZ" sz="15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(podle RDA bude později </a:t>
            </a:r>
            <a:r>
              <a:rPr lang="en-US" sz="15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$</a:t>
            </a:r>
            <a:r>
              <a:rPr lang="cs-CZ" sz="15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eskladatel</a:t>
            </a:r>
            <a:r>
              <a:rPr lang="cs-CZ" sz="15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  <a:endParaRPr lang="cs-CZ" sz="15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24010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aSonáty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harfa,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nop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15.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2 $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7aun2014807797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24510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aSonata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op. 15 no. 2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: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harp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(piano) and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violin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ad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libitum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Urtext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/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cJohann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Baptist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Krumpholtz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;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edited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by Anna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Pasetti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264_1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aBologna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bUt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Orpheus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c2011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/>
              <a:t>264_4	$</a:t>
            </a:r>
            <a:r>
              <a:rPr lang="cs-CZ" sz="2000" dirty="0" smtClean="0"/>
              <a:t>c©2011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300	$a1 partitura (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vii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20 stran) + 1 hlas (7 stran) ;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c31 </a:t>
            </a:r>
            <a:r>
              <a:rPr lang="cs-CZ" sz="2000" dirty="0">
                <a:solidFill>
                  <a:srgbClr val="00B0F0"/>
                </a:solidFill>
              </a:rPr>
              <a:t>cm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bntm$2rdacontent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337	$</a:t>
            </a:r>
            <a:r>
              <a:rPr lang="cs-CZ" sz="2000" dirty="0" err="1">
                <a:solidFill>
                  <a:srgbClr val="00B0F0"/>
                </a:solidFill>
              </a:rPr>
              <a:t>abez</a:t>
            </a:r>
            <a:r>
              <a:rPr lang="cs-CZ" sz="2000" dirty="0">
                <a:solidFill>
                  <a:srgbClr val="00B0F0"/>
                </a:solidFill>
              </a:rPr>
              <a:t> média $</a:t>
            </a:r>
            <a:r>
              <a:rPr lang="cs-CZ" sz="2000" dirty="0" err="1" smtClean="0">
                <a:solidFill>
                  <a:srgbClr val="00B0F0"/>
                </a:solidFill>
              </a:rPr>
              <a:t>bn</a:t>
            </a:r>
            <a:r>
              <a:rPr lang="cs-CZ" sz="2000" dirty="0" smtClean="0">
                <a:solidFill>
                  <a:srgbClr val="00B0F0"/>
                </a:solidFill>
              </a:rPr>
              <a:t> $2rdamedia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338	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asvazek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bnc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$2rdacarrier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asonáta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bharfa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n1 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ahousle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$n1  </a:t>
            </a:r>
            <a:r>
              <a:rPr lang="en-US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$s2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pklavír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n1 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ahousle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n1  </a:t>
            </a:r>
            <a:r>
              <a:rPr lang="en-US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$s2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$bop. 15/2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384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aG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4901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aHarp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music. New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editions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500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aPředmluva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francouzsky, anglicky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1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6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1 autor 1 skladba		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3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7063"/>
            <a:ext cx="10515600" cy="50099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648 7	$a18. stol. $</a:t>
            </a:r>
            <a:r>
              <a:rPr lang="cs-CZ" sz="2000" dirty="0" smtClean="0">
                <a:solidFill>
                  <a:srgbClr val="00B0F0"/>
                </a:solidFill>
              </a:rPr>
              <a:t>7ch460556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65004	$</a:t>
            </a:r>
            <a:r>
              <a:rPr lang="cs-CZ" sz="2000" dirty="0" err="1">
                <a:solidFill>
                  <a:srgbClr val="00B0F0"/>
                </a:solidFill>
              </a:rPr>
              <a:t>asonáty</a:t>
            </a:r>
            <a:r>
              <a:rPr lang="cs-CZ" sz="2000" dirty="0">
                <a:solidFill>
                  <a:srgbClr val="00B0F0"/>
                </a:solidFill>
              </a:rPr>
              <a:t> (housle, harfa)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asonáty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smtClean="0">
                <a:solidFill>
                  <a:srgbClr val="00B0F0"/>
                </a:solidFill>
              </a:rPr>
              <a:t>7ph321712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err="1" smtClean="0">
                <a:solidFill>
                  <a:srgbClr val="00B0F0"/>
                </a:solidFill>
              </a:rPr>
              <a:t>zČesko</a:t>
            </a:r>
            <a:r>
              <a:rPr lang="cs-CZ" sz="2000" dirty="0" smtClean="0">
                <a:solidFill>
                  <a:srgbClr val="00B0F0"/>
                </a:solidFill>
              </a:rPr>
              <a:t>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y18</a:t>
            </a:r>
            <a:r>
              <a:rPr lang="cs-CZ" sz="2000" dirty="0">
                <a:solidFill>
                  <a:srgbClr val="00B0F0"/>
                </a:solidFill>
              </a:rPr>
              <a:t>. stol. 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655 7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apartitury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a hlasy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7fd186702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2czenas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aPasetti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Anna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4edt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830 0	$</a:t>
            </a:r>
            <a:r>
              <a:rPr lang="cs-CZ" sz="2000" dirty="0" err="1">
                <a:solidFill>
                  <a:srgbClr val="00B0F0"/>
                </a:solidFill>
              </a:rPr>
              <a:t>aHarp</a:t>
            </a:r>
            <a:r>
              <a:rPr lang="cs-CZ" sz="2000" dirty="0">
                <a:solidFill>
                  <a:srgbClr val="00B0F0"/>
                </a:solidFill>
              </a:rPr>
              <a:t> music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 smtClean="0">
                <a:solidFill>
                  <a:srgbClr val="00B0F0"/>
                </a:solidFill>
              </a:rPr>
              <a:t>925</a:t>
            </a:r>
            <a:r>
              <a:rPr lang="cs-CZ" sz="2000" i="1" dirty="0">
                <a:solidFill>
                  <a:srgbClr val="00B0F0"/>
                </a:solidFill>
              </a:rPr>
              <a:t>	$</a:t>
            </a:r>
            <a:r>
              <a:rPr lang="cs-CZ" sz="2000" i="1" dirty="0" err="1">
                <a:solidFill>
                  <a:srgbClr val="00B0F0"/>
                </a:solidFill>
              </a:rPr>
              <a:t>ahousle</a:t>
            </a:r>
            <a:r>
              <a:rPr lang="cs-CZ" sz="2000" i="1" dirty="0">
                <a:solidFill>
                  <a:srgbClr val="00B0F0"/>
                </a:solidFill>
              </a:rPr>
              <a:t>, harfa $</a:t>
            </a:r>
            <a:r>
              <a:rPr lang="cs-CZ" sz="2000" i="1" dirty="0" err="1" smtClean="0">
                <a:solidFill>
                  <a:srgbClr val="00B0F0"/>
                </a:solidFill>
              </a:rPr>
              <a:t>bVl</a:t>
            </a:r>
            <a:r>
              <a:rPr lang="cs-CZ" sz="2000" i="1" dirty="0">
                <a:solidFill>
                  <a:srgbClr val="00B0F0"/>
                </a:solidFill>
              </a:rPr>
              <a:t>, </a:t>
            </a:r>
            <a:r>
              <a:rPr lang="cs-CZ" sz="2000" i="1" dirty="0" err="1">
                <a:solidFill>
                  <a:srgbClr val="00B0F0"/>
                </a:solidFill>
              </a:rPr>
              <a:t>Arpa</a:t>
            </a:r>
            <a:endParaRPr lang="cs-CZ" sz="2000" i="1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rgbClr val="00B0F0"/>
                </a:solidFill>
              </a:rPr>
              <a:t>925	$</a:t>
            </a:r>
            <a:r>
              <a:rPr lang="cs-CZ" sz="2000" i="1" dirty="0" err="1">
                <a:solidFill>
                  <a:srgbClr val="00B0F0"/>
                </a:solidFill>
              </a:rPr>
              <a:t>ahousle</a:t>
            </a:r>
            <a:r>
              <a:rPr lang="cs-CZ" sz="2000" i="1" dirty="0">
                <a:solidFill>
                  <a:srgbClr val="00B0F0"/>
                </a:solidFill>
              </a:rPr>
              <a:t>, klavír $</a:t>
            </a:r>
            <a:r>
              <a:rPr lang="cs-CZ" sz="2000" i="1" dirty="0" err="1" smtClean="0">
                <a:solidFill>
                  <a:srgbClr val="00B0F0"/>
                </a:solidFill>
              </a:rPr>
              <a:t>bVl</a:t>
            </a:r>
            <a:r>
              <a:rPr lang="cs-CZ" sz="2000" i="1" dirty="0">
                <a:solidFill>
                  <a:srgbClr val="00B0F0"/>
                </a:solidFill>
              </a:rPr>
              <a:t>, Pf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lain" startAt="926"/>
            </a:pPr>
            <a:r>
              <a:rPr lang="cs-CZ" sz="2000" i="1" dirty="0" smtClean="0">
                <a:solidFill>
                  <a:srgbClr val="00B0F0"/>
                </a:solidFill>
              </a:rPr>
              <a:t>        $bop</a:t>
            </a:r>
            <a:r>
              <a:rPr lang="cs-CZ" sz="2000" i="1" dirty="0">
                <a:solidFill>
                  <a:srgbClr val="00B0F0"/>
                </a:solidFill>
              </a:rPr>
              <a:t>. </a:t>
            </a:r>
            <a:r>
              <a:rPr lang="cs-CZ" sz="2000" i="1" dirty="0" smtClean="0">
                <a:solidFill>
                  <a:srgbClr val="00B0F0"/>
                </a:solidFill>
              </a:rPr>
              <a:t>15/2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6432" y="385010"/>
            <a:ext cx="10427368" cy="80611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2900" b="1" dirty="0" smtClean="0">
                <a:solidFill>
                  <a:schemeClr val="accent5">
                    <a:lumMod val="50000"/>
                  </a:schemeClr>
                </a:solidFill>
              </a:rPr>
              <a:t>příklad </a:t>
            </a:r>
            <a:r>
              <a:rPr lang="cs-CZ" sz="2900" b="1" dirty="0">
                <a:solidFill>
                  <a:schemeClr val="accent5">
                    <a:lumMod val="50000"/>
                  </a:schemeClr>
                </a:solidFill>
              </a:rPr>
              <a:t>úplné katalogizace </a:t>
            </a:r>
            <a:r>
              <a:rPr lang="cs-CZ" sz="2400" b="1" dirty="0">
                <a:solidFill>
                  <a:srgbClr val="00B0F0"/>
                </a:solidFill>
              </a:rPr>
              <a:t>(nepovinné údaje </a:t>
            </a:r>
            <a:r>
              <a:rPr lang="cs-CZ" sz="2400" b="1" dirty="0" smtClean="0">
                <a:solidFill>
                  <a:srgbClr val="00B0F0"/>
                </a:solidFill>
              </a:rPr>
              <a:t>MZ modře)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společný název, více autorů	1</a:t>
            </a:r>
            <a:endParaRPr lang="cs-CZ" sz="29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75347"/>
            <a:ext cx="10515600" cy="49016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LDR	-----ncm-a22-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-----i-4500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001	nkc20001170312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003	CZ-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PrNK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005	20141107130413.0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007	</a:t>
            </a:r>
            <a:r>
              <a:rPr lang="cs-CZ" sz="2000" dirty="0" err="1">
                <a:solidFill>
                  <a:srgbClr val="00B0F0"/>
                </a:solidFill>
              </a:rPr>
              <a:t>qu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008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141104t19991999xr-</a:t>
            </a:r>
            <a:r>
              <a:rPr lang="cs-CZ" sz="2000" dirty="0" smtClean="0">
                <a:solidFill>
                  <a:srgbClr val="00B0F0"/>
                </a:solidFill>
              </a:rPr>
              <a:t>mul-g-</a:t>
            </a:r>
            <a:r>
              <a:rPr lang="cs-CZ" sz="2000" dirty="0">
                <a:solidFill>
                  <a:srgbClr val="00B0F0"/>
                </a:solidFill>
              </a:rPr>
              <a:t>------</a:t>
            </a:r>
            <a:r>
              <a:rPr lang="cs-CZ" sz="2000" dirty="0" err="1">
                <a:solidFill>
                  <a:srgbClr val="00B0F0"/>
                </a:solidFill>
              </a:rPr>
              <a:t>nn</a:t>
            </a:r>
            <a:r>
              <a:rPr lang="cs-CZ" sz="2000" dirty="0">
                <a:solidFill>
                  <a:srgbClr val="00B0F0"/>
                </a:solidFill>
              </a:rPr>
              <a:t>---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015	$acnb001170312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0242	$aM-2600-0207-4 $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q(brožováno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02821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aH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7591 $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bEditio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Praga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040	$aABA001 $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bcze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erda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0410	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gcze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geng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gger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045	$</a:t>
            </a:r>
            <a:r>
              <a:rPr lang="cs-CZ" sz="2000" dirty="0" err="1">
                <a:solidFill>
                  <a:srgbClr val="00B0F0"/>
                </a:solidFill>
              </a:rPr>
              <a:t>aw</a:t>
            </a:r>
            <a:r>
              <a:rPr lang="cs-CZ" sz="2000" dirty="0">
                <a:solidFill>
                  <a:srgbClr val="00B0F0"/>
                </a:solidFill>
              </a:rPr>
              <a:t>-x-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047	$</a:t>
            </a:r>
            <a:r>
              <a:rPr lang="cs-CZ" sz="2000" dirty="0" err="1">
                <a:solidFill>
                  <a:srgbClr val="00B0F0"/>
                </a:solidFill>
              </a:rPr>
              <a:t>adv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asu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apr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asn</a:t>
            </a:r>
            <a:r>
              <a:rPr lang="cs-CZ" sz="2000" dirty="0">
                <a:solidFill>
                  <a:srgbClr val="00B0F0"/>
                </a:solidFill>
              </a:rPr>
              <a:t> $</a:t>
            </a:r>
            <a:r>
              <a:rPr lang="cs-CZ" sz="2000" dirty="0" err="1">
                <a:solidFill>
                  <a:srgbClr val="00B0F0"/>
                </a:solidFill>
              </a:rPr>
              <a:t>azz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048	$aka01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072 7	$a786 $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xHudba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pro klávesové nástroje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2Konspekt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99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3724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název,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více autorů	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2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6747"/>
            <a:ext cx="10515600" cy="513021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$a786.2.083.4 $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$a786.2.083.1 $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$a786.2.083.2 $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$a786.2.082.3 $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$a78.083 $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080	$a78.089.6 $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2MRF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24500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aČeští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moderní skladatelé mládeži = $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young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people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modern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Czech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                     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composers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=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Tschechische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moderne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Komponisten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schreiben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für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die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Jugend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: piano /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[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hudba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]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/>
              <a:t>V. Štěpán, K. B. Jirák, E. </a:t>
            </a:r>
            <a:r>
              <a:rPr lang="cs-CZ" sz="2400" dirty="0" err="1"/>
              <a:t>Schulhoff</a:t>
            </a:r>
            <a:r>
              <a:rPr lang="cs-CZ" sz="2400" dirty="0"/>
              <a:t>, D. C. Vačkář, I. Krejčí, V. Kaprálová, Z. Blažek, J. Rychlík, J. Doubrava, M. Kabeláč, B. </a:t>
            </a:r>
            <a:r>
              <a:rPr lang="cs-CZ" sz="2400" dirty="0" smtClean="0"/>
              <a:t>Martinů ;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editor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Věra Jůzlová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24631	$</a:t>
            </a:r>
            <a:r>
              <a:rPr lang="cs-CZ" sz="2400" dirty="0" err="1">
                <a:solidFill>
                  <a:srgbClr val="00B0F0"/>
                </a:solidFill>
              </a:rPr>
              <a:t>aFor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young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people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from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modern</a:t>
            </a:r>
            <a:r>
              <a:rPr lang="cs-CZ" sz="2400" dirty="0">
                <a:solidFill>
                  <a:srgbClr val="00B0F0"/>
                </a:solidFill>
              </a:rPr>
              <a:t> Czech </a:t>
            </a:r>
            <a:r>
              <a:rPr lang="cs-CZ" sz="2400" dirty="0" err="1">
                <a:solidFill>
                  <a:srgbClr val="00B0F0"/>
                </a:solidFill>
              </a:rPr>
              <a:t>composers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24631	$</a:t>
            </a:r>
            <a:r>
              <a:rPr lang="cs-CZ" sz="2400" dirty="0" err="1">
                <a:solidFill>
                  <a:srgbClr val="00B0F0"/>
                </a:solidFill>
              </a:rPr>
              <a:t>aTschechische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moderne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Komponisten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schreiben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für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die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 err="1">
                <a:solidFill>
                  <a:srgbClr val="00B0F0"/>
                </a:solidFill>
              </a:rPr>
              <a:t>Jugend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250	$a1. vydání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264_1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aPraha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: $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bEditio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Praga,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c1999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 smtClean="0"/>
              <a:t>264_4     </a:t>
            </a:r>
            <a:r>
              <a:rPr lang="cs-CZ" sz="2400" dirty="0"/>
              <a:t>$</a:t>
            </a:r>
            <a:r>
              <a:rPr lang="cs-CZ" sz="2400" dirty="0" smtClean="0"/>
              <a:t>c©1999</a:t>
            </a:r>
            <a:endParaRPr lang="cs-CZ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lain" startAt="300"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     $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a1 partitura (51 stran) ; </a:t>
            </a:r>
            <a:r>
              <a:rPr lang="cs-CZ" sz="2400" dirty="0">
                <a:solidFill>
                  <a:srgbClr val="00B0F0"/>
                </a:solidFill>
              </a:rPr>
              <a:t>$</a:t>
            </a:r>
            <a:r>
              <a:rPr lang="cs-CZ" sz="2400" dirty="0" smtClean="0">
                <a:solidFill>
                  <a:srgbClr val="00B0F0"/>
                </a:solidFill>
              </a:rPr>
              <a:t>c31 cm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336	$</a:t>
            </a:r>
            <a:r>
              <a:rPr lang="cs-CZ" sz="2400" dirty="0" err="1">
                <a:solidFill>
                  <a:schemeClr val="accent5">
                    <a:lumMod val="50000"/>
                  </a:schemeClr>
                </a:solidFill>
              </a:rPr>
              <a:t>azápis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 hudby 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bntm$2rdacontent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rgbClr val="00B0F0"/>
                </a:solidFill>
              </a:rPr>
              <a:t>337	$</a:t>
            </a:r>
            <a:r>
              <a:rPr lang="cs-CZ" sz="2400" dirty="0" err="1">
                <a:solidFill>
                  <a:srgbClr val="00B0F0"/>
                </a:solidFill>
              </a:rPr>
              <a:t>abez</a:t>
            </a:r>
            <a:r>
              <a:rPr lang="cs-CZ" sz="2400" dirty="0">
                <a:solidFill>
                  <a:srgbClr val="00B0F0"/>
                </a:solidFill>
              </a:rPr>
              <a:t> média $</a:t>
            </a:r>
            <a:r>
              <a:rPr lang="cs-CZ" sz="2400" dirty="0" smtClean="0">
                <a:solidFill>
                  <a:srgbClr val="00B0F0"/>
                </a:solidFill>
              </a:rPr>
              <a:t>bn$2rdamedia</a:t>
            </a:r>
            <a:endParaRPr lang="cs-CZ" sz="24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338	$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asvazek$bnc$2rdacarrier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3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521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společný </a:t>
            </a: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název, </a:t>
            </a:r>
            <a:r>
              <a:rPr lang="cs-CZ" sz="2900" dirty="0">
                <a:solidFill>
                  <a:schemeClr val="accent5">
                    <a:lumMod val="50000"/>
                  </a:schemeClr>
                </a:solidFill>
              </a:rPr>
              <a:t>více autorů	</a:t>
            </a:r>
            <a:r>
              <a:rPr lang="cs-CZ" sz="2900" dirty="0" smtClean="0">
                <a:solidFill>
                  <a:schemeClr val="accent5">
                    <a:lumMod val="50000"/>
                  </a:schemeClr>
                </a:solidFill>
              </a:rPr>
              <a:t>3</a:t>
            </a:r>
            <a:endParaRPr lang="cs-CZ" sz="29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6589"/>
            <a:ext cx="10515600" cy="53420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aserenáda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aukolébavka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asuita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apreludium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asonatina</a:t>
            </a:r>
            <a:endParaRPr lang="cs-CZ" sz="20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aklavír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$n 1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$</a:t>
            </a:r>
            <a:r>
              <a:rPr lang="cs-CZ" sz="20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aH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. 170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383	</a:t>
            </a:r>
            <a:r>
              <a:rPr lang="cs-CZ" sz="20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$bop</a:t>
            </a:r>
            <a:r>
              <a:rPr lang="cs-CZ" sz="20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.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rgbClr val="00B0F0"/>
                </a:solidFill>
              </a:rPr>
              <a:t>500</a:t>
            </a:r>
            <a:r>
              <a:rPr lang="cs-CZ" sz="2000" dirty="0">
                <a:solidFill>
                  <a:srgbClr val="00B0F0"/>
                </a:solidFill>
              </a:rPr>
              <a:t>	$</a:t>
            </a:r>
            <a:r>
              <a:rPr lang="cs-CZ" sz="2000" dirty="0" err="1" smtClean="0">
                <a:solidFill>
                  <a:srgbClr val="00B0F0"/>
                </a:solidFill>
              </a:rPr>
              <a:t>aInformace</a:t>
            </a:r>
            <a:r>
              <a:rPr lang="cs-CZ" sz="2000" dirty="0" smtClean="0">
                <a:solidFill>
                  <a:srgbClr val="00B0F0"/>
                </a:solidFill>
              </a:rPr>
              <a:t> o skladatelích anglicky </a:t>
            </a:r>
            <a:r>
              <a:rPr lang="cs-CZ" sz="2000" dirty="0">
                <a:solidFill>
                  <a:srgbClr val="00B0F0"/>
                </a:solidFill>
              </a:rPr>
              <a:t>a německy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648 7	$a19.-20. stol. $</a:t>
            </a:r>
            <a:r>
              <a:rPr lang="cs-CZ" sz="2000" dirty="0" smtClean="0">
                <a:solidFill>
                  <a:srgbClr val="00B0F0"/>
                </a:solidFill>
              </a:rPr>
              <a:t>7ch757015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adrobné</a:t>
            </a:r>
            <a:r>
              <a:rPr lang="cs-CZ" sz="2000" dirty="0">
                <a:solidFill>
                  <a:srgbClr val="00B0F0"/>
                </a:solidFill>
              </a:rPr>
              <a:t> skladby (klavír) $</a:t>
            </a:r>
            <a:r>
              <a:rPr lang="cs-CZ" sz="2000" dirty="0" smtClean="0">
                <a:solidFill>
                  <a:srgbClr val="00B0F0"/>
                </a:solidFill>
              </a:rPr>
              <a:t>7ph317273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aserenády</a:t>
            </a:r>
            <a:r>
              <a:rPr lang="cs-CZ" sz="2000" dirty="0">
                <a:solidFill>
                  <a:srgbClr val="00B0F0"/>
                </a:solidFill>
              </a:rPr>
              <a:t> (klavír) $</a:t>
            </a:r>
            <a:r>
              <a:rPr lang="cs-CZ" sz="2000" dirty="0" smtClean="0">
                <a:solidFill>
                  <a:srgbClr val="00B0F0"/>
                </a:solidFill>
              </a:rPr>
              <a:t>7ph501492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65004	$</a:t>
            </a:r>
            <a:r>
              <a:rPr lang="cs-CZ" sz="2000" dirty="0" err="1">
                <a:solidFill>
                  <a:srgbClr val="00B0F0"/>
                </a:solidFill>
              </a:rPr>
              <a:t>aukolébavky</a:t>
            </a:r>
            <a:r>
              <a:rPr lang="cs-CZ" sz="2000" dirty="0">
                <a:solidFill>
                  <a:srgbClr val="00B0F0"/>
                </a:solidFill>
              </a:rPr>
              <a:t> (klavír)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asuity</a:t>
            </a:r>
            <a:r>
              <a:rPr lang="cs-CZ" sz="2000" dirty="0">
                <a:solidFill>
                  <a:srgbClr val="00B0F0"/>
                </a:solidFill>
              </a:rPr>
              <a:t> (klavír) $</a:t>
            </a:r>
            <a:r>
              <a:rPr lang="cs-CZ" sz="2000" dirty="0" smtClean="0">
                <a:solidFill>
                  <a:srgbClr val="00B0F0"/>
                </a:solidFill>
              </a:rPr>
              <a:t>7ph451065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apreludia</a:t>
            </a:r>
            <a:r>
              <a:rPr lang="cs-CZ" sz="2000" dirty="0">
                <a:solidFill>
                  <a:srgbClr val="00B0F0"/>
                </a:solidFill>
              </a:rPr>
              <a:t> (klavír) $</a:t>
            </a:r>
            <a:r>
              <a:rPr lang="cs-CZ" sz="2000" dirty="0" smtClean="0">
                <a:solidFill>
                  <a:srgbClr val="00B0F0"/>
                </a:solidFill>
              </a:rPr>
              <a:t>7ph501484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asonatiny</a:t>
            </a:r>
            <a:r>
              <a:rPr lang="cs-CZ" sz="2000" dirty="0">
                <a:solidFill>
                  <a:srgbClr val="00B0F0"/>
                </a:solidFill>
              </a:rPr>
              <a:t> (klavír) $</a:t>
            </a:r>
            <a:r>
              <a:rPr lang="cs-CZ" sz="2000" dirty="0" smtClean="0">
                <a:solidFill>
                  <a:srgbClr val="00B0F0"/>
                </a:solidFill>
              </a:rPr>
              <a:t>7ph452664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rgbClr val="00B0F0"/>
                </a:solidFill>
              </a:rPr>
              <a:t>65007	$</a:t>
            </a:r>
            <a:r>
              <a:rPr lang="cs-CZ" sz="2000" dirty="0" err="1">
                <a:solidFill>
                  <a:srgbClr val="00B0F0"/>
                </a:solidFill>
              </a:rPr>
              <a:t>adrobné</a:t>
            </a:r>
            <a:r>
              <a:rPr lang="cs-CZ" sz="2000" dirty="0">
                <a:solidFill>
                  <a:srgbClr val="00B0F0"/>
                </a:solidFill>
              </a:rPr>
              <a:t> skladby $</a:t>
            </a:r>
            <a:r>
              <a:rPr lang="cs-CZ" sz="2000" dirty="0" smtClean="0">
                <a:solidFill>
                  <a:srgbClr val="00B0F0"/>
                </a:solidFill>
              </a:rPr>
              <a:t>7ph321708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err="1" smtClean="0">
                <a:solidFill>
                  <a:srgbClr val="00B0F0"/>
                </a:solidFill>
              </a:rPr>
              <a:t>zČesko</a:t>
            </a:r>
            <a:r>
              <a:rPr lang="cs-CZ" sz="2000" dirty="0" smtClean="0">
                <a:solidFill>
                  <a:srgbClr val="00B0F0"/>
                </a:solidFill>
              </a:rPr>
              <a:t>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y19</a:t>
            </a:r>
            <a:r>
              <a:rPr lang="cs-CZ" sz="2000" dirty="0">
                <a:solidFill>
                  <a:srgbClr val="00B0F0"/>
                </a:solidFill>
              </a:rPr>
              <a:t>.-20. stol. $</a:t>
            </a:r>
            <a:r>
              <a:rPr lang="cs-CZ" sz="2000" dirty="0" smtClean="0">
                <a:solidFill>
                  <a:srgbClr val="00B0F0"/>
                </a:solidFill>
              </a:rPr>
              <a:t>2czenas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dirty="0">
              <a:solidFill>
                <a:srgbClr val="00B0F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755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název,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více autorů	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4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6748"/>
            <a:ext cx="10515600" cy="51302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655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apartitury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pro sólový nástroj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7fd201979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2czenas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aJůzlová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Věra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7jk01052298 </a:t>
            </a:r>
            <a:r>
              <a:rPr lang="cs-CZ" sz="2000" dirty="0">
                <a:solidFill>
                  <a:srgbClr val="00B0F0"/>
                </a:solidFill>
              </a:rPr>
              <a:t>$</a:t>
            </a:r>
            <a:r>
              <a:rPr lang="cs-CZ" sz="2000" dirty="0" smtClean="0">
                <a:solidFill>
                  <a:srgbClr val="00B0F0"/>
                </a:solidFill>
              </a:rPr>
              <a:t>4edt</a:t>
            </a:r>
            <a:endParaRPr lang="cs-CZ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aŠtěpán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Václav,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d1889-1944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tCon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umore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pSerenata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$7 aun2014846551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aŠtěpán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Václav,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d1889-1944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tCon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umore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pGrotesca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$7 aun2014846552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aJirák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Karel Boleslav,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d1891-1972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tNa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rozhraní.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pUkolébavka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$7 aun2014846561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aSchulhoff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Ervín,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d1894-1942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tSuity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$m klavír,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2.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pPastorale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$7 aun2014846590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aSchulhoff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Ervín,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d1894-1942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tHot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music.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5 $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7aun2014846665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aVačkář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Dalibor C.,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d1906-1984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tJarní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suita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7aun2014846598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aKrejčí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Iša,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d1904-1968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tScherzino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J.B.F.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70012	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aKaprálová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Vítězslava,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d1915-1940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tDubnová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preludia.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3 $7 aun2014846728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2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37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společný 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název, </a:t>
            </a:r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>více autorů	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5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6590"/>
            <a:ext cx="10515600" cy="519037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aBlažek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Zdeněk,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d1905-1988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tIntermezza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6 $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7aun2014846763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aBlažek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Zdeněk,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d1905-1988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tIntermezza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7 $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7aun2014846762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aRychlík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Jan,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d1916-1964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tSonatiny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n1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věta (Andantino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lirico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aDoubrava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Jaroslav,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d1909-1960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tSuity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pPreludium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7aun2014846774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aKabeláč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Miloslav,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d1908-1979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tSkladby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nop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14.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4 $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7aun2014846779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70012  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iObsahuje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(dílo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): 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aMartinů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Bohuslav, 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d1890-1959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tMouvements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mklavír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kVýběr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7aun2014846785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 smtClean="0">
                <a:solidFill>
                  <a:srgbClr val="00B0F0"/>
                </a:solidFill>
              </a:rPr>
              <a:t>925</a:t>
            </a:r>
            <a:r>
              <a:rPr lang="nl-NL" sz="2000" i="1" dirty="0">
                <a:solidFill>
                  <a:srgbClr val="00B0F0"/>
                </a:solidFill>
              </a:rPr>
              <a:t>	$aklavír $</a:t>
            </a:r>
            <a:r>
              <a:rPr lang="nl-NL" sz="2000" i="1" dirty="0" smtClean="0">
                <a:solidFill>
                  <a:srgbClr val="00B0F0"/>
                </a:solidFill>
              </a:rPr>
              <a:t>bPf</a:t>
            </a:r>
            <a:endParaRPr lang="nl-NL" sz="2000" i="1" dirty="0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bop</a:t>
            </a:r>
            <a:r>
              <a:rPr lang="nl-NL" sz="2000" i="1" dirty="0">
                <a:solidFill>
                  <a:srgbClr val="00B0F0"/>
                </a:solidFill>
              </a:rPr>
              <a:t>.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bop</a:t>
            </a:r>
            <a:r>
              <a:rPr lang="nl-NL" sz="2000" i="1" dirty="0">
                <a:solidFill>
                  <a:srgbClr val="00B0F0"/>
                </a:solidFill>
              </a:rPr>
              <a:t>. 24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bop</a:t>
            </a:r>
            <a:r>
              <a:rPr lang="nl-NL" sz="2000" i="1" dirty="0">
                <a:solidFill>
                  <a:srgbClr val="00B0F0"/>
                </a:solidFill>
              </a:rPr>
              <a:t>. 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bop</a:t>
            </a:r>
            <a:r>
              <a:rPr lang="nl-NL" sz="2000" i="1" dirty="0">
                <a:solidFill>
                  <a:srgbClr val="00B0F0"/>
                </a:solidFill>
              </a:rPr>
              <a:t>. 26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bop</a:t>
            </a:r>
            <a:r>
              <a:rPr lang="nl-NL" sz="2000" i="1" dirty="0">
                <a:solidFill>
                  <a:srgbClr val="00B0F0"/>
                </a:solidFill>
              </a:rPr>
              <a:t>. 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000" i="1" dirty="0">
                <a:solidFill>
                  <a:srgbClr val="00B0F0"/>
                </a:solidFill>
              </a:rPr>
              <a:t>926	$</a:t>
            </a:r>
            <a:r>
              <a:rPr lang="nl-NL" sz="2000" i="1" dirty="0" smtClean="0">
                <a:solidFill>
                  <a:srgbClr val="00B0F0"/>
                </a:solidFill>
              </a:rPr>
              <a:t>aH</a:t>
            </a:r>
            <a:r>
              <a:rPr lang="nl-NL" sz="2000" i="1" dirty="0">
                <a:solidFill>
                  <a:srgbClr val="00B0F0"/>
                </a:solidFill>
              </a:rPr>
              <a:t>. 170</a:t>
            </a:r>
            <a:endParaRPr lang="cs-CZ" sz="2000" i="1" dirty="0">
              <a:solidFill>
                <a:srgbClr val="00B0F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4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4295" y="365127"/>
            <a:ext cx="10515600" cy="87412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>
                <a:solidFill>
                  <a:schemeClr val="accent5">
                    <a:lumMod val="50000"/>
                  </a:schemeClr>
                </a:solidFill>
              </a:rPr>
              <a:t>příklad </a:t>
            </a:r>
            <a:r>
              <a:rPr lang="cs-CZ" sz="3100" b="1" dirty="0" smtClean="0">
                <a:solidFill>
                  <a:schemeClr val="accent5">
                    <a:lumMod val="50000"/>
                  </a:schemeClr>
                </a:solidFill>
              </a:rPr>
              <a:t>úplné  katalogizace</a:t>
            </a: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100" dirty="0" smtClean="0">
                <a:solidFill>
                  <a:schemeClr val="accent5">
                    <a:lumMod val="50000"/>
                  </a:schemeClr>
                </a:solidFill>
              </a:rPr>
              <a:t>autoritní záznam vazby autor / název </a:t>
            </a:r>
            <a:r>
              <a:rPr lang="cs-CZ" sz="3100" dirty="0" smtClean="0"/>
              <a:t>	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9411"/>
            <a:ext cx="10515600" cy="505326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FMT	JN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001	aun2014807797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003	CZ-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PrNK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005	20140213113541.0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008	140213$n|acnnnaabn-----------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n-a|a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------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040	$aABA001 $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bcze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1001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Jan Křtitel,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d1742-1790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tSonáty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harfa,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nop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15.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nČ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2 $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7aun2014807797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4001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Jan Křtitel,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d1742-1790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tSonáty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mhousle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harfa,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nop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15, č. 2, $</a:t>
            </a:r>
            <a:r>
              <a:rPr lang="cs-CZ" sz="7200" dirty="0" err="1" smtClean="0">
                <a:solidFill>
                  <a:schemeClr val="accent5">
                    <a:lumMod val="50000"/>
                  </a:schemeClr>
                </a:solidFill>
              </a:rPr>
              <a:t>rg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moll $</a:t>
            </a:r>
            <a:r>
              <a:rPr lang="cs-CZ" sz="7200" dirty="0" smtClean="0">
                <a:solidFill>
                  <a:schemeClr val="accent5">
                    <a:lumMod val="50000"/>
                  </a:schemeClr>
                </a:solidFill>
              </a:rPr>
              <a:t>0o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380	$</a:t>
            </a:r>
            <a:r>
              <a:rPr lang="cs-CZ" sz="72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asonáta</a:t>
            </a:r>
            <a:endParaRPr lang="cs-CZ" sz="72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382	</a:t>
            </a:r>
            <a:r>
              <a:rPr lang="cs-CZ" sz="72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$</a:t>
            </a:r>
            <a:r>
              <a:rPr lang="cs-CZ" sz="7200" i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bharfa</a:t>
            </a:r>
            <a:r>
              <a:rPr lang="cs-CZ" sz="72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$</a:t>
            </a: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n 1 $a housle $</a:t>
            </a:r>
            <a:r>
              <a:rPr lang="cs-CZ" sz="72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 </a:t>
            </a: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383</a:t>
            </a: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	$bop. 15/2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384	$</a:t>
            </a:r>
            <a:r>
              <a:rPr lang="cs-CZ" sz="7200" i="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aG</a:t>
            </a:r>
            <a:endParaRPr lang="cs-CZ" sz="7200" i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670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aKrumpholz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J.K.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Sonata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op. 15 no. 2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harp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(piano) and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violin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an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libitum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. Bologna, Ut 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Orpheus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2011.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670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aMüller</a:t>
            </a: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, M. 1999.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dirty="0">
                <a:solidFill>
                  <a:schemeClr val="accent5">
                    <a:lumMod val="50000"/>
                  </a:schemeClr>
                </a:solidFill>
              </a:rPr>
              <a:t>909	$</a:t>
            </a:r>
            <a:r>
              <a:rPr lang="cs-CZ" sz="7200" dirty="0" err="1">
                <a:solidFill>
                  <a:schemeClr val="accent5">
                    <a:lumMod val="50000"/>
                  </a:schemeClr>
                </a:solidFill>
              </a:rPr>
              <a:t>aCZ</a:t>
            </a:r>
            <a:endParaRPr lang="cs-CZ" sz="7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7200" i="1" dirty="0">
                <a:solidFill>
                  <a:schemeClr val="accent5">
                    <a:lumMod val="50000"/>
                  </a:schemeClr>
                </a:solidFill>
              </a:rPr>
              <a:t>926	$</a:t>
            </a:r>
            <a:r>
              <a:rPr lang="cs-CZ" sz="7200" i="1" dirty="0" smtClean="0">
                <a:solidFill>
                  <a:schemeClr val="accent5">
                    <a:lumMod val="50000"/>
                  </a:schemeClr>
                </a:solidFill>
              </a:rPr>
              <a:t>bop</a:t>
            </a:r>
            <a:r>
              <a:rPr lang="cs-CZ" sz="7200" i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cs-CZ" sz="7200" i="1" dirty="0" smtClean="0">
                <a:solidFill>
                  <a:schemeClr val="accent5">
                    <a:lumMod val="50000"/>
                  </a:schemeClr>
                </a:solidFill>
              </a:rPr>
              <a:t>15/2</a:t>
            </a: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663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ukázka možné šablony pro hudebniny </a:t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úplný záznam, změny vyznačeny barevně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LDR     -----ncm-a22------</a:t>
            </a:r>
            <a:r>
              <a:rPr lang="cs-CZ" sz="3000" dirty="0">
                <a:solidFill>
                  <a:srgbClr val="FFC000"/>
                </a:solidFill>
              </a:rPr>
              <a:t>i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-4500</a:t>
            </a:r>
            <a:r>
              <a:rPr lang="cs-CZ" sz="3000" dirty="0"/>
              <a:t>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001   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007     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qu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008      ******s****----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xr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-****g-------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nn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-*-</a:t>
            </a:r>
            <a:r>
              <a:rPr lang="cs-CZ" sz="3000" dirty="0" err="1">
                <a:solidFill>
                  <a:schemeClr val="accent5">
                    <a:lumMod val="50000"/>
                  </a:schemeClr>
                </a:solidFill>
              </a:rPr>
              <a:t>zxx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--</a:t>
            </a:r>
            <a:r>
              <a:rPr lang="cs-CZ" sz="3000" dirty="0"/>
              <a:t>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0242*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r>
              <a:rPr lang="cs-CZ" sz="3000" b="1" dirty="0" smtClean="0">
                <a:solidFill>
                  <a:srgbClr val="FFC000"/>
                </a:solidFill>
              </a:rPr>
              <a:t>$q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/>
              <a:t>	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02821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$b </a:t>
            </a:r>
            <a:r>
              <a:rPr lang="cs-CZ" sz="3000" b="1" dirty="0" smtClean="0">
                <a:solidFill>
                  <a:srgbClr val="FFC000"/>
                </a:solidFill>
              </a:rPr>
              <a:t>$q</a:t>
            </a:r>
            <a:r>
              <a:rPr lang="cs-CZ" sz="3000" dirty="0"/>
              <a:t>	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02831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$b </a:t>
            </a:r>
            <a:r>
              <a:rPr lang="cs-CZ" sz="3000" b="1" dirty="0" smtClean="0">
                <a:solidFill>
                  <a:srgbClr val="FFC000"/>
                </a:solidFill>
              </a:rPr>
              <a:t>$q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040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$aABA001$bcze</a:t>
            </a:r>
            <a:r>
              <a:rPr lang="cs-CZ" sz="3000" b="1" dirty="0" smtClean="0">
                <a:solidFill>
                  <a:srgbClr val="FFC000"/>
                </a:solidFill>
              </a:rPr>
              <a:t>$erda</a:t>
            </a:r>
            <a:r>
              <a:rPr lang="cs-CZ" sz="3000" dirty="0"/>
              <a:t>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041*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$e $g $h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043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044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045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047   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  $a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048   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  $a $b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072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7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$x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080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1001     $a $d $0 $4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110*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111*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130*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$m $o $r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2401*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$a $m $n $o $p $r 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		</a:t>
            </a:r>
            <a:r>
              <a:rPr lang="cs-CZ" sz="3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245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**   $a $n $p $b $c</a:t>
            </a: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			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246**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$i $a $n $p $b $c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250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254     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000" b="1" dirty="0">
                <a:solidFill>
                  <a:srgbClr val="FFC000"/>
                </a:solidFill>
              </a:rPr>
              <a:t>264_1   </a:t>
            </a:r>
            <a:r>
              <a:rPr lang="cs-CZ" sz="3000" b="1" dirty="0" smtClean="0">
                <a:solidFill>
                  <a:srgbClr val="FFC000"/>
                </a:solidFill>
              </a:rPr>
              <a:t>$a $</a:t>
            </a:r>
            <a:r>
              <a:rPr lang="cs-CZ" sz="3000" b="1" dirty="0">
                <a:solidFill>
                  <a:srgbClr val="FFC000"/>
                </a:solidFill>
              </a:rPr>
              <a:t>b </a:t>
            </a:r>
            <a:r>
              <a:rPr lang="cs-CZ" sz="3000" b="1" dirty="0" smtClean="0">
                <a:solidFill>
                  <a:srgbClr val="FFC000"/>
                </a:solidFill>
              </a:rPr>
              <a:t>$</a:t>
            </a:r>
            <a:r>
              <a:rPr lang="cs-CZ" sz="3000" b="1" dirty="0">
                <a:solidFill>
                  <a:srgbClr val="FFC000"/>
                </a:solidFill>
              </a:rPr>
              <a:t>c</a:t>
            </a:r>
            <a:endParaRPr lang="cs-CZ" sz="3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000" b="1" dirty="0">
                <a:solidFill>
                  <a:srgbClr val="FFC000"/>
                </a:solidFill>
              </a:rPr>
              <a:t>264_4    </a:t>
            </a:r>
            <a:r>
              <a:rPr lang="cs-CZ" sz="3000" b="1" dirty="0" smtClean="0">
                <a:solidFill>
                  <a:srgbClr val="FFC000"/>
                </a:solidFill>
              </a:rPr>
              <a:t>$</a:t>
            </a:r>
            <a:r>
              <a:rPr lang="cs-CZ" sz="3000" b="1" dirty="0">
                <a:solidFill>
                  <a:srgbClr val="FFC000"/>
                </a:solidFill>
              </a:rPr>
              <a:t>c</a:t>
            </a:r>
            <a:endParaRPr lang="cs-CZ" sz="3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000" dirty="0"/>
              <a:t>					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9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76137"/>
            <a:ext cx="10515600" cy="4600826"/>
          </a:xfrm>
        </p:spPr>
        <p:txBody>
          <a:bodyPr>
            <a:normAutofit fontScale="92500" lnSpcReduction="20000"/>
          </a:bodyPr>
          <a:lstStyle/>
          <a:p>
            <a:r>
              <a:rPr lang="cs-CZ" sz="2600" b="1" dirty="0" smtClean="0">
                <a:solidFill>
                  <a:srgbClr val="002060"/>
                </a:solidFill>
              </a:rPr>
              <a:t>MARC </a:t>
            </a:r>
            <a:r>
              <a:rPr lang="cs-CZ" sz="2600" b="1" dirty="0">
                <a:solidFill>
                  <a:srgbClr val="002060"/>
                </a:solidFill>
              </a:rPr>
              <a:t>21. Bibliografický formát. </a:t>
            </a:r>
            <a:r>
              <a:rPr lang="cs-CZ" sz="2600" b="1" dirty="0">
                <a:solidFill>
                  <a:srgbClr val="FF0000"/>
                </a:solidFill>
              </a:rPr>
              <a:t>Dodatek 2</a:t>
            </a:r>
            <a:r>
              <a:rPr lang="cs-CZ" sz="2600" b="1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Národní knihovna ČR, Praha 2014, 330 stran. ISBN 978-80-7050-639-4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2060"/>
                </a:solidFill>
              </a:rPr>
              <a:t>(</a:t>
            </a:r>
            <a:r>
              <a:rPr lang="cs-CZ" dirty="0" smtClean="0">
                <a:solidFill>
                  <a:srgbClr val="002060"/>
                </a:solidFill>
              </a:rPr>
              <a:t>upozornění na </a:t>
            </a:r>
            <a:r>
              <a:rPr lang="cs-CZ" dirty="0">
                <a:solidFill>
                  <a:srgbClr val="002060"/>
                </a:solidFill>
              </a:rPr>
              <a:t>pole </a:t>
            </a:r>
            <a:r>
              <a:rPr lang="cs-CZ" b="1" dirty="0">
                <a:solidFill>
                  <a:srgbClr val="FF0000"/>
                </a:solidFill>
              </a:rPr>
              <a:t>008 hudba </a:t>
            </a:r>
            <a:r>
              <a:rPr lang="cs-CZ" dirty="0">
                <a:solidFill>
                  <a:srgbClr val="FF0000"/>
                </a:solidFill>
              </a:rPr>
              <a:t>(</a:t>
            </a:r>
            <a:r>
              <a:rPr lang="cs-CZ" b="1" dirty="0">
                <a:solidFill>
                  <a:srgbClr val="FF0000"/>
                </a:solidFill>
              </a:rPr>
              <a:t>nové </a:t>
            </a:r>
            <a:r>
              <a:rPr lang="cs-CZ" b="1" dirty="0" smtClean="0">
                <a:solidFill>
                  <a:srgbClr val="FF0000"/>
                </a:solidFill>
              </a:rPr>
              <a:t>kódy</a:t>
            </a:r>
            <a:r>
              <a:rPr lang="cs-CZ" sz="1800" b="1" dirty="0" smtClean="0">
                <a:solidFill>
                  <a:srgbClr val="FF0000"/>
                </a:solidFill>
              </a:rPr>
              <a:t> </a:t>
            </a:r>
            <a:r>
              <a:rPr lang="cs-CZ" sz="1800" b="1" dirty="0" smtClean="0">
                <a:solidFill>
                  <a:srgbClr val="002060"/>
                </a:solidFill>
              </a:rPr>
              <a:t>– definice mohou být pomůckou pro  300</a:t>
            </a:r>
            <a:r>
              <a:rPr lang="en-US" sz="1800" b="1" dirty="0" smtClean="0">
                <a:solidFill>
                  <a:srgbClr val="002060"/>
                </a:solidFill>
              </a:rPr>
              <a:t>$a</a:t>
            </a:r>
            <a:r>
              <a:rPr lang="cs-CZ" dirty="0" smtClean="0">
                <a:solidFill>
                  <a:srgbClr val="002060"/>
                </a:solidFill>
              </a:rPr>
              <a:t>), </a:t>
            </a:r>
            <a:r>
              <a:rPr lang="cs-CZ" dirty="0">
                <a:solidFill>
                  <a:srgbClr val="002060"/>
                </a:solidFill>
              </a:rPr>
              <a:t>X00 </a:t>
            </a:r>
            <a:r>
              <a:rPr lang="en-US" dirty="0">
                <a:solidFill>
                  <a:srgbClr val="002060"/>
                </a:solidFill>
              </a:rPr>
              <a:t>$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$m</a:t>
            </a:r>
            <a:r>
              <a:rPr lang="cs-CZ" dirty="0">
                <a:solidFill>
                  <a:srgbClr val="002060"/>
                </a:solidFill>
              </a:rPr>
              <a:t>, 264, 336, 337, 338, 380-384)</a:t>
            </a:r>
          </a:p>
          <a:p>
            <a:r>
              <a:rPr lang="cs-CZ" sz="2600" dirty="0">
                <a:solidFill>
                  <a:srgbClr val="002060"/>
                </a:solidFill>
              </a:rPr>
              <a:t>pravidelné sledování </a:t>
            </a:r>
            <a:r>
              <a:rPr lang="cs-CZ" sz="2600" b="1" dirty="0">
                <a:solidFill>
                  <a:srgbClr val="002060"/>
                </a:solidFill>
              </a:rPr>
              <a:t>stránky katalogizační politiky </a:t>
            </a:r>
            <a:r>
              <a:rPr lang="cs-CZ" sz="2600" dirty="0">
                <a:solidFill>
                  <a:srgbClr val="002060"/>
                </a:solidFill>
              </a:rPr>
              <a:t>- </a:t>
            </a:r>
            <a:r>
              <a:rPr lang="cs-CZ" sz="2200" dirty="0" smtClean="0">
                <a:solidFill>
                  <a:srgbClr val="002060"/>
                </a:solidFill>
              </a:rPr>
              <a:t>je </a:t>
            </a:r>
            <a:r>
              <a:rPr lang="cs-CZ" sz="2200" dirty="0">
                <a:solidFill>
                  <a:srgbClr val="002060"/>
                </a:solidFill>
              </a:rPr>
              <a:t>doplňována a rozšiřována dalšími odkazy</a:t>
            </a:r>
            <a:r>
              <a:rPr lang="cs-CZ" sz="2600" dirty="0">
                <a:solidFill>
                  <a:srgbClr val="002060"/>
                </a:solidFill>
              </a:rPr>
              <a:t>   </a:t>
            </a:r>
            <a:r>
              <a:rPr lang="cs-CZ" sz="2600" dirty="0" smtClean="0">
                <a:solidFill>
                  <a:srgbClr val="002060"/>
                </a:solidFill>
              </a:rPr>
              <a:t>	</a:t>
            </a:r>
            <a:r>
              <a:rPr lang="cs-CZ" sz="1300" dirty="0" smtClean="0">
                <a:solidFill>
                  <a:srgbClr val="002060"/>
                </a:solidFill>
              </a:rPr>
              <a:t>přístup  z </a:t>
            </a:r>
            <a:r>
              <a:rPr lang="cs-CZ" sz="1300" dirty="0" smtClean="0">
                <a:hlinkClick r:id="rId2"/>
              </a:rPr>
              <a:t>http</a:t>
            </a:r>
            <a:r>
              <a:rPr lang="cs-CZ" sz="1300" dirty="0">
                <a:hlinkClick r:id="rId2"/>
              </a:rPr>
              <a:t>://</a:t>
            </a:r>
            <a:r>
              <a:rPr lang="cs-CZ" sz="1300" dirty="0" smtClean="0">
                <a:hlinkClick r:id="rId2"/>
              </a:rPr>
              <a:t>www.nkp.cz/o-knihovne/odborne-cinnosti/zpracovani-fondu/katalogizacni-politika/rda</a:t>
            </a:r>
            <a:endParaRPr lang="cs-CZ" sz="1300" dirty="0" smtClean="0"/>
          </a:p>
          <a:p>
            <a:pPr lvl="1"/>
            <a:r>
              <a:rPr lang="cs-CZ" sz="1700" b="1" dirty="0" smtClean="0">
                <a:solidFill>
                  <a:schemeClr val="accent5">
                    <a:lumMod val="50000"/>
                  </a:schemeClr>
                </a:solidFill>
              </a:rPr>
              <a:t>Katalogizace podle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RDA </a:t>
            </a:r>
            <a:r>
              <a:rPr lang="cs-CZ" sz="1700" b="1" dirty="0" smtClean="0">
                <a:solidFill>
                  <a:schemeClr val="accent5">
                    <a:lumMod val="50000"/>
                  </a:schemeClr>
                </a:solidFill>
              </a:rPr>
              <a:t>ve formátu MARC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21 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tištěné a elektronické monografie </a:t>
            </a:r>
            <a:r>
              <a:rPr lang="cs-CZ" sz="1700" dirty="0">
                <a:solidFill>
                  <a:schemeClr val="accent5">
                    <a:lumMod val="50000"/>
                  </a:schemeClr>
                </a:solidFill>
              </a:rPr>
              <a:t>- katalogizace na úrovni minimálního/doporučeného záznamu </a:t>
            </a:r>
            <a:endParaRPr lang="cs-CZ" sz="1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cs-CZ" sz="1700" dirty="0" smtClean="0">
                <a:solidFill>
                  <a:schemeClr val="accent5">
                    <a:lumMod val="50000"/>
                  </a:schemeClr>
                </a:solidFill>
              </a:rPr>
              <a:t>prezentace </a:t>
            </a:r>
            <a:r>
              <a:rPr lang="cs-CZ" sz="1700" b="1" dirty="0">
                <a:solidFill>
                  <a:schemeClr val="accent5">
                    <a:lumMod val="50000"/>
                  </a:schemeClr>
                </a:solidFill>
              </a:rPr>
              <a:t>Speciální dokumenty RDA </a:t>
            </a:r>
            <a:r>
              <a:rPr lang="cs-CZ" sz="1700" b="1" dirty="0" smtClean="0">
                <a:solidFill>
                  <a:schemeClr val="accent5">
                    <a:lumMod val="50000"/>
                  </a:schemeClr>
                </a:solidFill>
              </a:rPr>
              <a:t>– úvod</a:t>
            </a:r>
            <a:r>
              <a:rPr lang="cs-CZ" sz="1700" dirty="0" smtClean="0">
                <a:solidFill>
                  <a:schemeClr val="accent5">
                    <a:lumMod val="50000"/>
                  </a:schemeClr>
                </a:solidFill>
              </a:rPr>
              <a:t>	 </a:t>
            </a:r>
            <a:r>
              <a:rPr lang="cs-CZ" sz="1700" dirty="0" err="1" smtClean="0">
                <a:solidFill>
                  <a:schemeClr val="accent5">
                    <a:lumMod val="50000"/>
                  </a:schemeClr>
                </a:solidFill>
              </a:rPr>
              <a:t>adal</a:t>
            </a:r>
            <a:r>
              <a:rPr lang="cs-CZ" sz="17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cs-CZ" sz="17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</a:rPr>
              <a:t>Best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Practices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Music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Cataloging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600" b="1" dirty="0" err="1">
                <a:solidFill>
                  <a:schemeClr val="accent5">
                    <a:lumMod val="50000"/>
                  </a:schemeClr>
                </a:solidFill>
              </a:rPr>
              <a:t>Using</a:t>
            </a: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</a:rPr>
              <a:t> RDA and </a:t>
            </a: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</a:rPr>
              <a:t>MARC 21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pracovně „Praktika“, mohou vám být pomůckou při přechodu na katalogizaci hudebních dokumentů (hudebnin i hudebních zvukových dokumentů…) podle RDA – obsahují příklady katalogizace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1600" b="1" dirty="0"/>
              <a:t>	</a:t>
            </a:r>
            <a:r>
              <a:rPr lang="cs-CZ" sz="1600" strike="sngStrike" dirty="0" smtClean="0"/>
              <a:t>verze duben 2014 </a:t>
            </a:r>
            <a:r>
              <a:rPr lang="cs-CZ" sz="1600" strike="sngStrike" dirty="0" smtClean="0">
                <a:solidFill>
                  <a:srgbClr val="002060"/>
                </a:solidFill>
                <a:hlinkClick r:id="rId3"/>
              </a:rPr>
              <a:t>http</a:t>
            </a:r>
            <a:r>
              <a:rPr lang="cs-CZ" sz="1600" strike="sngStrike" dirty="0">
                <a:solidFill>
                  <a:srgbClr val="002060"/>
                </a:solidFill>
                <a:hlinkClick r:id="rId3"/>
              </a:rPr>
              <a:t>://</a:t>
            </a:r>
            <a:r>
              <a:rPr lang="cs-CZ" sz="1600" strike="sngStrike" dirty="0" smtClean="0">
                <a:solidFill>
                  <a:srgbClr val="002060"/>
                </a:solidFill>
                <a:hlinkClick r:id="rId3"/>
              </a:rPr>
              <a:t>www.rdatoolkit.org/musicbestpractices</a:t>
            </a:r>
            <a:endParaRPr lang="cs-CZ" sz="1600" strike="sngStrike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600" dirty="0" smtClean="0">
                <a:solidFill>
                  <a:srgbClr val="002060"/>
                </a:solidFill>
              </a:rPr>
              <a:t>	</a:t>
            </a:r>
            <a:r>
              <a:rPr lang="cs-CZ" sz="1600" dirty="0" smtClean="0">
                <a:solidFill>
                  <a:srgbClr val="FF0000"/>
                </a:solidFill>
              </a:rPr>
              <a:t>verze únor 2015 </a:t>
            </a:r>
            <a:r>
              <a:rPr lang="cs-CZ" sz="1300" dirty="0">
                <a:solidFill>
                  <a:srgbClr val="002060"/>
                </a:solidFill>
              </a:rPr>
              <a:t>přístup  z </a:t>
            </a:r>
            <a:r>
              <a:rPr lang="cs-CZ" sz="1300" dirty="0" smtClean="0">
                <a:solidFill>
                  <a:srgbClr val="002060"/>
                </a:solidFill>
              </a:rPr>
              <a:t> </a:t>
            </a:r>
            <a:r>
              <a:rPr lang="cs-CZ" sz="1300" dirty="0" smtClean="0">
                <a:solidFill>
                  <a:srgbClr val="002060"/>
                </a:solidFill>
                <a:hlinkClick r:id="rId4"/>
              </a:rPr>
              <a:t>http</a:t>
            </a:r>
            <a:r>
              <a:rPr lang="cs-CZ" sz="1300" dirty="0">
                <a:solidFill>
                  <a:srgbClr val="002060"/>
                </a:solidFill>
                <a:hlinkClick r:id="rId4"/>
              </a:rPr>
              <a:t>://</a:t>
            </a:r>
            <a:r>
              <a:rPr lang="cs-CZ" sz="1300" dirty="0" smtClean="0">
                <a:solidFill>
                  <a:srgbClr val="002060"/>
                </a:solidFill>
                <a:hlinkClick r:id="rId4"/>
              </a:rPr>
              <a:t>bcc.musiclibraryassoc.org/BCC-Historical/BCC2015/RDA_Best_Practices_for_Music_Cataloging_v1.1-150217.pdf</a:t>
            </a:r>
            <a:r>
              <a:rPr lang="cs-CZ" sz="13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1300" dirty="0">
                <a:solidFill>
                  <a:srgbClr val="002060"/>
                </a:solidFill>
              </a:rPr>
              <a:t>	</a:t>
            </a:r>
            <a:r>
              <a:rPr lang="cs-CZ" sz="1300" dirty="0" smtClean="0">
                <a:solidFill>
                  <a:srgbClr val="002060"/>
                </a:solidFill>
              </a:rPr>
              <a:t>	           (též přístupné ze </a:t>
            </a:r>
            <a:r>
              <a:rPr lang="cs-CZ" sz="1300" dirty="0">
                <a:solidFill>
                  <a:srgbClr val="002060"/>
                </a:solidFill>
              </a:rPr>
              <a:t>stránky </a:t>
            </a:r>
            <a:r>
              <a:rPr lang="cs-CZ" sz="1300" dirty="0" smtClean="0">
                <a:solidFill>
                  <a:srgbClr val="002060"/>
                </a:solidFill>
              </a:rPr>
              <a:t> s dalšími zajímavými odkazy </a:t>
            </a:r>
            <a:r>
              <a:rPr lang="cs-CZ" sz="1300" dirty="0" smtClean="0">
                <a:solidFill>
                  <a:srgbClr val="002060"/>
                </a:solidFill>
                <a:hlinkClick r:id="rId5"/>
              </a:rPr>
              <a:t>http</a:t>
            </a:r>
            <a:r>
              <a:rPr lang="cs-CZ" sz="1300" dirty="0">
                <a:solidFill>
                  <a:srgbClr val="002060"/>
                </a:solidFill>
                <a:hlinkClick r:id="rId5"/>
              </a:rPr>
              <a:t>://</a:t>
            </a:r>
            <a:r>
              <a:rPr lang="cs-CZ" sz="1300" dirty="0" smtClean="0">
                <a:solidFill>
                  <a:srgbClr val="002060"/>
                </a:solidFill>
                <a:hlinkClick r:id="rId5"/>
              </a:rPr>
              <a:t>bcc.musiclibraryassoc.org/bcc.html</a:t>
            </a:r>
            <a:r>
              <a:rPr lang="cs-CZ" sz="1300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cs-CZ" sz="1300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50231" y="401221"/>
            <a:ext cx="10515600" cy="9102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užitečné ke studiu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93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accent5">
                    <a:lumMod val="50000"/>
                  </a:schemeClr>
                </a:solidFill>
              </a:rPr>
              <a:t>ukázka možné šablony pro </a:t>
            </a:r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hudebniny pokračování</a:t>
            </a:r>
            <a:endParaRPr lang="cs-CZ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300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 $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$b $c $e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306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336    </a:t>
            </a:r>
            <a:r>
              <a:rPr lang="cs-CZ" sz="3600" b="1" dirty="0" smtClean="0">
                <a:solidFill>
                  <a:srgbClr val="FFC000"/>
                </a:solidFill>
              </a:rPr>
              <a:t>   $</a:t>
            </a:r>
            <a:r>
              <a:rPr lang="cs-CZ" sz="3600" b="1" dirty="0" err="1">
                <a:solidFill>
                  <a:srgbClr val="FFC000"/>
                </a:solidFill>
              </a:rPr>
              <a:t>azápis</a:t>
            </a:r>
            <a:r>
              <a:rPr lang="cs-CZ" sz="3600" b="1" dirty="0">
                <a:solidFill>
                  <a:srgbClr val="FFC000"/>
                </a:solidFill>
              </a:rPr>
              <a:t> hudby $</a:t>
            </a:r>
            <a:r>
              <a:rPr lang="cs-CZ" sz="3600" b="1" dirty="0" err="1" smtClean="0">
                <a:solidFill>
                  <a:srgbClr val="FFC000"/>
                </a:solidFill>
              </a:rPr>
              <a:t>bntm</a:t>
            </a:r>
            <a:r>
              <a:rPr lang="cs-CZ" sz="3600" b="1" dirty="0" smtClean="0">
                <a:solidFill>
                  <a:srgbClr val="FFC000"/>
                </a:solidFill>
              </a:rPr>
              <a:t> $2rdacontent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337   </a:t>
            </a:r>
            <a:r>
              <a:rPr lang="cs-CZ" sz="3600" b="1" dirty="0" smtClean="0">
                <a:solidFill>
                  <a:srgbClr val="FFC000"/>
                </a:solidFill>
              </a:rPr>
              <a:t>    $</a:t>
            </a:r>
            <a:r>
              <a:rPr lang="cs-CZ" sz="3600" b="1" dirty="0" err="1">
                <a:solidFill>
                  <a:srgbClr val="FFC000"/>
                </a:solidFill>
              </a:rPr>
              <a:t>abez</a:t>
            </a:r>
            <a:r>
              <a:rPr lang="cs-CZ" sz="3600" b="1" dirty="0">
                <a:solidFill>
                  <a:srgbClr val="FFC000"/>
                </a:solidFill>
              </a:rPr>
              <a:t> média $</a:t>
            </a:r>
            <a:r>
              <a:rPr lang="cs-CZ" sz="3600" b="1" dirty="0" err="1" smtClean="0">
                <a:solidFill>
                  <a:srgbClr val="FFC000"/>
                </a:solidFill>
              </a:rPr>
              <a:t>bn</a:t>
            </a:r>
            <a:r>
              <a:rPr lang="cs-CZ" sz="3600" b="1" dirty="0" smtClean="0">
                <a:solidFill>
                  <a:srgbClr val="FFC000"/>
                </a:solidFill>
              </a:rPr>
              <a:t> $2rdamedia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FFC000"/>
                </a:solidFill>
              </a:rPr>
              <a:t>338     </a:t>
            </a:r>
            <a:r>
              <a:rPr lang="cs-CZ" sz="3600" b="1" dirty="0" smtClean="0">
                <a:solidFill>
                  <a:srgbClr val="FFC000"/>
                </a:solidFill>
              </a:rPr>
              <a:t>  $</a:t>
            </a:r>
            <a:r>
              <a:rPr lang="cs-CZ" sz="3600" b="1" dirty="0" err="1" smtClean="0">
                <a:solidFill>
                  <a:srgbClr val="FFC000"/>
                </a:solidFill>
              </a:rPr>
              <a:t>asvazek</a:t>
            </a:r>
            <a:r>
              <a:rPr lang="cs-CZ" sz="3600" b="1" dirty="0" smtClean="0">
                <a:solidFill>
                  <a:srgbClr val="FFC000"/>
                </a:solidFill>
              </a:rPr>
              <a:t> $</a:t>
            </a:r>
            <a:r>
              <a:rPr lang="cs-CZ" sz="3600" b="1" dirty="0" err="1" smtClean="0">
                <a:solidFill>
                  <a:srgbClr val="FFC000"/>
                </a:solidFill>
              </a:rPr>
              <a:t>bnc</a:t>
            </a:r>
            <a:r>
              <a:rPr lang="cs-CZ" sz="3600" b="1" dirty="0" smtClean="0">
                <a:solidFill>
                  <a:srgbClr val="FFC000"/>
                </a:solidFill>
              </a:rPr>
              <a:t> $2rdacarrier</a:t>
            </a:r>
            <a:endParaRPr lang="cs-CZ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490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*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$a $v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500 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546 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505**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$r $t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648 *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650**   $a $z $y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651 *   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655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*   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7001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 $a $d $0 $4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70012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$a $d $t $m $r $o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710</a:t>
            </a: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**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711**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740**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800*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$a $d $t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830 *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925         $a $b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925   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$b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926         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$a $b 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7398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err="1" smtClean="0">
                <a:hlinkClick r:id="rId2"/>
              </a:rPr>
              <a:t>Hana.Borkova</a:t>
            </a:r>
            <a:r>
              <a:rPr lang="en-US" dirty="0" smtClean="0">
                <a:hlinkClick r:id="rId2"/>
              </a:rPr>
              <a:t>@</a:t>
            </a:r>
            <a:r>
              <a:rPr lang="cs-CZ" dirty="0" smtClean="0">
                <a:hlinkClick r:id="rId2"/>
              </a:rPr>
              <a:t>nkp.cz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221 663 255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000" dirty="0" smtClean="0"/>
              <a:t>Pokud byste měli pocit, že jste zjistili nějaké odlišnosti, nepřesnosti nebo bylo něco nejasného, prosím, informujte mě o tom bez váhání. Je třeba se pokud možno sjednotit, vysvětlit si, spolupracovat. Děkuji. </a:t>
            </a:r>
          </a:p>
          <a:p>
            <a:pPr marL="0" indent="0" algn="ctr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7358" y="365126"/>
            <a:ext cx="10836442" cy="6575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rgbClr val="002060"/>
                </a:solidFill>
              </a:rPr>
              <a:t>Terminologie RDA z hlediska hudebniny</a:t>
            </a: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62" y="1354790"/>
            <a:ext cx="8879305" cy="4822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 </a:t>
            </a:r>
            <a:r>
              <a:rPr lang="cs-CZ" dirty="0" smtClean="0">
                <a:solidFill>
                  <a:srgbClr val="002060"/>
                </a:solidFill>
              </a:rPr>
              <a:t>preferované prameny popisu 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dirty="0" smtClean="0">
                <a:solidFill>
                  <a:srgbClr val="002060"/>
                </a:solidFill>
              </a:rPr>
              <a:t>při katalogizaci hudebnin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>
                <a:solidFill>
                  <a:srgbClr val="002060"/>
                </a:solidFill>
              </a:rPr>
              <a:t>stejné jako u textových dokumentů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b="1" dirty="0" smtClean="0">
                <a:solidFill>
                  <a:srgbClr val="002060"/>
                </a:solidFill>
              </a:rPr>
              <a:t>změna pořadí 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2060"/>
                </a:solidFill>
              </a:rPr>
              <a:t>titulní </a:t>
            </a:r>
            <a:r>
              <a:rPr lang="cs-CZ" sz="3600" dirty="0">
                <a:solidFill>
                  <a:srgbClr val="002060"/>
                </a:solidFill>
              </a:rPr>
              <a:t>stránka, obálka, hlavička, rub titulní </a:t>
            </a:r>
            <a:r>
              <a:rPr lang="cs-CZ" sz="3600" dirty="0" smtClean="0">
                <a:solidFill>
                  <a:srgbClr val="002060"/>
                </a:solidFill>
              </a:rPr>
              <a:t>stránky, tiráž</a:t>
            </a:r>
          </a:p>
          <a:p>
            <a:pPr marL="0" indent="0" algn="ctr">
              <a:buNone/>
            </a:pPr>
            <a:r>
              <a:rPr lang="cs-CZ" sz="2000" dirty="0" smtClean="0">
                <a:solidFill>
                  <a:srgbClr val="002060"/>
                </a:solidFill>
              </a:rPr>
              <a:t>(RDA pravidlo 2.2.2.2.)</a:t>
            </a:r>
            <a:r>
              <a:rPr lang="cs-CZ" sz="3600" dirty="0" smtClean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endParaRPr lang="cs-CZ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93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069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kódované údaje 1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(MARC 21, návěští, pole 001-080)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dirty="0">
                <a:solidFill>
                  <a:schemeClr val="accent5">
                    <a:lumMod val="50000"/>
                  </a:schemeClr>
                </a:solidFill>
              </a:rPr>
              <a:t>LDR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	-----ncm-a22------</a:t>
            </a:r>
            <a:r>
              <a:rPr lang="cs-CZ" dirty="0" smtClean="0">
                <a:solidFill>
                  <a:srgbClr val="FF0000"/>
                </a:solidFill>
              </a:rPr>
              <a:t>i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-4500</a:t>
            </a:r>
            <a:r>
              <a:rPr lang="cs-CZ" dirty="0" smtClean="0"/>
              <a:t>	</a:t>
            </a:r>
            <a:r>
              <a:rPr lang="cs-CZ" sz="2000" i="1" dirty="0">
                <a:solidFill>
                  <a:schemeClr val="bg2">
                    <a:lumMod val="75000"/>
                  </a:schemeClr>
                </a:solidFill>
              </a:rPr>
              <a:t>(do šablon</a:t>
            </a:r>
            <a:r>
              <a:rPr lang="cs-CZ" sz="2000" i="1" dirty="0" smtClean="0">
                <a:solidFill>
                  <a:schemeClr val="bg2">
                    <a:lumMod val="75000"/>
                  </a:schemeClr>
                </a:solidFill>
              </a:rPr>
              <a:t>!)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pozice 6		tištěná hudebnina			kód c 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pozice 6 		rukopisná hudebnina		kód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d </a:t>
            </a: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pozice 18	přítomna interpunkce ISBD		kód i    </a:t>
            </a:r>
            <a:r>
              <a:rPr lang="cs-CZ" sz="1400" dirty="0" smtClean="0">
                <a:solidFill>
                  <a:schemeClr val="accent5">
                    <a:lumMod val="50000"/>
                  </a:schemeClr>
                </a:solidFill>
              </a:rPr>
              <a:t>(dříve kód a = AACR)</a:t>
            </a:r>
          </a:p>
          <a:p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001, 003, 005, 007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– beze změn</a:t>
            </a:r>
          </a:p>
          <a:p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008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– nemění se způsob zápisu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           pozice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18-34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pro minimální záznam nejsou povinné, ale </a:t>
            </a:r>
            <a:r>
              <a:rPr lang="cs-CZ" sz="2000" u="sng" dirty="0" smtClean="0">
                <a:solidFill>
                  <a:schemeClr val="accent5">
                    <a:lumMod val="50000"/>
                  </a:schemeClr>
                </a:solidFill>
              </a:rPr>
              <a:t>doporučené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5">
                    <a:lumMod val="50000"/>
                  </a:schemeClr>
                </a:solidFill>
              </a:rPr>
              <a:t>(POZOR, v dodatcích 2 pro MARC 21 jsou tyto pozice rozšířeny o </a:t>
            </a:r>
            <a:r>
              <a:rPr lang="cs-CZ" sz="1600" dirty="0" smtClean="0">
                <a:solidFill>
                  <a:srgbClr val="FF0000"/>
                </a:solidFill>
              </a:rPr>
              <a:t>nové kódy</a:t>
            </a:r>
            <a:r>
              <a:rPr lang="cs-CZ" sz="1600" dirty="0" smtClean="0">
                <a:solidFill>
                  <a:schemeClr val="accent5">
                    <a:lumMod val="50000"/>
                  </a:schemeClr>
                </a:solidFill>
              </a:rPr>
              <a:t>; pokud vyplňujete, je třeba se s nimi seznámit a užívat)</a:t>
            </a:r>
          </a:p>
          <a:p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020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ISBN,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024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druhý indikátor 2 ISMN, </a:t>
            </a:r>
            <a:r>
              <a:rPr lang="cs-CZ" sz="3000" dirty="0" smtClean="0">
                <a:solidFill>
                  <a:schemeClr val="accent5">
                    <a:lumMod val="50000"/>
                  </a:schemeClr>
                </a:solidFill>
              </a:rPr>
              <a:t>028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nakladatelské číslo – 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zápis jako doposud, pozor přibylo</a:t>
            </a:r>
            <a:r>
              <a:rPr lang="cs-CZ" sz="2200" dirty="0" smtClean="0"/>
              <a:t> </a:t>
            </a:r>
            <a:r>
              <a:rPr lang="cs-CZ" sz="2200" dirty="0" err="1" smtClean="0">
                <a:solidFill>
                  <a:srgbClr val="FF0000"/>
                </a:solidFill>
              </a:rPr>
              <a:t>podpole</a:t>
            </a:r>
            <a:r>
              <a:rPr lang="cs-CZ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$</a:t>
            </a:r>
            <a:r>
              <a:rPr lang="cs-CZ" sz="2200" dirty="0" smtClean="0">
                <a:solidFill>
                  <a:srgbClr val="FF0000"/>
                </a:solidFill>
              </a:rPr>
              <a:t>q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– podrobněji způsob zápisu popsán v MARC 21 a Metodice…</a:t>
            </a:r>
          </a:p>
          <a:p>
            <a:pPr marL="0" indent="0">
              <a:buNone/>
            </a:pPr>
            <a:endParaRPr lang="cs-CZ" sz="22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0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53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kódované údaje 2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040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Zdroj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katalogizace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záznamy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v RDA musí obsahovat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navíc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rda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2000" i="1" dirty="0" smtClean="0">
                <a:solidFill>
                  <a:schemeClr val="bg2">
                    <a:lumMod val="75000"/>
                  </a:schemeClr>
                </a:solidFill>
              </a:rPr>
              <a:t>(do šablon!)</a:t>
            </a:r>
          </a:p>
          <a:p>
            <a:pPr marL="0" indent="0">
              <a:buNone/>
            </a:pPr>
            <a:endParaRPr lang="cs-CZ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041 praxe se u hudebnin nemění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rgbClr val="FF0000"/>
                </a:solidFill>
              </a:rPr>
              <a:t>nová </a:t>
            </a:r>
            <a:r>
              <a:rPr lang="cs-CZ" sz="2000" dirty="0" err="1" smtClean="0">
                <a:solidFill>
                  <a:srgbClr val="FF0000"/>
                </a:solidFill>
              </a:rPr>
              <a:t>podpole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$k, $</a:t>
            </a:r>
            <a:r>
              <a:rPr lang="cs-CZ" sz="2000" dirty="0" smtClean="0">
                <a:solidFill>
                  <a:srgbClr val="FF0000"/>
                </a:solidFill>
              </a:rPr>
              <a:t>m, </a:t>
            </a:r>
            <a:r>
              <a:rPr lang="en-US" sz="2000" dirty="0" smtClean="0">
                <a:solidFill>
                  <a:srgbClr val="FF0000"/>
                </a:solidFill>
              </a:rPr>
              <a:t>$</a:t>
            </a:r>
            <a:r>
              <a:rPr lang="cs-CZ" sz="2000" dirty="0" smtClean="0">
                <a:solidFill>
                  <a:srgbClr val="FF0000"/>
                </a:solidFill>
              </a:rPr>
              <a:t>n</a:t>
            </a: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043, 044, 045, 048, 072, 080 – beze změn v zápisu</a:t>
            </a:r>
          </a:p>
          <a:p>
            <a:pPr marL="0" indent="0">
              <a:buNone/>
            </a:pP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69297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880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9568" y="404664"/>
            <a:ext cx="8851232" cy="129614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oblast údajů o názvu a odpovědnosti</a:t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3200" dirty="0">
                <a:solidFill>
                  <a:schemeClr val="accent5">
                    <a:lumMod val="50000"/>
                  </a:schemeClr>
                </a:solidFill>
              </a:rPr>
              <a:t>MARC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21, pole 245 (N)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4716" y="1988840"/>
            <a:ext cx="9176084" cy="4752528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hlavní změna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absence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podpole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h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[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hudebnina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]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tento údaj rozepíšeme jinou formou v bibliografickém záznamu dále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v polích 336-338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ro zápis údajů v této oblasti aplikujeme pravidla pro textové dokumenty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změny pro oblast hlavního názvu,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další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názvové informace, souběžného názvu i údajů o odpovědnosti platí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</a:rPr>
              <a:t>i pro katalogizaci 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hudebnin 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Příklady zápisu: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24500	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aČeští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moderní skladatelé mládeži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=$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bFor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young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people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modern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Czech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composers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=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Tschechische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moderne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Komponisten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schreiben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für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die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Jugend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: piano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/$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ceditor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Věra Jůzlová</a:t>
            </a: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24514	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$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aThe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authentic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collection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:$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bhighlights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the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authentic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editions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Rachmaninoff's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solo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piano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works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/$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cSergei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accent5">
                    <a:lumMod val="50000"/>
                  </a:schemeClr>
                </a:solidFill>
              </a:rPr>
              <a:t>Rachmaninoff</a:t>
            </a:r>
            <a:endParaRPr lang="cs-CZ" sz="20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6832" y="6381329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92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3098</TotalTime>
  <Words>1812</Words>
  <Application>Microsoft Office PowerPoint</Application>
  <PresentationFormat>Širokoúhlá obrazovka</PresentationFormat>
  <Paragraphs>470</Paragraphs>
  <Slides>41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8" baseType="lpstr">
      <vt:lpstr>Arabic Typesetting</vt:lpstr>
      <vt:lpstr>Arial</vt:lpstr>
      <vt:lpstr>Bookman Old Style</vt:lpstr>
      <vt:lpstr>Calibri</vt:lpstr>
      <vt:lpstr>Calibri Light</vt:lpstr>
      <vt:lpstr>Wingdings</vt:lpstr>
      <vt:lpstr>Motiv Office</vt:lpstr>
      <vt:lpstr>Bibliografický popis podle pravidel RDA hudebniny</vt:lpstr>
      <vt:lpstr>Prezentace aplikace PowerPoint</vt:lpstr>
      <vt:lpstr>I zde platí „zjednodušené základní zásady popisu“</vt:lpstr>
      <vt:lpstr>užitečné ke studiu</vt:lpstr>
      <vt:lpstr>Terminologie RDA z hlediska hudebniny</vt:lpstr>
      <vt:lpstr> preferované prameny popisu  při katalogizaci hudebnin</vt:lpstr>
      <vt:lpstr>kódované údaje 1 (MARC 21, návěští, pole 001-080)</vt:lpstr>
      <vt:lpstr>kódované údaje 2</vt:lpstr>
      <vt:lpstr>oblast údajů o názvu a odpovědnosti MARC 21, pole 245 (N)</vt:lpstr>
      <vt:lpstr>hlavní záhlaví (MARC 21 pole 100 (N)) pro hudebniny</vt:lpstr>
      <vt:lpstr>unifikovaný název</vt:lpstr>
      <vt:lpstr>unifikovaný název</vt:lpstr>
      <vt:lpstr>   oblast údajů o vydání MARC 21/pole 250/opakovatelné       </vt:lpstr>
      <vt:lpstr> oblast nakladatelských údajů, údajů o vytvoření díla a údajů o autorských právech MARC 21/pole 264/opakovatelné</vt:lpstr>
      <vt:lpstr>oblast údajů fyzického popisu    1 MARC 21/pole 300 – fyzický popis/opakovatelné</vt:lpstr>
      <vt:lpstr> oblast údajů fyzického popisu    2 MARC 21/pole 300 – fyzický popis/opakovatelné </vt:lpstr>
      <vt:lpstr> oblast údajů fyzického popisu  3 příklady zápisu rozsahu obecně (pole 300 podpole $a)  1.1  </vt:lpstr>
      <vt:lpstr> oblast údajů fyzického popisu  4 příklady zápisu rozsahu obecně (pole 300 podpole $a)   1.2 </vt:lpstr>
      <vt:lpstr> oblast údajů fyzického popisu  5 příklady zápisu rozsahu (pole 300 podpole $a)   2 </vt:lpstr>
      <vt:lpstr>oblast údajů fyzického popisu  6 příklady zápisu rozsahu (pole 300 podpole $a)   3.1</vt:lpstr>
      <vt:lpstr>oblast údajů fyzického popisu  7 příklady zápisu rozsahu (pole 300 podpole $a)   3.2</vt:lpstr>
      <vt:lpstr>oblast údajů fyzického popisu  8 příklady zápisu rozsahu (pole 300 podpole $a)   3.3</vt:lpstr>
      <vt:lpstr> oblast údajů fyzického popisu  9 příklady zápisu rozsahu (pole 300 podpole $a)   4 </vt:lpstr>
      <vt:lpstr>pole 336(O), 337(O), 338 (O) </vt:lpstr>
      <vt:lpstr>pole 336, 337, 338</vt:lpstr>
      <vt:lpstr>pole 336, 337, 338 příklady zápisu       1</vt:lpstr>
      <vt:lpstr>pole 336, 337, 338 příklady zápisu       2</vt:lpstr>
      <vt:lpstr>pole 336, 337, 338 příklady zápisu      3</vt:lpstr>
      <vt:lpstr>pole 380, 381, 382, 383, 384</vt:lpstr>
      <vt:lpstr>příklad úplné katalogizace (nepovinné údaje MZ modře)  1 autor 1 skladba  1</vt:lpstr>
      <vt:lpstr>1 autor 1 skladba  2</vt:lpstr>
      <vt:lpstr>1 autor 1 skladba  3</vt:lpstr>
      <vt:lpstr>příklad úplné katalogizace (nepovinné údaje MZ modře) společný název, více autorů 1</vt:lpstr>
      <vt:lpstr>společný název, více autorů 2</vt:lpstr>
      <vt:lpstr>společný název, více autorů 3</vt:lpstr>
      <vt:lpstr>společný název, více autorů 4</vt:lpstr>
      <vt:lpstr>společný název, více autorů 5</vt:lpstr>
      <vt:lpstr> příklad úplné  katalogizace autoritní záznam vazby autor / název   </vt:lpstr>
      <vt:lpstr>ukázka možné šablony pro hudebniny  úplný záznam, změny vyznačeny barevně</vt:lpstr>
      <vt:lpstr>ukázka možné šablony pro hudebniny pokračování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Bibliografický popis podle pravidel RDA hudebniny</dc:title>
  <dc:creator>Hanka</dc:creator>
  <cp:lastModifiedBy>Wolfová Pavlína</cp:lastModifiedBy>
  <cp:revision>205</cp:revision>
  <dcterms:created xsi:type="dcterms:W3CDTF">2015-01-15T15:08:41Z</dcterms:created>
  <dcterms:modified xsi:type="dcterms:W3CDTF">2015-04-29T12:05:01Z</dcterms:modified>
</cp:coreProperties>
</file>