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95" r:id="rId4"/>
    <p:sldId id="294" r:id="rId5"/>
    <p:sldId id="286" r:id="rId6"/>
    <p:sldId id="258" r:id="rId7"/>
    <p:sldId id="287" r:id="rId8"/>
    <p:sldId id="288" r:id="rId9"/>
    <p:sldId id="289" r:id="rId10"/>
    <p:sldId id="260" r:id="rId11"/>
    <p:sldId id="262" r:id="rId12"/>
    <p:sldId id="293" r:id="rId13"/>
    <p:sldId id="291" r:id="rId14"/>
    <p:sldId id="261" r:id="rId15"/>
    <p:sldId id="292" r:id="rId16"/>
    <p:sldId id="290" r:id="rId17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7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8C959-AEFD-4F97-8407-C3848B193D8E}" type="datetimeFigureOut">
              <a:rPr lang="cs-CZ" smtClean="0"/>
              <a:t>8.4.2015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F3524-EDCC-4766-8D07-CBCA5FD151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02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998C1-3D26-484B-9D3D-5EC44B699CAF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96735-700E-4C6B-B955-2D7FAE56090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1087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2586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96735-700E-4C6B-B955-2D7FAE56090B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18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504C-BE99-4797-B29A-624707D81B78}" type="datetimeFigureOut">
              <a:rPr lang="cs-CZ" smtClean="0"/>
              <a:pPr/>
              <a:t>8.4.2015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821D3-CE0D-43A8-B14A-C1B85E9AEFD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nkp.cz/o-knihovne/odborne-cinnosti/zpracovani-fondu/katalogizacni-politika/rd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kp.cz/o-knihovne/odborne-cinnosti/zpracovani-fondu/katalogizacni-politika/rd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980728"/>
            <a:ext cx="8496944" cy="1800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  <a:t>Údaje bloku 0xx</a:t>
            </a:r>
            <a:b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b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cs-CZ" sz="4800" dirty="0" smtClean="0">
                <a:solidFill>
                  <a:srgbClr val="002060"/>
                </a:solidFill>
                <a:latin typeface="Bookman Old Style" pitchFamily="18" charset="0"/>
              </a:rPr>
              <a:t>Typ obsahu, média a nosiče</a:t>
            </a:r>
            <a:endParaRPr lang="cs-CZ" sz="4800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3528" y="4581128"/>
            <a:ext cx="8496944" cy="1008112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Edita </a:t>
            </a:r>
            <a:r>
              <a:rPr lang="cs-CZ" sz="2400" dirty="0" err="1" smtClean="0">
                <a:solidFill>
                  <a:schemeClr val="accent5">
                    <a:lumMod val="75000"/>
                  </a:schemeClr>
                </a:solidFill>
              </a:rPr>
              <a:t>Lichtenbergová</a:t>
            </a:r>
            <a:endParaRPr lang="cs-CZ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accent5">
                    <a:lumMod val="75000"/>
                  </a:schemeClr>
                </a:solidFill>
              </a:rPr>
              <a:t>leden 2015</a:t>
            </a:r>
            <a:endParaRPr lang="cs-CZ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4" descr="new_nklogo_rg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556" y="5805264"/>
            <a:ext cx="9525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Téma 2:</a:t>
            </a:r>
            <a:br>
              <a:rPr lang="cs-CZ" sz="3600" dirty="0" smtClean="0"/>
            </a:br>
            <a:r>
              <a:rPr lang="cs-CZ" sz="3600" dirty="0" smtClean="0"/>
              <a:t>Typ obsahu – média - nosiče</a:t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2707" y="1079229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cs-CZ" b="1" dirty="0" smtClean="0">
                <a:solidFill>
                  <a:schemeClr val="accent2"/>
                </a:solidFill>
              </a:rPr>
              <a:t>336 </a:t>
            </a:r>
            <a:r>
              <a:rPr lang="cs-CZ" b="1" dirty="0">
                <a:solidFill>
                  <a:schemeClr val="accent2"/>
                </a:solidFill>
              </a:rPr>
              <a:t>Typ obsahu </a:t>
            </a:r>
            <a:r>
              <a:rPr lang="cs-CZ" dirty="0">
                <a:solidFill>
                  <a:schemeClr val="accent2"/>
                </a:solidFill>
              </a:rPr>
              <a:t>(povinné pro minimální záznam)</a:t>
            </a:r>
          </a:p>
          <a:p>
            <a:pPr marL="0" indent="0">
              <a:buNone/>
            </a:pPr>
            <a:r>
              <a:rPr lang="cs-CZ" b="1" dirty="0"/>
              <a:t>337 Typ média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2"/>
                </a:solidFill>
              </a:rPr>
              <a:t>338 Typ nosiče  </a:t>
            </a:r>
            <a:r>
              <a:rPr lang="cs-CZ" dirty="0">
                <a:solidFill>
                  <a:schemeClr val="accent2"/>
                </a:solidFill>
              </a:rPr>
              <a:t>(povinné pro minimální záznam)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Náhrada obecného označení druhu dokumentů, které bylo součástí údajů o názvu a odpovědnosti (245$h).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solidFill>
                  <a:schemeClr val="accent2"/>
                </a:solidFill>
              </a:rPr>
              <a:t>Struktura a obsah polí 336-338 </a:t>
            </a:r>
            <a:br>
              <a:rPr lang="cs-CZ" sz="4000" dirty="0" smtClean="0">
                <a:solidFill>
                  <a:schemeClr val="accent2"/>
                </a:solidFill>
              </a:rPr>
            </a:br>
            <a:r>
              <a:rPr lang="cs-CZ" sz="2200" dirty="0" smtClean="0">
                <a:solidFill>
                  <a:schemeClr val="accent2"/>
                </a:solidFill>
              </a:rPr>
              <a:t>(lze předdefinovat do pracovního listu)</a:t>
            </a:r>
            <a:endParaRPr lang="cs-CZ" sz="2200" dirty="0">
              <a:solidFill>
                <a:schemeClr val="accent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Indikátory prázdné</a:t>
            </a:r>
          </a:p>
          <a:p>
            <a:pPr marL="0" indent="0">
              <a:buNone/>
            </a:pPr>
            <a:r>
              <a:rPr lang="cs-CZ" b="1" dirty="0" smtClean="0"/>
              <a:t>$a </a:t>
            </a:r>
            <a:r>
              <a:rPr lang="cs-CZ" dirty="0" smtClean="0"/>
              <a:t>Termín</a:t>
            </a:r>
          </a:p>
          <a:p>
            <a:pPr marL="0" indent="0">
              <a:buNone/>
            </a:pPr>
            <a:r>
              <a:rPr lang="cs-CZ" b="1" dirty="0" smtClean="0"/>
              <a:t>$b </a:t>
            </a:r>
            <a:r>
              <a:rPr lang="cs-CZ" dirty="0" smtClean="0"/>
              <a:t>Kód</a:t>
            </a:r>
          </a:p>
          <a:p>
            <a:pPr marL="0" indent="0">
              <a:buNone/>
            </a:pPr>
            <a:r>
              <a:rPr lang="cs-CZ" b="1" dirty="0"/>
              <a:t>$</a:t>
            </a:r>
            <a:r>
              <a:rPr lang="cs-CZ" b="1" dirty="0" smtClean="0"/>
              <a:t>2 </a:t>
            </a:r>
            <a:r>
              <a:rPr lang="cs-CZ" dirty="0" smtClean="0"/>
              <a:t>Zdroj: standardně: </a:t>
            </a:r>
            <a:r>
              <a:rPr lang="cs-CZ" dirty="0" err="1" smtClean="0"/>
              <a:t>rdacontent</a:t>
            </a:r>
            <a:r>
              <a:rPr lang="cs-CZ" dirty="0" smtClean="0"/>
              <a:t>, </a:t>
            </a:r>
            <a:r>
              <a:rPr lang="cs-CZ" dirty="0" err="1" smtClean="0"/>
              <a:t>rdamedia,rdacarrier</a:t>
            </a:r>
            <a:endParaRPr lang="cs-CZ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i="1" dirty="0" smtClean="0"/>
              <a:t>     </a:t>
            </a:r>
          </a:p>
          <a:p>
            <a:pPr marL="0" indent="0">
              <a:buNone/>
            </a:pPr>
            <a:r>
              <a:rPr lang="cs-CZ" i="1" dirty="0" smtClean="0"/>
              <a:t>---lze doplnit </a:t>
            </a:r>
            <a:r>
              <a:rPr lang="cs-CZ" i="1" dirty="0"/>
              <a:t>v šablonách (pracovních listech…)---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České termíny a </a:t>
            </a:r>
            <a:r>
              <a:rPr lang="cs-CZ" dirty="0"/>
              <a:t>kódy viz</a:t>
            </a:r>
          </a:p>
          <a:p>
            <a:pPr marL="0" indent="0">
              <a:buNone/>
            </a:pPr>
            <a:r>
              <a:rPr lang="cs-CZ" sz="2600" dirty="0" smtClean="0">
                <a:hlinkClick r:id="rId2"/>
              </a:rPr>
              <a:t>http://www.nkp.cz/o-knihovne/odborne-cinnosti/zpracovani-fondu/katalogizacni-politika/rda</a:t>
            </a: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457200" y="404664"/>
            <a:ext cx="8229600" cy="12961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4000" dirty="0" smtClean="0"/>
              <a:t>336-338 Typ obsahu – média – nosiče (O)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i="1" dirty="0" smtClean="0"/>
              <a:t>Příklad: tištěná publikace</a:t>
            </a:r>
            <a:endParaRPr lang="cs-CZ" sz="3600" i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336 </a:t>
            </a:r>
            <a:r>
              <a:rPr lang="cs-CZ" dirty="0" smtClean="0">
                <a:solidFill>
                  <a:srgbClr val="C00000"/>
                </a:solidFill>
              </a:rPr>
              <a:t>## </a:t>
            </a:r>
            <a:r>
              <a:rPr lang="cs-CZ" b="1" dirty="0" smtClean="0">
                <a:solidFill>
                  <a:srgbClr val="C00000"/>
                </a:solidFill>
              </a:rPr>
              <a:t>$a</a:t>
            </a:r>
            <a:r>
              <a:rPr lang="cs-CZ" dirty="0" smtClean="0">
                <a:solidFill>
                  <a:srgbClr val="C00000"/>
                </a:solidFill>
              </a:rPr>
              <a:t>text</a:t>
            </a:r>
            <a:r>
              <a:rPr lang="cs-CZ" b="1" dirty="0" smtClean="0">
                <a:solidFill>
                  <a:srgbClr val="C00000"/>
                </a:solidFill>
              </a:rPr>
              <a:t>$b</a:t>
            </a:r>
            <a:r>
              <a:rPr lang="cs-CZ" dirty="0" smtClean="0">
                <a:solidFill>
                  <a:srgbClr val="C00000"/>
                </a:solidFill>
              </a:rPr>
              <a:t>txt</a:t>
            </a:r>
            <a:r>
              <a:rPr lang="cs-CZ" b="1" dirty="0" smtClean="0">
                <a:solidFill>
                  <a:srgbClr val="C00000"/>
                </a:solidFill>
              </a:rPr>
              <a:t>$2</a:t>
            </a:r>
            <a:r>
              <a:rPr lang="cs-CZ" dirty="0" smtClean="0">
                <a:solidFill>
                  <a:srgbClr val="C00000"/>
                </a:solidFill>
              </a:rPr>
              <a:t>rdacontent   </a:t>
            </a:r>
            <a:r>
              <a:rPr lang="cs-CZ" i="1" dirty="0" smtClean="0">
                <a:solidFill>
                  <a:schemeClr val="bg1">
                    <a:lumMod val="65000"/>
                  </a:schemeClr>
                </a:solidFill>
              </a:rPr>
              <a:t>(LDR/06=a</a:t>
            </a:r>
            <a:r>
              <a:rPr lang="cs-CZ" i="1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337 ##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bez</a:t>
            </a:r>
            <a:r>
              <a:rPr lang="cs-CZ" dirty="0" smtClean="0"/>
              <a:t> média</a:t>
            </a:r>
            <a:r>
              <a:rPr lang="cs-CZ" b="1" dirty="0" smtClean="0"/>
              <a:t>$b</a:t>
            </a:r>
            <a:r>
              <a:rPr lang="cs-CZ" dirty="0" smtClean="0"/>
              <a:t>n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338 ##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$a</a:t>
            </a:r>
            <a:r>
              <a:rPr lang="cs-CZ" dirty="0" smtClean="0">
                <a:solidFill>
                  <a:srgbClr val="C00000"/>
                </a:solidFill>
              </a:rPr>
              <a:t>svazek</a:t>
            </a:r>
            <a:r>
              <a:rPr lang="cs-CZ" b="1" dirty="0" smtClean="0">
                <a:solidFill>
                  <a:srgbClr val="C00000"/>
                </a:solidFill>
              </a:rPr>
              <a:t>$b</a:t>
            </a:r>
            <a:r>
              <a:rPr lang="cs-CZ" dirty="0" smtClean="0">
                <a:solidFill>
                  <a:srgbClr val="C00000"/>
                </a:solidFill>
              </a:rPr>
              <a:t>nc</a:t>
            </a:r>
            <a:r>
              <a:rPr lang="cs-CZ" b="1" dirty="0" smtClean="0">
                <a:solidFill>
                  <a:srgbClr val="C00000"/>
                </a:solidFill>
              </a:rPr>
              <a:t>$2</a:t>
            </a:r>
            <a:r>
              <a:rPr lang="cs-CZ" dirty="0" smtClean="0">
                <a:solidFill>
                  <a:srgbClr val="C00000"/>
                </a:solidFill>
              </a:rPr>
              <a:t>rdacarrier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70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i="1" dirty="0" smtClean="0"/>
              <a:t>Příklad: obrazová publikace</a:t>
            </a:r>
            <a:r>
              <a:rPr lang="cs-CZ" sz="2800" i="1" dirty="0" smtClean="0"/>
              <a:t>*</a:t>
            </a:r>
            <a:endParaRPr lang="cs-CZ" sz="2800" i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336 </a:t>
            </a:r>
            <a:r>
              <a:rPr lang="cs-CZ" dirty="0" smtClean="0">
                <a:solidFill>
                  <a:schemeClr val="accent2"/>
                </a:solidFill>
              </a:rPr>
              <a:t>## </a:t>
            </a:r>
            <a:r>
              <a:rPr lang="cs-CZ" b="1" dirty="0" smtClean="0">
                <a:solidFill>
                  <a:schemeClr val="accent2"/>
                </a:solidFill>
              </a:rPr>
              <a:t>$a</a:t>
            </a:r>
            <a:r>
              <a:rPr lang="cs-CZ" dirty="0" smtClean="0">
                <a:solidFill>
                  <a:schemeClr val="accent2"/>
                </a:solidFill>
              </a:rPr>
              <a:t>text</a:t>
            </a:r>
            <a:r>
              <a:rPr lang="cs-CZ" b="1" dirty="0" smtClean="0">
                <a:solidFill>
                  <a:schemeClr val="accent2"/>
                </a:solidFill>
              </a:rPr>
              <a:t>$b</a:t>
            </a:r>
            <a:r>
              <a:rPr lang="cs-CZ" dirty="0" smtClean="0">
                <a:solidFill>
                  <a:schemeClr val="accent2"/>
                </a:solidFill>
              </a:rPr>
              <a:t>txt</a:t>
            </a:r>
            <a:r>
              <a:rPr lang="cs-CZ" b="1" dirty="0" smtClean="0">
                <a:solidFill>
                  <a:schemeClr val="accent2"/>
                </a:solidFill>
              </a:rPr>
              <a:t>$2</a:t>
            </a:r>
            <a:r>
              <a:rPr lang="cs-CZ" dirty="0" smtClean="0">
                <a:solidFill>
                  <a:schemeClr val="accent2"/>
                </a:solidFill>
              </a:rPr>
              <a:t>rdacontent   </a:t>
            </a:r>
            <a:r>
              <a:rPr lang="cs-CZ" i="1" dirty="0">
                <a:solidFill>
                  <a:schemeClr val="bg1">
                    <a:lumMod val="65000"/>
                  </a:schemeClr>
                </a:solidFill>
              </a:rPr>
              <a:t>(LDR/06=a)</a:t>
            </a:r>
          </a:p>
          <a:p>
            <a:pPr marL="0" indent="0">
              <a:buNone/>
            </a:pPr>
            <a:r>
              <a:rPr lang="cs-CZ" dirty="0" smtClean="0"/>
              <a:t>336 </a:t>
            </a:r>
            <a:r>
              <a:rPr lang="cs-CZ" dirty="0"/>
              <a:t>##</a:t>
            </a:r>
            <a:r>
              <a:rPr lang="cs-CZ" dirty="0" smtClean="0"/>
              <a:t> </a:t>
            </a:r>
            <a:r>
              <a:rPr lang="cs-CZ" b="1" dirty="0" smtClean="0"/>
              <a:t>$a</a:t>
            </a:r>
            <a:r>
              <a:rPr lang="cs-CZ" dirty="0" smtClean="0"/>
              <a:t>statický obraz</a:t>
            </a:r>
            <a:r>
              <a:rPr lang="cs-CZ" b="1" dirty="0" smtClean="0"/>
              <a:t>$b</a:t>
            </a:r>
            <a:r>
              <a:rPr lang="cs-CZ" dirty="0" smtClean="0"/>
              <a:t>sti</a:t>
            </a:r>
            <a:r>
              <a:rPr lang="cs-CZ" b="1" dirty="0" smtClean="0"/>
              <a:t>$2</a:t>
            </a:r>
            <a:r>
              <a:rPr lang="cs-CZ" dirty="0" smtClean="0"/>
              <a:t>rdacontent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337 ##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bez</a:t>
            </a:r>
            <a:r>
              <a:rPr lang="cs-CZ" dirty="0" smtClean="0"/>
              <a:t> média</a:t>
            </a:r>
            <a:r>
              <a:rPr lang="cs-CZ" b="1" dirty="0" smtClean="0"/>
              <a:t>$b</a:t>
            </a:r>
            <a:r>
              <a:rPr lang="cs-CZ" dirty="0" smtClean="0"/>
              <a:t>n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338 ##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$a</a:t>
            </a:r>
            <a:r>
              <a:rPr lang="cs-CZ" dirty="0" smtClean="0">
                <a:solidFill>
                  <a:srgbClr val="C00000"/>
                </a:solidFill>
              </a:rPr>
              <a:t>svazek</a:t>
            </a:r>
            <a:r>
              <a:rPr lang="cs-CZ" b="1" dirty="0" smtClean="0">
                <a:solidFill>
                  <a:srgbClr val="C00000"/>
                </a:solidFill>
              </a:rPr>
              <a:t>$b</a:t>
            </a:r>
            <a:r>
              <a:rPr lang="cs-CZ" dirty="0" smtClean="0">
                <a:solidFill>
                  <a:srgbClr val="C00000"/>
                </a:solidFill>
              </a:rPr>
              <a:t>nc</a:t>
            </a:r>
            <a:r>
              <a:rPr lang="cs-CZ" b="1" dirty="0" smtClean="0">
                <a:solidFill>
                  <a:srgbClr val="C00000"/>
                </a:solidFill>
              </a:rPr>
              <a:t>$2</a:t>
            </a:r>
            <a:r>
              <a:rPr lang="cs-CZ" dirty="0" smtClean="0">
                <a:solidFill>
                  <a:srgbClr val="C00000"/>
                </a:solidFill>
              </a:rPr>
              <a:t>rdacarrier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600" dirty="0" smtClean="0"/>
              <a:t>*</a:t>
            </a:r>
            <a:r>
              <a:rPr lang="cs-CZ" sz="2200" dirty="0" err="1" smtClean="0"/>
              <a:t>Pozn</a:t>
            </a:r>
            <a:r>
              <a:rPr lang="cs-CZ" sz="2200" dirty="0" smtClean="0"/>
              <a:t>: dle stávající praxe LC se použije pro obrazové publikace obsahující uměleckou fotografii a reprodukce (např. obrazová publikace J. Lada…)</a:t>
            </a:r>
            <a:endParaRPr lang="cs-CZ" sz="2200" dirty="0"/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i="1" dirty="0" smtClean="0"/>
              <a:t>Příklad: tištěná publikace s přílohou (hudební CD)</a:t>
            </a:r>
            <a:endParaRPr lang="cs-CZ" sz="3600" i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336 </a:t>
            </a:r>
            <a:r>
              <a:rPr lang="cs-CZ" dirty="0" smtClean="0">
                <a:solidFill>
                  <a:schemeClr val="accent2"/>
                </a:solidFill>
              </a:rPr>
              <a:t>## </a:t>
            </a:r>
            <a:r>
              <a:rPr lang="cs-CZ" b="1" dirty="0" smtClean="0">
                <a:solidFill>
                  <a:schemeClr val="accent2"/>
                </a:solidFill>
              </a:rPr>
              <a:t>$a</a:t>
            </a:r>
            <a:r>
              <a:rPr lang="cs-CZ" dirty="0" smtClean="0">
                <a:solidFill>
                  <a:schemeClr val="accent2"/>
                </a:solidFill>
              </a:rPr>
              <a:t>text</a:t>
            </a:r>
            <a:r>
              <a:rPr lang="cs-CZ" b="1" dirty="0" smtClean="0">
                <a:solidFill>
                  <a:schemeClr val="accent2"/>
                </a:solidFill>
              </a:rPr>
              <a:t>$b</a:t>
            </a:r>
            <a:r>
              <a:rPr lang="cs-CZ" dirty="0" smtClean="0">
                <a:solidFill>
                  <a:schemeClr val="accent2"/>
                </a:solidFill>
              </a:rPr>
              <a:t>txt</a:t>
            </a:r>
            <a:r>
              <a:rPr lang="cs-CZ" b="1" dirty="0" smtClean="0">
                <a:solidFill>
                  <a:schemeClr val="accent2"/>
                </a:solidFill>
              </a:rPr>
              <a:t>$2</a:t>
            </a:r>
            <a:r>
              <a:rPr lang="cs-CZ" dirty="0" smtClean="0">
                <a:solidFill>
                  <a:schemeClr val="accent2"/>
                </a:solidFill>
              </a:rPr>
              <a:t>rdacontent   </a:t>
            </a:r>
            <a:r>
              <a:rPr lang="cs-CZ" sz="2800" i="1" dirty="0">
                <a:solidFill>
                  <a:schemeClr val="bg1">
                    <a:lumMod val="65000"/>
                  </a:schemeClr>
                </a:solidFill>
              </a:rPr>
              <a:t>(LDR/06=a)</a:t>
            </a:r>
          </a:p>
          <a:p>
            <a:pPr marL="0" indent="0">
              <a:buNone/>
            </a:pPr>
            <a:r>
              <a:rPr lang="cs-CZ" dirty="0" smtClean="0"/>
              <a:t>336 </a:t>
            </a:r>
            <a:r>
              <a:rPr lang="cs-CZ" dirty="0"/>
              <a:t>##</a:t>
            </a:r>
            <a:r>
              <a:rPr lang="cs-CZ" dirty="0" smtClean="0"/>
              <a:t>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hraná</a:t>
            </a:r>
            <a:r>
              <a:rPr lang="cs-CZ" dirty="0" smtClean="0"/>
              <a:t> hudba</a:t>
            </a:r>
            <a:r>
              <a:rPr lang="cs-CZ" b="1" dirty="0" smtClean="0"/>
              <a:t>$b</a:t>
            </a:r>
            <a:r>
              <a:rPr lang="cs-CZ" dirty="0" smtClean="0"/>
              <a:t>prm</a:t>
            </a:r>
            <a:r>
              <a:rPr lang="cs-CZ" b="1" dirty="0" smtClean="0"/>
              <a:t>$2</a:t>
            </a:r>
            <a:r>
              <a:rPr lang="cs-CZ" dirty="0" smtClean="0"/>
              <a:t>rdacontent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337 ##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bez</a:t>
            </a:r>
            <a:r>
              <a:rPr lang="cs-CZ" dirty="0" smtClean="0"/>
              <a:t> média</a:t>
            </a:r>
            <a:r>
              <a:rPr lang="cs-CZ" b="1" dirty="0" smtClean="0"/>
              <a:t>$b</a:t>
            </a:r>
            <a:r>
              <a:rPr lang="cs-CZ" dirty="0" smtClean="0"/>
              <a:t>n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r>
              <a:rPr lang="cs-CZ" dirty="0" smtClean="0"/>
              <a:t>337</a:t>
            </a:r>
            <a:r>
              <a:rPr lang="cs-CZ" dirty="0"/>
              <a:t> ## </a:t>
            </a:r>
            <a:r>
              <a:rPr lang="cs-CZ" b="1" dirty="0"/>
              <a:t>$</a:t>
            </a:r>
            <a:r>
              <a:rPr lang="cs-CZ" b="1" dirty="0" smtClean="0"/>
              <a:t>a</a:t>
            </a:r>
            <a:r>
              <a:rPr lang="cs-CZ" dirty="0" smtClean="0"/>
              <a:t>audio</a:t>
            </a:r>
            <a:r>
              <a:rPr lang="cs-CZ" b="1" dirty="0" smtClean="0"/>
              <a:t>$b</a:t>
            </a:r>
            <a:r>
              <a:rPr lang="cs-CZ" dirty="0" smtClean="0"/>
              <a:t>s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338 ##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b="1" dirty="0" smtClean="0">
                <a:solidFill>
                  <a:schemeClr val="accent2"/>
                </a:solidFill>
              </a:rPr>
              <a:t>$a</a:t>
            </a:r>
            <a:r>
              <a:rPr lang="cs-CZ" dirty="0" smtClean="0">
                <a:solidFill>
                  <a:schemeClr val="accent2"/>
                </a:solidFill>
              </a:rPr>
              <a:t>svazek</a:t>
            </a:r>
            <a:r>
              <a:rPr lang="cs-CZ" b="1" dirty="0" smtClean="0">
                <a:solidFill>
                  <a:schemeClr val="accent2"/>
                </a:solidFill>
              </a:rPr>
              <a:t>$b</a:t>
            </a:r>
            <a:r>
              <a:rPr lang="cs-CZ" dirty="0" smtClean="0">
                <a:solidFill>
                  <a:schemeClr val="accent2"/>
                </a:solidFill>
              </a:rPr>
              <a:t>nc</a:t>
            </a:r>
            <a:r>
              <a:rPr lang="cs-CZ" b="1" dirty="0" smtClean="0">
                <a:solidFill>
                  <a:schemeClr val="accent2"/>
                </a:solidFill>
              </a:rPr>
              <a:t>$2</a:t>
            </a:r>
            <a:r>
              <a:rPr lang="cs-CZ" dirty="0" smtClean="0">
                <a:solidFill>
                  <a:schemeClr val="accent2"/>
                </a:solidFill>
              </a:rPr>
              <a:t>rdacarrier</a:t>
            </a:r>
          </a:p>
          <a:p>
            <a:pPr marL="0" indent="0">
              <a:buNone/>
            </a:pPr>
            <a:r>
              <a:rPr lang="cs-CZ" dirty="0" smtClean="0"/>
              <a:t>338</a:t>
            </a:r>
            <a:r>
              <a:rPr lang="cs-CZ" dirty="0"/>
              <a:t>## </a:t>
            </a:r>
            <a:r>
              <a:rPr lang="cs-CZ" b="1" dirty="0"/>
              <a:t>$</a:t>
            </a:r>
            <a:r>
              <a:rPr lang="cs-CZ" b="1" dirty="0" smtClean="0"/>
              <a:t>a</a:t>
            </a:r>
            <a:r>
              <a:rPr lang="cs-CZ" dirty="0" smtClean="0"/>
              <a:t>audiodisk</a:t>
            </a:r>
            <a:r>
              <a:rPr lang="cs-CZ" b="1" dirty="0" smtClean="0"/>
              <a:t>$b</a:t>
            </a:r>
            <a:r>
              <a:rPr lang="cs-CZ" dirty="0" smtClean="0"/>
              <a:t>sd</a:t>
            </a:r>
            <a:r>
              <a:rPr lang="cs-CZ" b="1" dirty="0"/>
              <a:t>$2</a:t>
            </a:r>
            <a:r>
              <a:rPr lang="cs-CZ" dirty="0"/>
              <a:t>rdacarrier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i="1" dirty="0" smtClean="0"/>
              <a:t>Příklad: tištěná publikace s přílohou (textová e-publikace na CD)</a:t>
            </a:r>
            <a:endParaRPr lang="cs-CZ" sz="3600" i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336 </a:t>
            </a:r>
            <a:r>
              <a:rPr lang="cs-CZ" dirty="0" smtClean="0">
                <a:solidFill>
                  <a:schemeClr val="accent2"/>
                </a:solidFill>
              </a:rPr>
              <a:t>## </a:t>
            </a:r>
            <a:r>
              <a:rPr lang="cs-CZ" b="1" dirty="0" smtClean="0">
                <a:solidFill>
                  <a:schemeClr val="accent2"/>
                </a:solidFill>
              </a:rPr>
              <a:t>$a</a:t>
            </a:r>
            <a:r>
              <a:rPr lang="cs-CZ" dirty="0" smtClean="0">
                <a:solidFill>
                  <a:schemeClr val="accent2"/>
                </a:solidFill>
              </a:rPr>
              <a:t>text</a:t>
            </a:r>
            <a:r>
              <a:rPr lang="cs-CZ" b="1" dirty="0" smtClean="0">
                <a:solidFill>
                  <a:schemeClr val="accent2"/>
                </a:solidFill>
              </a:rPr>
              <a:t>$b</a:t>
            </a:r>
            <a:r>
              <a:rPr lang="cs-CZ" dirty="0" smtClean="0">
                <a:solidFill>
                  <a:schemeClr val="accent2"/>
                </a:solidFill>
              </a:rPr>
              <a:t>txt</a:t>
            </a:r>
            <a:r>
              <a:rPr lang="cs-CZ" b="1" dirty="0" smtClean="0">
                <a:solidFill>
                  <a:schemeClr val="accent2"/>
                </a:solidFill>
              </a:rPr>
              <a:t>$2</a:t>
            </a:r>
            <a:r>
              <a:rPr lang="cs-CZ" dirty="0" smtClean="0">
                <a:solidFill>
                  <a:schemeClr val="accent2"/>
                </a:solidFill>
              </a:rPr>
              <a:t>rdacontent   </a:t>
            </a:r>
            <a:r>
              <a:rPr lang="cs-CZ" i="1" dirty="0">
                <a:solidFill>
                  <a:schemeClr val="bg1">
                    <a:lumMod val="65000"/>
                  </a:schemeClr>
                </a:solidFill>
              </a:rPr>
              <a:t>(LDR/06=a)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337 ## </a:t>
            </a:r>
            <a:r>
              <a:rPr lang="cs-CZ" b="1" dirty="0" smtClean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bez</a:t>
            </a:r>
            <a:r>
              <a:rPr lang="cs-CZ" dirty="0" smtClean="0"/>
              <a:t> média</a:t>
            </a:r>
            <a:r>
              <a:rPr lang="cs-CZ" b="1" dirty="0" smtClean="0"/>
              <a:t>$b</a:t>
            </a:r>
            <a:r>
              <a:rPr lang="cs-CZ" dirty="0" smtClean="0"/>
              <a:t>n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r>
              <a:rPr lang="cs-CZ" dirty="0" smtClean="0"/>
              <a:t>337</a:t>
            </a:r>
            <a:r>
              <a:rPr lang="cs-CZ" dirty="0"/>
              <a:t> ## </a:t>
            </a:r>
            <a:r>
              <a:rPr lang="cs-CZ" b="1" dirty="0"/>
              <a:t>$</a:t>
            </a:r>
            <a:r>
              <a:rPr lang="cs-CZ" b="1" dirty="0" smtClean="0"/>
              <a:t>a</a:t>
            </a:r>
            <a:r>
              <a:rPr lang="cs-CZ" dirty="0" smtClean="0"/>
              <a:t>počítač</a:t>
            </a:r>
            <a:r>
              <a:rPr lang="cs-CZ" b="1" dirty="0" smtClean="0"/>
              <a:t>$b</a:t>
            </a:r>
            <a:r>
              <a:rPr lang="cs-CZ" dirty="0" smtClean="0"/>
              <a:t>c</a:t>
            </a:r>
            <a:r>
              <a:rPr lang="cs-CZ" b="1" dirty="0" smtClean="0"/>
              <a:t>$2</a:t>
            </a:r>
            <a:r>
              <a:rPr lang="cs-CZ" dirty="0" smtClean="0"/>
              <a:t>rdamedia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338 ##</a:t>
            </a:r>
            <a:r>
              <a:rPr lang="cs-CZ" dirty="0" smtClean="0">
                <a:solidFill>
                  <a:schemeClr val="accent2"/>
                </a:solidFill>
              </a:rPr>
              <a:t> </a:t>
            </a:r>
            <a:r>
              <a:rPr lang="cs-CZ" b="1" dirty="0" smtClean="0">
                <a:solidFill>
                  <a:schemeClr val="accent2"/>
                </a:solidFill>
              </a:rPr>
              <a:t>$a</a:t>
            </a:r>
            <a:r>
              <a:rPr lang="cs-CZ" dirty="0" smtClean="0">
                <a:solidFill>
                  <a:schemeClr val="accent2"/>
                </a:solidFill>
              </a:rPr>
              <a:t>svazek</a:t>
            </a:r>
            <a:r>
              <a:rPr lang="cs-CZ" b="1" dirty="0" smtClean="0">
                <a:solidFill>
                  <a:schemeClr val="accent2"/>
                </a:solidFill>
              </a:rPr>
              <a:t>$b</a:t>
            </a:r>
            <a:r>
              <a:rPr lang="cs-CZ" dirty="0" smtClean="0">
                <a:solidFill>
                  <a:schemeClr val="accent2"/>
                </a:solidFill>
              </a:rPr>
              <a:t>nc</a:t>
            </a:r>
            <a:r>
              <a:rPr lang="cs-CZ" b="1" dirty="0" smtClean="0">
                <a:solidFill>
                  <a:schemeClr val="accent2"/>
                </a:solidFill>
              </a:rPr>
              <a:t>$2</a:t>
            </a:r>
            <a:r>
              <a:rPr lang="cs-CZ" dirty="0" smtClean="0">
                <a:solidFill>
                  <a:schemeClr val="accent2"/>
                </a:solidFill>
              </a:rPr>
              <a:t>rdacarrier</a:t>
            </a:r>
          </a:p>
          <a:p>
            <a:pPr marL="0" indent="0">
              <a:buNone/>
            </a:pPr>
            <a:r>
              <a:rPr lang="cs-CZ" dirty="0" smtClean="0"/>
              <a:t>338</a:t>
            </a:r>
            <a:r>
              <a:rPr lang="cs-CZ" dirty="0"/>
              <a:t>## </a:t>
            </a:r>
            <a:r>
              <a:rPr lang="cs-CZ" b="1" dirty="0"/>
              <a:t>$</a:t>
            </a:r>
            <a:r>
              <a:rPr lang="cs-CZ" b="1" dirty="0" err="1" smtClean="0"/>
              <a:t>a</a:t>
            </a:r>
            <a:r>
              <a:rPr lang="cs-CZ" dirty="0" err="1" smtClean="0"/>
              <a:t>počítačový</a:t>
            </a:r>
            <a:r>
              <a:rPr lang="cs-CZ" dirty="0" smtClean="0"/>
              <a:t> disk</a:t>
            </a:r>
            <a:r>
              <a:rPr lang="cs-CZ" b="1" dirty="0" smtClean="0"/>
              <a:t>$b</a:t>
            </a:r>
            <a:r>
              <a:rPr lang="cs-CZ" dirty="0" smtClean="0"/>
              <a:t>cd</a:t>
            </a:r>
            <a:r>
              <a:rPr lang="cs-CZ" b="1" dirty="0" smtClean="0"/>
              <a:t>$2</a:t>
            </a:r>
            <a:r>
              <a:rPr lang="cs-CZ" dirty="0" smtClean="0"/>
              <a:t>rdacarrier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sz="2600" dirty="0"/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25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cs-CZ" sz="3600" dirty="0" smtClean="0"/>
              <a:t>Poznámka - kódované údaje 006,007 a 008: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2"/>
                </a:solidFill>
              </a:rPr>
              <a:t>Při katalogizaci na úplné úrovni popisu se </a:t>
            </a:r>
            <a:r>
              <a:rPr lang="cs-CZ" dirty="0">
                <a:solidFill>
                  <a:schemeClr val="tx2"/>
                </a:solidFill>
              </a:rPr>
              <a:t>pole </a:t>
            </a:r>
            <a:r>
              <a:rPr lang="cs-CZ" dirty="0" smtClean="0">
                <a:solidFill>
                  <a:schemeClr val="tx2"/>
                </a:solidFill>
              </a:rPr>
              <a:t>008/18-34, </a:t>
            </a:r>
            <a:r>
              <a:rPr lang="cs-CZ" dirty="0">
                <a:solidFill>
                  <a:schemeClr val="tx2"/>
                </a:solidFill>
              </a:rPr>
              <a:t>007 a 006 používají </a:t>
            </a:r>
            <a:r>
              <a:rPr lang="cs-CZ" dirty="0" smtClean="0">
                <a:solidFill>
                  <a:schemeClr val="tx2"/>
                </a:solidFill>
              </a:rPr>
              <a:t>ve stávajícím rozsahu, bude sledován </a:t>
            </a:r>
            <a:r>
              <a:rPr lang="cs-CZ" dirty="0">
                <a:solidFill>
                  <a:schemeClr val="tx2"/>
                </a:solidFill>
              </a:rPr>
              <a:t>další vývoj, </a:t>
            </a:r>
            <a:r>
              <a:rPr lang="cs-CZ" dirty="0" smtClean="0">
                <a:solidFill>
                  <a:schemeClr val="tx2"/>
                </a:solidFill>
              </a:rPr>
              <a:t>částečně </a:t>
            </a:r>
            <a:r>
              <a:rPr lang="cs-CZ" dirty="0">
                <a:solidFill>
                  <a:schemeClr val="tx2"/>
                </a:solidFill>
              </a:rPr>
              <a:t>jsou tyto informace uvedeny v  poli </a:t>
            </a:r>
            <a:r>
              <a:rPr lang="cs-CZ" dirty="0" smtClean="0">
                <a:solidFill>
                  <a:schemeClr val="tx2"/>
                </a:solidFill>
              </a:rPr>
              <a:t>336-338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4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Základní informace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000" dirty="0"/>
              <a:t>Přehled změn zohledňuje </a:t>
            </a:r>
            <a:r>
              <a:rPr lang="cs-CZ" sz="3000" dirty="0" smtClean="0"/>
              <a:t>změny, </a:t>
            </a:r>
            <a:r>
              <a:rPr lang="cs-CZ" sz="3000" dirty="0"/>
              <a:t>ke kterým dochází  pro zavedení RDA a </a:t>
            </a:r>
            <a:r>
              <a:rPr lang="cs-CZ" sz="3000" dirty="0" err="1" smtClean="0"/>
              <a:t>Marc</a:t>
            </a:r>
            <a:r>
              <a:rPr lang="cs-CZ" sz="3000" dirty="0" smtClean="0"/>
              <a:t> </a:t>
            </a:r>
            <a:r>
              <a:rPr lang="cs-CZ" sz="3000" dirty="0"/>
              <a:t>21 :</a:t>
            </a:r>
            <a:r>
              <a:rPr lang="cs-CZ" sz="3000" dirty="0" smtClean="0"/>
              <a:t> </a:t>
            </a:r>
            <a:r>
              <a:rPr lang="cs-CZ" sz="3000" dirty="0"/>
              <a:t>bibliografický formát</a:t>
            </a:r>
            <a:r>
              <a:rPr lang="cs-CZ" sz="3000" dirty="0" smtClean="0"/>
              <a:t>. Dodatek 2. </a:t>
            </a:r>
          </a:p>
          <a:p>
            <a:pPr marL="0" indent="0">
              <a:buNone/>
            </a:pPr>
            <a:endParaRPr lang="cs-CZ" sz="3000" dirty="0" smtClean="0"/>
          </a:p>
          <a:p>
            <a:pPr marL="0" indent="0">
              <a:buNone/>
            </a:pPr>
            <a:r>
              <a:rPr lang="cs-CZ" sz="3000" dirty="0" smtClean="0"/>
              <a:t>Materiály k RDA naleznete na webu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chemeClr val="tx2"/>
                </a:solidFill>
                <a:hlinkClick r:id="rId3"/>
              </a:rPr>
              <a:t>http://www.nkp.cz/o-knihovne/odborne-cinnosti/zpracovani-fondu/katalogizacni-politika/rda</a:t>
            </a: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1800" dirty="0" smtClean="0">
                <a:solidFill>
                  <a:schemeClr val="tx2"/>
                </a:solidFill>
              </a:rPr>
              <a:t> </a:t>
            </a: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>
                <a:solidFill>
                  <a:srgbClr val="002060"/>
                </a:solidFill>
                <a:latin typeface="+mn-lt"/>
              </a:rPr>
              <a:t>Přínos RDA</a:t>
            </a:r>
            <a:endParaRPr lang="cs-CZ" sz="40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435280" cy="518457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cs-CZ" sz="5100" dirty="0" smtClean="0"/>
          </a:p>
          <a:p>
            <a:pPr marL="0" indent="0">
              <a:buNone/>
            </a:pPr>
            <a:r>
              <a:rPr lang="cs-CZ" sz="6700" dirty="0" smtClean="0"/>
              <a:t>RDA jsou pravidla zaměřená na uživatele.</a:t>
            </a:r>
          </a:p>
          <a:p>
            <a:endParaRPr lang="cs-CZ" sz="6700" dirty="0"/>
          </a:p>
          <a:p>
            <a:pPr marL="0" indent="0">
              <a:buNone/>
            </a:pPr>
            <a:endParaRPr lang="cs-CZ" sz="6700" dirty="0" smtClean="0"/>
          </a:p>
          <a:p>
            <a:pPr marL="0" indent="0">
              <a:buNone/>
            </a:pPr>
            <a:r>
              <a:rPr lang="cs-CZ" sz="6700" dirty="0" smtClean="0"/>
              <a:t>RDA umožňují zachytit atributy různých druhů dokumentů.</a:t>
            </a:r>
          </a:p>
          <a:p>
            <a:endParaRPr lang="cs-CZ" sz="6700" dirty="0"/>
          </a:p>
          <a:p>
            <a:endParaRPr lang="cs-CZ" sz="6700" dirty="0" smtClean="0"/>
          </a:p>
          <a:p>
            <a:pPr marL="0" indent="0">
              <a:buNone/>
            </a:pPr>
            <a:r>
              <a:rPr lang="cs-CZ" sz="6700" dirty="0" smtClean="0"/>
              <a:t>RDA jsou pravidla mezinárodní, umožňují přebírání záznamů.</a:t>
            </a:r>
          </a:p>
          <a:p>
            <a:pPr marL="0" indent="0">
              <a:buNone/>
            </a:pPr>
            <a:endParaRPr lang="cs-CZ" sz="67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6700" dirty="0" smtClean="0">
              <a:solidFill>
                <a:schemeClr val="tx2"/>
              </a:solidFill>
            </a:endParaRPr>
          </a:p>
          <a:p>
            <a:endParaRPr lang="cs-CZ" sz="30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1800" dirty="0" smtClean="0">
                <a:solidFill>
                  <a:schemeClr val="tx2"/>
                </a:solidFill>
              </a:rPr>
              <a:t> </a:t>
            </a: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1800" dirty="0">
              <a:solidFill>
                <a:schemeClr val="tx2"/>
              </a:solidFill>
            </a:endParaRPr>
          </a:p>
        </p:txBody>
      </p:sp>
      <p:pic>
        <p:nvPicPr>
          <p:cNvPr id="4" name="Obrázek 3" descr="logo 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2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000" dirty="0" smtClean="0"/>
              <a:t>Téma 1/ </a:t>
            </a:r>
            <a:br>
              <a:rPr lang="cs-CZ" sz="4000" dirty="0" smtClean="0"/>
            </a:br>
            <a:r>
              <a:rPr lang="cs-CZ" sz="4000" dirty="0" smtClean="0"/>
              <a:t>Změny -  všeobecné a tištěné monografie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altLang="cs-CZ" b="1" u="sng" dirty="0">
                <a:solidFill>
                  <a:srgbClr val="C00000"/>
                </a:solidFill>
              </a:rPr>
              <a:t>Návěští</a:t>
            </a:r>
            <a:r>
              <a:rPr lang="cs-CZ" altLang="cs-CZ" b="1" u="sng" dirty="0"/>
              <a:t> </a:t>
            </a:r>
            <a:r>
              <a:rPr lang="cs-CZ" altLang="cs-CZ" b="1" dirty="0" smtClean="0"/>
              <a:t> ano</a:t>
            </a:r>
            <a:endParaRPr lang="cs-CZ" altLang="cs-CZ" b="1" dirty="0"/>
          </a:p>
          <a:p>
            <a:pPr marL="0" indent="0">
              <a:buNone/>
            </a:pPr>
            <a:r>
              <a:rPr lang="cs-CZ" altLang="cs-CZ" b="1" dirty="0"/>
              <a:t>Pole </a:t>
            </a:r>
            <a:r>
              <a:rPr lang="cs-CZ" altLang="cs-CZ" b="1" u="sng" dirty="0"/>
              <a:t>001, 003 a 005</a:t>
            </a:r>
            <a:r>
              <a:rPr lang="cs-CZ" altLang="cs-CZ" b="1" dirty="0"/>
              <a:t>   NE</a:t>
            </a:r>
          </a:p>
          <a:p>
            <a:pPr marL="0" indent="0">
              <a:buNone/>
            </a:pPr>
            <a:r>
              <a:rPr lang="cs-CZ" altLang="cs-CZ" b="1" dirty="0"/>
              <a:t>Kódované údaje </a:t>
            </a:r>
            <a:r>
              <a:rPr lang="cs-CZ" altLang="cs-CZ" b="1" u="sng" dirty="0"/>
              <a:t>008</a:t>
            </a:r>
            <a:r>
              <a:rPr lang="cs-CZ" altLang="cs-CZ" b="1" dirty="0"/>
              <a:t> NE</a:t>
            </a:r>
          </a:p>
          <a:p>
            <a:pPr marL="0" indent="0">
              <a:buNone/>
            </a:pPr>
            <a:r>
              <a:rPr lang="cs-CZ" altLang="cs-CZ" sz="2800" b="1" i="1" dirty="0" smtClean="0"/>
              <a:t>(všeobecné informace povinné </a:t>
            </a:r>
            <a:r>
              <a:rPr lang="cs-CZ" altLang="cs-CZ" sz="2800" b="1" i="1" dirty="0"/>
              <a:t>na úrovni minimálního </a:t>
            </a:r>
            <a:r>
              <a:rPr lang="cs-CZ" altLang="cs-CZ" sz="2800" b="1" i="1" dirty="0" smtClean="0"/>
              <a:t>záznamu, pozice 18-34 pro tištěné monografie )</a:t>
            </a:r>
          </a:p>
          <a:p>
            <a:pPr marL="0" indent="0">
              <a:buNone/>
            </a:pPr>
            <a:r>
              <a:rPr lang="cs-CZ" altLang="cs-CZ" sz="2800" b="1" dirty="0" smtClean="0"/>
              <a:t>Kódované údaje 007 pro tištěné monografie NE</a:t>
            </a:r>
            <a:endParaRPr lang="cs-CZ" altLang="cs-CZ" sz="2800" b="1" dirty="0"/>
          </a:p>
          <a:p>
            <a:endParaRPr lang="cs-CZ" altLang="cs-CZ" b="1" dirty="0" smtClean="0"/>
          </a:p>
          <a:p>
            <a:pPr marL="0" indent="0">
              <a:buNone/>
            </a:pPr>
            <a:r>
              <a:rPr lang="cs-CZ" altLang="cs-CZ" b="1" dirty="0" smtClean="0"/>
              <a:t>Čísla </a:t>
            </a:r>
            <a:r>
              <a:rPr lang="cs-CZ" altLang="cs-CZ" b="1" dirty="0"/>
              <a:t>a kódy 01X-09X  </a:t>
            </a:r>
            <a:r>
              <a:rPr lang="cs-CZ" altLang="cs-CZ" b="1" dirty="0">
                <a:solidFill>
                  <a:srgbClr val="C00000"/>
                </a:solidFill>
              </a:rPr>
              <a:t>020, </a:t>
            </a:r>
            <a:r>
              <a:rPr lang="cs-CZ" altLang="cs-CZ" b="1" dirty="0" smtClean="0">
                <a:solidFill>
                  <a:srgbClr val="C00000"/>
                </a:solidFill>
              </a:rPr>
              <a:t>040, 041 </a:t>
            </a:r>
            <a:r>
              <a:rPr lang="cs-CZ" altLang="cs-CZ" b="1" dirty="0" smtClean="0"/>
              <a:t>ano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875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dirty="0" smtClean="0"/>
              <a:t>Návěští/ </a:t>
            </a:r>
            <a:r>
              <a:rPr lang="cs-CZ" dirty="0"/>
              <a:t>pozice 18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Nová hodnota: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rgbClr val="C00000"/>
                </a:solidFill>
              </a:rPr>
              <a:t>i </a:t>
            </a:r>
            <a:r>
              <a:rPr lang="cs-CZ" b="1" dirty="0">
                <a:solidFill>
                  <a:srgbClr val="C00000"/>
                </a:solidFill>
              </a:rPr>
              <a:t>= přítomna interpunkce ISBD </a:t>
            </a:r>
            <a:r>
              <a:rPr lang="cs-CZ" dirty="0"/>
              <a:t>(dříve </a:t>
            </a:r>
            <a:r>
              <a:rPr lang="cs-CZ" dirty="0" smtClean="0"/>
              <a:t>a =  </a:t>
            </a:r>
            <a:r>
              <a:rPr lang="cs-CZ" dirty="0"/>
              <a:t>AACR2)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Příklad:</a:t>
            </a:r>
            <a:r>
              <a:rPr lang="cs-CZ" dirty="0"/>
              <a:t>	</a:t>
            </a:r>
          </a:p>
          <a:p>
            <a:pPr marL="0" indent="0">
              <a:buNone/>
            </a:pPr>
            <a:r>
              <a:rPr lang="cs-CZ" dirty="0" smtClean="0"/>
              <a:t>-----</a:t>
            </a:r>
            <a:r>
              <a:rPr lang="cs-CZ" dirty="0"/>
              <a:t>nam-a22------</a:t>
            </a:r>
            <a:r>
              <a:rPr lang="cs-CZ" b="1" dirty="0" smtClean="0">
                <a:solidFill>
                  <a:srgbClr val="C00000"/>
                </a:solidFill>
              </a:rPr>
              <a:t>i</a:t>
            </a:r>
            <a:r>
              <a:rPr lang="cs-CZ" dirty="0" smtClean="0"/>
              <a:t>-4500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2400" i="1" dirty="0" smtClean="0"/>
              <a:t>---opravit v šablonách (pracovních listech…)---</a:t>
            </a:r>
            <a:endParaRPr lang="cs-CZ" sz="2400" i="1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26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cs-CZ" sz="4000" dirty="0" smtClean="0"/>
              <a:t>020 Mezinárodní standardní číslo knihy (ISBN) (O)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Nové </a:t>
            </a:r>
            <a:r>
              <a:rPr lang="cs-CZ" sz="2400" dirty="0" err="1" smtClean="0"/>
              <a:t>podpole</a:t>
            </a:r>
            <a:r>
              <a:rPr lang="cs-CZ" sz="2400" dirty="0" smtClean="0">
                <a:solidFill>
                  <a:schemeClr val="accent2"/>
                </a:solidFill>
              </a:rPr>
              <a:t> </a:t>
            </a:r>
            <a:r>
              <a:rPr lang="cs-CZ" b="1" dirty="0">
                <a:solidFill>
                  <a:schemeClr val="accent2"/>
                </a:solidFill>
              </a:rPr>
              <a:t>$q</a:t>
            </a:r>
            <a:r>
              <a:rPr lang="cs-CZ" b="1" dirty="0"/>
              <a:t> </a:t>
            </a:r>
            <a:r>
              <a:rPr lang="cs-CZ" b="1" dirty="0" smtClean="0">
                <a:solidFill>
                  <a:schemeClr val="accent2"/>
                </a:solidFill>
              </a:rPr>
              <a:t>Zpřesnění (O)</a:t>
            </a:r>
          </a:p>
          <a:p>
            <a:pPr marL="0" indent="0">
              <a:buNone/>
            </a:pPr>
            <a:r>
              <a:rPr lang="cs-CZ" sz="2400" dirty="0" smtClean="0"/>
              <a:t>Zpřesnění již není součástí </a:t>
            </a:r>
            <a:r>
              <a:rPr lang="cs-CZ" sz="2400" dirty="0" err="1" smtClean="0"/>
              <a:t>podpole</a:t>
            </a:r>
            <a:r>
              <a:rPr lang="cs-CZ" sz="2400" dirty="0" smtClean="0"/>
              <a:t> $a – údaj </a:t>
            </a:r>
            <a:r>
              <a:rPr lang="cs-CZ" sz="2400" dirty="0"/>
              <a:t>o </a:t>
            </a:r>
            <a:r>
              <a:rPr lang="cs-CZ" sz="2400" dirty="0" smtClean="0"/>
              <a:t>svazku, nakladateli, </a:t>
            </a:r>
            <a:r>
              <a:rPr lang="cs-CZ" sz="2400" dirty="0"/>
              <a:t>vazbě, formátu elektronického zdroje. </a:t>
            </a:r>
            <a:r>
              <a:rPr lang="cs-CZ" sz="2400" dirty="0" err="1"/>
              <a:t>Podpole</a:t>
            </a:r>
            <a:r>
              <a:rPr lang="cs-CZ" sz="2400" dirty="0"/>
              <a:t> je opakovatelné, interpunkce se zapisuje. </a:t>
            </a:r>
            <a:r>
              <a:rPr lang="cs-CZ" sz="2400" u="sng" dirty="0" smtClean="0"/>
              <a:t>Projevují </a:t>
            </a:r>
            <a:r>
              <a:rPr lang="cs-CZ" sz="2400" u="sng" dirty="0"/>
              <a:t>se i RDA </a:t>
            </a:r>
            <a:r>
              <a:rPr lang="cs-CZ" sz="2400" dirty="0"/>
              <a:t>– nezkracuje </a:t>
            </a:r>
            <a:r>
              <a:rPr lang="cs-CZ" sz="2400" dirty="0" smtClean="0"/>
              <a:t>se (pokud zkratka není používána obecně jako označení pro formáty nebo měnu).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800" b="1" dirty="0" smtClean="0"/>
              <a:t>020 </a:t>
            </a:r>
            <a:r>
              <a:rPr lang="cs-CZ" sz="2800" b="1" dirty="0"/>
              <a:t>## $</a:t>
            </a:r>
            <a:r>
              <a:rPr lang="cs-CZ" sz="2800" b="1" dirty="0" smtClean="0"/>
              <a:t>a</a:t>
            </a:r>
            <a:r>
              <a:rPr lang="cs-CZ" sz="2800" dirty="0" smtClean="0"/>
              <a:t>978-80-6195-042-8</a:t>
            </a:r>
            <a:r>
              <a:rPr lang="cs-CZ" sz="2800" b="1" dirty="0" smtClean="0">
                <a:solidFill>
                  <a:srgbClr val="C00000"/>
                </a:solidFill>
              </a:rPr>
              <a:t>$q</a:t>
            </a:r>
            <a:r>
              <a:rPr lang="cs-CZ" sz="2800" dirty="0" smtClean="0">
                <a:solidFill>
                  <a:srgbClr val="C00000"/>
                </a:solidFill>
              </a:rPr>
              <a:t>(svazek </a:t>
            </a:r>
            <a:r>
              <a:rPr lang="cs-CZ" sz="2800" dirty="0">
                <a:solidFill>
                  <a:srgbClr val="C00000"/>
                </a:solidFill>
              </a:rPr>
              <a:t>1 :</a:t>
            </a:r>
            <a:r>
              <a:rPr lang="cs-CZ" sz="2800" b="1" dirty="0">
                <a:solidFill>
                  <a:srgbClr val="C00000"/>
                </a:solidFill>
              </a:rPr>
              <a:t>$</a:t>
            </a:r>
            <a:r>
              <a:rPr lang="cs-CZ" sz="2800" b="1" dirty="0" err="1" smtClean="0">
                <a:solidFill>
                  <a:srgbClr val="C00000"/>
                </a:solidFill>
              </a:rPr>
              <a:t>q</a:t>
            </a:r>
            <a:r>
              <a:rPr lang="cs-CZ" sz="2800" dirty="0" err="1" smtClean="0">
                <a:solidFill>
                  <a:srgbClr val="C00000"/>
                </a:solidFill>
              </a:rPr>
              <a:t>pdf</a:t>
            </a:r>
            <a:r>
              <a:rPr lang="cs-CZ" sz="2800" dirty="0" smtClean="0">
                <a:solidFill>
                  <a:srgbClr val="C00000"/>
                </a:solidFill>
              </a:rPr>
              <a:t>)</a:t>
            </a:r>
            <a:endParaRPr lang="cs-CZ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sz="2800" b="1" dirty="0" smtClean="0"/>
              <a:t>020 ## $</a:t>
            </a:r>
            <a:r>
              <a:rPr lang="cs-CZ" sz="2800" b="1" dirty="0"/>
              <a:t>a</a:t>
            </a:r>
            <a:r>
              <a:rPr lang="cs-CZ" sz="2800" dirty="0"/>
              <a:t>978-80-7121-039-0</a:t>
            </a:r>
            <a:r>
              <a:rPr lang="cs-CZ" sz="2800" b="1" dirty="0">
                <a:solidFill>
                  <a:srgbClr val="C00000"/>
                </a:solidFill>
              </a:rPr>
              <a:t>$q</a:t>
            </a:r>
            <a:r>
              <a:rPr lang="cs-CZ" sz="2800" dirty="0">
                <a:solidFill>
                  <a:srgbClr val="C00000"/>
                </a:solidFill>
              </a:rPr>
              <a:t>(svazek 1 :</a:t>
            </a:r>
            <a:r>
              <a:rPr lang="cs-CZ" sz="2800" b="1" dirty="0">
                <a:solidFill>
                  <a:srgbClr val="C00000"/>
                </a:solidFill>
              </a:rPr>
              <a:t>$</a:t>
            </a:r>
            <a:r>
              <a:rPr lang="cs-CZ" sz="2800" b="1" dirty="0" err="1">
                <a:solidFill>
                  <a:srgbClr val="C00000"/>
                </a:solidFill>
              </a:rPr>
              <a:t>q</a:t>
            </a:r>
            <a:r>
              <a:rPr lang="cs-CZ" sz="2800" dirty="0" err="1">
                <a:solidFill>
                  <a:srgbClr val="C00000"/>
                </a:solidFill>
              </a:rPr>
              <a:t>brožováno</a:t>
            </a:r>
            <a:r>
              <a:rPr lang="cs-CZ" sz="2800" dirty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cs-CZ" sz="2800" b="1" dirty="0"/>
              <a:t>020 ## </a:t>
            </a:r>
            <a:r>
              <a:rPr lang="cs-CZ" sz="2800" b="1" dirty="0" smtClean="0">
                <a:solidFill>
                  <a:srgbClr val="C00000"/>
                </a:solidFill>
              </a:rPr>
              <a:t>$q</a:t>
            </a:r>
            <a:r>
              <a:rPr lang="cs-CZ" sz="2800" dirty="0" smtClean="0">
                <a:solidFill>
                  <a:srgbClr val="C00000"/>
                </a:solidFill>
              </a:rPr>
              <a:t>(Svazek 4 :</a:t>
            </a:r>
            <a:r>
              <a:rPr lang="cs-CZ" sz="2800" b="1" dirty="0" smtClean="0">
                <a:solidFill>
                  <a:srgbClr val="C00000"/>
                </a:solidFill>
              </a:rPr>
              <a:t>$</a:t>
            </a:r>
            <a:r>
              <a:rPr lang="cs-CZ" sz="2800" b="1" dirty="0" err="1" smtClean="0">
                <a:solidFill>
                  <a:srgbClr val="C00000"/>
                </a:solidFill>
              </a:rPr>
              <a:t>q</a:t>
            </a:r>
            <a:r>
              <a:rPr lang="cs-CZ" sz="2800" dirty="0" err="1" smtClean="0">
                <a:solidFill>
                  <a:srgbClr val="C00000"/>
                </a:solidFill>
              </a:rPr>
              <a:t>vázáno</a:t>
            </a:r>
            <a:r>
              <a:rPr lang="cs-CZ" sz="2800" dirty="0" smtClean="0">
                <a:solidFill>
                  <a:srgbClr val="C00000"/>
                </a:solidFill>
              </a:rPr>
              <a:t>) </a:t>
            </a:r>
            <a:r>
              <a:rPr lang="cs-CZ" sz="2800" dirty="0" smtClean="0"/>
              <a:t>:</a:t>
            </a:r>
            <a:r>
              <a:rPr lang="cs-CZ" sz="2800" b="1" dirty="0" smtClean="0"/>
              <a:t>$</a:t>
            </a:r>
            <a:r>
              <a:rPr lang="cs-CZ" sz="2800" b="1" dirty="0" err="1" smtClean="0"/>
              <a:t>c</a:t>
            </a:r>
            <a:r>
              <a:rPr lang="cs-CZ" sz="2800" dirty="0" err="1" smtClean="0"/>
              <a:t>Kč</a:t>
            </a:r>
            <a:r>
              <a:rPr lang="cs-CZ" sz="2800" dirty="0" smtClean="0"/>
              <a:t> 250,00</a:t>
            </a:r>
            <a:endParaRPr lang="cs-CZ" sz="28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--------------------------------------------------</a:t>
            </a:r>
          </a:p>
          <a:p>
            <a:pPr marL="0" indent="0">
              <a:buNone/>
            </a:pPr>
            <a:r>
              <a:rPr lang="cs-CZ" sz="2400" dirty="0" smtClean="0"/>
              <a:t>Obdobná </a:t>
            </a:r>
            <a:r>
              <a:rPr lang="cs-CZ" sz="2400" dirty="0"/>
              <a:t>změna i u dalších identifikačních čísel (ISMN v poli 024; Nakladatelské číslo v poli 028)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024 2# $a</a:t>
            </a:r>
            <a:r>
              <a:rPr lang="cs-CZ" sz="2400" dirty="0"/>
              <a:t>M570406203</a:t>
            </a:r>
            <a:r>
              <a:rPr lang="cs-CZ" sz="2400" b="1" dirty="0"/>
              <a:t>$q</a:t>
            </a:r>
            <a:r>
              <a:rPr lang="cs-CZ" sz="2400" dirty="0"/>
              <a:t>(partitura :</a:t>
            </a:r>
            <a:r>
              <a:rPr lang="cs-CZ" sz="2400" b="1" dirty="0"/>
              <a:t>$</a:t>
            </a:r>
            <a:r>
              <a:rPr lang="cs-CZ" sz="2400" b="1" dirty="0" err="1" smtClean="0"/>
              <a:t>q</a:t>
            </a:r>
            <a:r>
              <a:rPr lang="cs-CZ" sz="2400" dirty="0" err="1" smtClean="0"/>
              <a:t>vázáno</a:t>
            </a:r>
            <a:r>
              <a:rPr lang="cs-CZ" sz="2400" dirty="0"/>
              <a:t>)</a:t>
            </a:r>
            <a:r>
              <a:rPr lang="cs-CZ" sz="2400" b="1" dirty="0"/>
              <a:t>$</a:t>
            </a:r>
            <a:r>
              <a:rPr lang="cs-CZ" sz="2400" b="1" dirty="0" err="1" smtClean="0"/>
              <a:t>c</a:t>
            </a:r>
            <a:r>
              <a:rPr lang="cs-CZ" sz="2400" dirty="0" err="1" smtClean="0"/>
              <a:t>EUR</a:t>
            </a:r>
            <a:r>
              <a:rPr lang="cs-CZ" sz="2400" dirty="0" smtClean="0"/>
              <a:t> 28.50 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028 02 $a</a:t>
            </a:r>
            <a:r>
              <a:rPr lang="cs-CZ" sz="2400" dirty="0"/>
              <a:t>440 073 032-9</a:t>
            </a:r>
            <a:r>
              <a:rPr lang="cs-CZ" sz="2400" b="1" dirty="0"/>
              <a:t>$b</a:t>
            </a:r>
            <a:r>
              <a:rPr lang="cs-CZ" sz="2400" dirty="0"/>
              <a:t>Deutsche </a:t>
            </a:r>
            <a:r>
              <a:rPr lang="cs-CZ" sz="2400" dirty="0" err="1"/>
              <a:t>Grammophon</a:t>
            </a:r>
            <a:r>
              <a:rPr lang="cs-CZ" sz="2400" b="1" dirty="0" err="1"/>
              <a:t>$q</a:t>
            </a:r>
            <a:r>
              <a:rPr lang="cs-CZ" sz="2400" dirty="0"/>
              <a:t>(soubor a brožura) </a:t>
            </a: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48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4000" dirty="0" smtClean="0"/>
              <a:t>040 Zdroj </a:t>
            </a:r>
            <a:r>
              <a:rPr lang="cs-CZ" sz="4000" dirty="0" smtClean="0"/>
              <a:t>katalogizace(NO</a:t>
            </a:r>
            <a:r>
              <a:rPr lang="cs-CZ" sz="4000" dirty="0" smtClean="0"/>
              <a:t>)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Nové </a:t>
            </a:r>
            <a:r>
              <a:rPr lang="cs-CZ" sz="2400" dirty="0" err="1" smtClean="0"/>
              <a:t>podpole</a:t>
            </a:r>
            <a:r>
              <a:rPr lang="cs-CZ" sz="2400" dirty="0" smtClean="0">
                <a:solidFill>
                  <a:schemeClr val="accent2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$e </a:t>
            </a:r>
            <a:r>
              <a:rPr lang="cs-CZ" b="1" smtClean="0">
                <a:solidFill>
                  <a:srgbClr val="FF0000"/>
                </a:solidFill>
              </a:rPr>
              <a:t>Pravidla </a:t>
            </a:r>
            <a:r>
              <a:rPr lang="cs-CZ" b="1" smtClean="0">
                <a:solidFill>
                  <a:srgbClr val="FF0000"/>
                </a:solidFill>
              </a:rPr>
              <a:t>(NO</a:t>
            </a:r>
            <a:r>
              <a:rPr lang="cs-CZ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800" b="1" dirty="0" smtClean="0"/>
              <a:t>040 ## </a:t>
            </a:r>
            <a:r>
              <a:rPr lang="cs-CZ" sz="2800" b="1" dirty="0"/>
              <a:t>$</a:t>
            </a:r>
            <a:r>
              <a:rPr lang="cs-CZ" sz="2800" b="1" dirty="0" smtClean="0"/>
              <a:t>a</a:t>
            </a:r>
            <a:r>
              <a:rPr lang="cs-CZ" sz="2800" dirty="0" smtClean="0"/>
              <a:t>ABA001</a:t>
            </a:r>
            <a:r>
              <a:rPr lang="cs-CZ" sz="2800" b="1" dirty="0" smtClean="0"/>
              <a:t>$c</a:t>
            </a:r>
            <a:r>
              <a:rPr lang="cs-CZ" sz="2800" dirty="0" smtClean="0"/>
              <a:t>BOA001</a:t>
            </a:r>
            <a:r>
              <a:rPr lang="cs-CZ" sz="2800" b="1" dirty="0" smtClean="0">
                <a:solidFill>
                  <a:srgbClr val="FF0000"/>
                </a:solidFill>
              </a:rPr>
              <a:t>$e</a:t>
            </a:r>
            <a:r>
              <a:rPr lang="cs-CZ" sz="2800" dirty="0" smtClean="0">
                <a:solidFill>
                  <a:srgbClr val="FF0000"/>
                </a:solidFill>
              </a:rPr>
              <a:t>rda</a:t>
            </a:r>
          </a:p>
          <a:p>
            <a:pPr marL="514350" indent="-514350">
              <a:buAutoNum type="arabicPlain" startAt="40"/>
            </a:pPr>
            <a:endParaRPr lang="cs-CZ" sz="2800" dirty="0">
              <a:solidFill>
                <a:srgbClr val="FF0000"/>
              </a:solidFill>
            </a:endParaRPr>
          </a:p>
          <a:p>
            <a:pPr marL="514350" indent="-514350">
              <a:buAutoNum type="arabicPlain" startAt="40"/>
            </a:pPr>
            <a:endParaRPr lang="cs-CZ" sz="28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2800" i="1" dirty="0"/>
              <a:t>---opravit v šablonách (pracovních listech…)---</a:t>
            </a:r>
          </a:p>
          <a:p>
            <a:pPr marL="0" indent="0">
              <a:buNone/>
            </a:pPr>
            <a:endParaRPr lang="cs-CZ" sz="2800" dirty="0">
              <a:solidFill>
                <a:srgbClr val="FF0000"/>
              </a:solidFill>
            </a:endParaRPr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97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4000" dirty="0"/>
              <a:t>041 Jazyk popisné </a:t>
            </a:r>
            <a:r>
              <a:rPr lang="cs-CZ" sz="4000" dirty="0" smtClean="0"/>
              <a:t>jednotky (O)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$</a:t>
            </a:r>
            <a:r>
              <a:rPr lang="cs-CZ" sz="2800" b="1" dirty="0">
                <a:solidFill>
                  <a:srgbClr val="FF0000"/>
                </a:solidFill>
              </a:rPr>
              <a:t>k - Kód jazyka překladu zprostředkujícího originální </a:t>
            </a:r>
            <a:r>
              <a:rPr lang="cs-CZ" sz="2800" b="1" dirty="0" smtClean="0">
                <a:solidFill>
                  <a:srgbClr val="FF0000"/>
                </a:solidFill>
              </a:rPr>
              <a:t>text (O) </a:t>
            </a:r>
            <a:r>
              <a:rPr lang="cs-CZ" sz="2800" i="1" dirty="0" smtClean="0"/>
              <a:t>– nové </a:t>
            </a:r>
            <a:r>
              <a:rPr lang="cs-CZ" sz="2800" i="1" dirty="0" err="1" smtClean="0"/>
              <a:t>podpole</a:t>
            </a:r>
            <a:endParaRPr lang="cs-CZ" sz="2800" i="1" dirty="0"/>
          </a:p>
          <a:p>
            <a:pPr marL="0" indent="0">
              <a:buNone/>
            </a:pPr>
            <a:r>
              <a:rPr lang="cs-CZ" sz="2400" dirty="0" smtClean="0"/>
              <a:t>- pokud </a:t>
            </a:r>
            <a:r>
              <a:rPr lang="cs-CZ" sz="2400" dirty="0"/>
              <a:t>nebyl text přeložen z originálu.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 smtClean="0"/>
              <a:t>041  1</a:t>
            </a:r>
            <a:r>
              <a:rPr lang="cs-CZ" sz="2400" b="1" dirty="0"/>
              <a:t># $</a:t>
            </a:r>
            <a:r>
              <a:rPr lang="cs-CZ" sz="2400" b="1" dirty="0" err="1" smtClean="0"/>
              <a:t>a</a:t>
            </a:r>
            <a:r>
              <a:rPr lang="cs-CZ" sz="2400" dirty="0" err="1" smtClean="0"/>
              <a:t>cze</a:t>
            </a:r>
            <a:r>
              <a:rPr lang="cs-CZ" sz="2400" b="1" dirty="0" err="1" smtClean="0">
                <a:solidFill>
                  <a:srgbClr val="FF0000"/>
                </a:solidFill>
              </a:rPr>
              <a:t>$k</a:t>
            </a:r>
            <a:r>
              <a:rPr lang="cs-CZ" sz="2400" dirty="0" err="1" smtClean="0">
                <a:solidFill>
                  <a:srgbClr val="FF0000"/>
                </a:solidFill>
              </a:rPr>
              <a:t>eng</a:t>
            </a:r>
            <a:r>
              <a:rPr lang="cs-CZ" sz="2400" b="1" dirty="0" err="1" smtClean="0"/>
              <a:t>$h</a:t>
            </a:r>
            <a:r>
              <a:rPr lang="cs-CZ" sz="2400" dirty="0" err="1" smtClean="0"/>
              <a:t>chi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i="1" dirty="0" smtClean="0"/>
              <a:t>	Publikace v češtině byla přeložena z anglického překladu</a:t>
            </a:r>
          </a:p>
          <a:p>
            <a:pPr marL="0" indent="0">
              <a:buNone/>
            </a:pPr>
            <a:r>
              <a:rPr lang="cs-CZ" sz="2400" i="1" dirty="0"/>
              <a:t>	</a:t>
            </a:r>
            <a:r>
              <a:rPr lang="cs-CZ" sz="2400" i="1" dirty="0" smtClean="0"/>
              <a:t> originálního textu v čínštině.</a:t>
            </a:r>
            <a:endParaRPr lang="cs-CZ" sz="2400" i="1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----------------------------------------------------------------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$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m - Kód jazyka originálního doprovodného textu jiného než </a:t>
            </a: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libreta</a:t>
            </a:r>
          </a:p>
          <a:p>
            <a:pPr marL="0" indent="0">
              <a:buNone/>
            </a:pPr>
            <a:r>
              <a:rPr lang="cs-CZ" sz="2000" b="1" dirty="0" smtClean="0">
                <a:solidFill>
                  <a:schemeClr val="bg1">
                    <a:lumMod val="50000"/>
                  </a:schemeClr>
                </a:solidFill>
              </a:rPr>
              <a:t>041 1</a:t>
            </a:r>
            <a:r>
              <a:rPr lang="cs-CZ" sz="2000" b="1" dirty="0">
                <a:solidFill>
                  <a:schemeClr val="bg1">
                    <a:lumMod val="50000"/>
                  </a:schemeClr>
                </a:solidFill>
              </a:rPr>
              <a:t># $</a:t>
            </a:r>
            <a:r>
              <a:rPr lang="cs-CZ" sz="2000" b="1" dirty="0" err="1" smtClean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cs-CZ" sz="2000" dirty="0" err="1" smtClean="0">
                <a:solidFill>
                  <a:schemeClr val="bg1">
                    <a:lumMod val="50000"/>
                  </a:schemeClr>
                </a:solidFill>
              </a:rPr>
              <a:t>eng</a:t>
            </a:r>
            <a:r>
              <a:rPr lang="cs-CZ" sz="2000" b="1" dirty="0" err="1" smtClean="0">
                <a:solidFill>
                  <a:schemeClr val="bg1">
                    <a:lumMod val="50000"/>
                  </a:schemeClr>
                </a:solidFill>
              </a:rPr>
              <a:t>$m</a:t>
            </a:r>
            <a:r>
              <a:rPr lang="cs-CZ" sz="2000" dirty="0" err="1" smtClean="0">
                <a:solidFill>
                  <a:schemeClr val="bg1">
                    <a:lumMod val="50000"/>
                  </a:schemeClr>
                </a:solidFill>
              </a:rPr>
              <a:t>fre</a:t>
            </a:r>
            <a:endParaRPr lang="cs-CZ" sz="20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5" name="Obrázek 4" descr="logo N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2832" y="6381328"/>
            <a:ext cx="475632" cy="341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15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</TotalTime>
  <Words>577</Words>
  <Application>Microsoft Office PowerPoint</Application>
  <PresentationFormat>Předvádění na obrazovce (4:3)</PresentationFormat>
  <Paragraphs>138</Paragraphs>
  <Slides>16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Bookman Old Style</vt:lpstr>
      <vt:lpstr>Calibri</vt:lpstr>
      <vt:lpstr>Motiv sady Office</vt:lpstr>
      <vt:lpstr>Údaje bloku 0xx   Typ obsahu, média a nosiče</vt:lpstr>
      <vt:lpstr>Základní informace</vt:lpstr>
      <vt:lpstr>Přínos RDA</vt:lpstr>
      <vt:lpstr>Téma 1/  Změny -  všeobecné a tištěné monografie</vt:lpstr>
      <vt:lpstr>Návěští/ pozice 18 </vt:lpstr>
      <vt:lpstr>020 Mezinárodní standardní číslo knihy (ISBN) (O)</vt:lpstr>
      <vt:lpstr>Prezentace aplikace PowerPoint</vt:lpstr>
      <vt:lpstr>040 Zdroj katalogizace(NO)</vt:lpstr>
      <vt:lpstr>041 Jazyk popisné jednotky (O) </vt:lpstr>
      <vt:lpstr> Téma 2: Typ obsahu – média - nosiče </vt:lpstr>
      <vt:lpstr>Struktura a obsah polí 336-338  (lze předdefinovat do pracovního listu)</vt:lpstr>
      <vt:lpstr>Příklad: tištěná publikace</vt:lpstr>
      <vt:lpstr>Příklad: obrazová publikace*</vt:lpstr>
      <vt:lpstr>Příklad: tištěná publikace s přílohou (hudební CD)</vt:lpstr>
      <vt:lpstr>Příklad: tištěná publikace s přílohou (textová e-publikace na CD)</vt:lpstr>
      <vt:lpstr>Poznámka - kódované údaje 006,007 a 008: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Jaroslava Svobodová</dc:creator>
  <cp:lastModifiedBy>Wolfová Pavlína</cp:lastModifiedBy>
  <cp:revision>172</cp:revision>
  <cp:lastPrinted>2015-01-19T08:51:03Z</cp:lastPrinted>
  <dcterms:created xsi:type="dcterms:W3CDTF">2015-01-06T18:42:16Z</dcterms:created>
  <dcterms:modified xsi:type="dcterms:W3CDTF">2015-04-08T13:56:44Z</dcterms:modified>
</cp:coreProperties>
</file>