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notesMasterIdLst>
    <p:notesMasterId r:id="rId33"/>
  </p:notesMasterIdLst>
  <p:handoutMasterIdLst>
    <p:handoutMasterId r:id="rId3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87" r:id="rId9"/>
    <p:sldId id="289" r:id="rId10"/>
    <p:sldId id="263" r:id="rId11"/>
    <p:sldId id="288" r:id="rId12"/>
    <p:sldId id="297" r:id="rId13"/>
    <p:sldId id="283" r:id="rId14"/>
    <p:sldId id="290" r:id="rId15"/>
    <p:sldId id="265" r:id="rId16"/>
    <p:sldId id="285" r:id="rId17"/>
    <p:sldId id="291" r:id="rId18"/>
    <p:sldId id="293" r:id="rId19"/>
    <p:sldId id="294" r:id="rId20"/>
    <p:sldId id="286" r:id="rId21"/>
    <p:sldId id="266" r:id="rId22"/>
    <p:sldId id="284" r:id="rId23"/>
    <p:sldId id="300" r:id="rId24"/>
    <p:sldId id="292" r:id="rId25"/>
    <p:sldId id="295" r:id="rId26"/>
    <p:sldId id="296" r:id="rId27"/>
    <p:sldId id="298" r:id="rId28"/>
    <p:sldId id="299" r:id="rId29"/>
    <p:sldId id="302" r:id="rId30"/>
    <p:sldId id="303" r:id="rId31"/>
    <p:sldId id="301" r:id="rId32"/>
  </p:sldIdLst>
  <p:sldSz cx="9144000" cy="6858000" type="screen4x3"/>
  <p:notesSz cx="6797675" cy="992822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B75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4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4DC2A8-6C45-46F4-9BF1-1C0BCA42C214}" type="datetimeFigureOut">
              <a:rPr lang="cs-CZ" smtClean="0"/>
              <a:t>13.3.2015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961EFC-9E33-4028-A191-CE42091BF6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20825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F998C1-3D26-484B-9D3D-5EC44B699CAF}" type="datetimeFigureOut">
              <a:rPr lang="cs-CZ" smtClean="0"/>
              <a:pPr/>
              <a:t>13.3.2015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A96735-700E-4C6B-B955-2D7FAE56090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13587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A96735-700E-4C6B-B955-2D7FAE56090B}" type="slidenum">
              <a:rPr lang="cs-CZ" smtClean="0"/>
              <a:pPr/>
              <a:t>2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A96735-700E-4C6B-B955-2D7FAE56090B}" type="slidenum">
              <a:rPr lang="cs-CZ" smtClean="0"/>
              <a:pPr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67625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A96735-700E-4C6B-B955-2D7FAE56090B}" type="slidenum">
              <a:rPr lang="cs-CZ" smtClean="0"/>
              <a:pPr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67625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A504C-BE99-4797-B29A-624707D81B78}" type="datetimeFigureOut">
              <a:rPr lang="cs-CZ" smtClean="0"/>
              <a:pPr/>
              <a:t>13.3.2015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821D3-CE0D-43A8-B14A-C1B85E9AEFD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A504C-BE99-4797-B29A-624707D81B78}" type="datetimeFigureOut">
              <a:rPr lang="cs-CZ" smtClean="0"/>
              <a:pPr/>
              <a:t>13.3.2015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821D3-CE0D-43A8-B14A-C1B85E9AEFD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A504C-BE99-4797-B29A-624707D81B78}" type="datetimeFigureOut">
              <a:rPr lang="cs-CZ" smtClean="0"/>
              <a:pPr/>
              <a:t>13.3.2015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821D3-CE0D-43A8-B14A-C1B85E9AEFD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A504C-BE99-4797-B29A-624707D81B78}" type="datetimeFigureOut">
              <a:rPr lang="cs-CZ" smtClean="0"/>
              <a:pPr/>
              <a:t>13.3.2015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821D3-CE0D-43A8-B14A-C1B85E9AEFD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A504C-BE99-4797-B29A-624707D81B78}" type="datetimeFigureOut">
              <a:rPr lang="cs-CZ" smtClean="0"/>
              <a:pPr/>
              <a:t>13.3.2015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821D3-CE0D-43A8-B14A-C1B85E9AEFD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A504C-BE99-4797-B29A-624707D81B78}" type="datetimeFigureOut">
              <a:rPr lang="cs-CZ" smtClean="0"/>
              <a:pPr/>
              <a:t>13.3.2015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821D3-CE0D-43A8-B14A-C1B85E9AEFD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A504C-BE99-4797-B29A-624707D81B78}" type="datetimeFigureOut">
              <a:rPr lang="cs-CZ" smtClean="0"/>
              <a:pPr/>
              <a:t>13.3.2015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821D3-CE0D-43A8-B14A-C1B85E9AEFD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A504C-BE99-4797-B29A-624707D81B78}" type="datetimeFigureOut">
              <a:rPr lang="cs-CZ" smtClean="0"/>
              <a:pPr/>
              <a:t>13.3.2015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821D3-CE0D-43A8-B14A-C1B85E9AEFD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A504C-BE99-4797-B29A-624707D81B78}" type="datetimeFigureOut">
              <a:rPr lang="cs-CZ" smtClean="0"/>
              <a:pPr/>
              <a:t>13.3.2015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821D3-CE0D-43A8-B14A-C1B85E9AEFD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A504C-BE99-4797-B29A-624707D81B78}" type="datetimeFigureOut">
              <a:rPr lang="cs-CZ" smtClean="0"/>
              <a:pPr/>
              <a:t>13.3.2015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821D3-CE0D-43A8-B14A-C1B85E9AEFD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A504C-BE99-4797-B29A-624707D81B78}" type="datetimeFigureOut">
              <a:rPr lang="cs-CZ" smtClean="0"/>
              <a:pPr/>
              <a:t>13.3.2015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821D3-CE0D-43A8-B14A-C1B85E9AEFD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AA504C-BE99-4797-B29A-624707D81B78}" type="datetimeFigureOut">
              <a:rPr lang="cs-CZ" smtClean="0"/>
              <a:pPr/>
              <a:t>13.3.2015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F821D3-CE0D-43A8-B14A-C1B85E9AEFDB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23528" y="620688"/>
            <a:ext cx="8496944" cy="2520280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cs-CZ" sz="5400" dirty="0" smtClean="0">
                <a:solidFill>
                  <a:srgbClr val="002060"/>
                </a:solidFill>
                <a:latin typeface="Bookman Old Style" pitchFamily="18" charset="0"/>
              </a:rPr>
              <a:t>Tvorba autoritního záznamu pro korporace</a:t>
            </a:r>
            <a:br>
              <a:rPr lang="cs-CZ" sz="5400" dirty="0" smtClean="0">
                <a:solidFill>
                  <a:srgbClr val="002060"/>
                </a:solidFill>
                <a:latin typeface="Bookman Old Style" pitchFamily="18" charset="0"/>
              </a:rPr>
            </a:br>
            <a:r>
              <a:rPr lang="cs-CZ" sz="5400" dirty="0" smtClean="0">
                <a:solidFill>
                  <a:srgbClr val="002060"/>
                </a:solidFill>
                <a:latin typeface="Bookman Old Style" pitchFamily="18" charset="0"/>
              </a:rPr>
              <a:t>podle pravidel RDA</a:t>
            </a:r>
            <a:endParaRPr lang="cs-CZ" sz="5400" dirty="0">
              <a:solidFill>
                <a:srgbClr val="002060"/>
              </a:solidFill>
              <a:latin typeface="Bookman Old Style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23528" y="4581128"/>
            <a:ext cx="8496944" cy="1008112"/>
          </a:xfrm>
        </p:spPr>
        <p:txBody>
          <a:bodyPr>
            <a:normAutofit/>
          </a:bodyPr>
          <a:lstStyle/>
          <a:p>
            <a:r>
              <a:rPr lang="cs-CZ" sz="2400" dirty="0" err="1" smtClean="0">
                <a:solidFill>
                  <a:schemeClr val="accent5">
                    <a:lumMod val="75000"/>
                  </a:schemeClr>
                </a:solidFill>
              </a:rPr>
              <a:t>Svojmila</a:t>
            </a:r>
            <a:r>
              <a:rPr lang="cs-CZ" sz="2400" dirty="0" smtClean="0">
                <a:solidFill>
                  <a:schemeClr val="accent5">
                    <a:lumMod val="75000"/>
                  </a:schemeClr>
                </a:solidFill>
              </a:rPr>
              <a:t> Světlíková</a:t>
            </a:r>
          </a:p>
          <a:p>
            <a:r>
              <a:rPr lang="cs-CZ" sz="2400" dirty="0" smtClean="0">
                <a:solidFill>
                  <a:schemeClr val="accent5">
                    <a:lumMod val="75000"/>
                  </a:schemeClr>
                </a:solidFill>
              </a:rPr>
              <a:t>březen 2015</a:t>
            </a:r>
            <a:endParaRPr lang="cs-CZ" sz="2400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4" name="Picture 4" descr="new_nklogo_rgb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3556" y="5805264"/>
            <a:ext cx="952500" cy="666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4086" y="836712"/>
            <a:ext cx="8460401" cy="55336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500" dirty="0" smtClean="0"/>
              <a:t>6.	Jestliže jméno akce </a:t>
            </a:r>
            <a:r>
              <a:rPr lang="cs-CZ" sz="2500" u="sng" dirty="0" smtClean="0"/>
              <a:t>nevystihuje dostatečně, že jde o </a:t>
            </a:r>
            <a:r>
              <a:rPr lang="cs-CZ" sz="2500" dirty="0" smtClean="0"/>
              <a:t>	</a:t>
            </a:r>
            <a:r>
              <a:rPr lang="cs-CZ" sz="2500" u="sng" dirty="0" smtClean="0"/>
              <a:t>akci</a:t>
            </a:r>
            <a:r>
              <a:rPr lang="cs-CZ" sz="2500" dirty="0" smtClean="0"/>
              <a:t>, lze přidat </a:t>
            </a:r>
            <a:r>
              <a:rPr lang="cs-CZ" sz="2500" u="sng" dirty="0" smtClean="0"/>
              <a:t>kvalifikátor.</a:t>
            </a:r>
          </a:p>
          <a:p>
            <a:pPr marL="514350" indent="-514350">
              <a:buAutoNum type="arabicPeriod" startAt="5"/>
            </a:pPr>
            <a:endParaRPr lang="cs-CZ" sz="2500" u="sng" dirty="0" smtClean="0"/>
          </a:p>
          <a:p>
            <a:pPr marL="0" indent="0">
              <a:buNone/>
            </a:pPr>
            <a:r>
              <a:rPr lang="cs-CZ" sz="2500" dirty="0" smtClean="0"/>
              <a:t>Pravidla RDA toto u akcí výslovně nestanovují </a:t>
            </a:r>
            <a:r>
              <a:rPr lang="cs-CZ" sz="2500" i="1" dirty="0" smtClean="0"/>
              <a:t>(je ale možné si takto vykládat pravidlo 11.7.1.4 o „nejednoznačném“ názvu korporace)</a:t>
            </a:r>
            <a:r>
              <a:rPr lang="cs-CZ" sz="2500" dirty="0" smtClean="0"/>
              <a:t>, jedná se však o běžnou praxi </a:t>
            </a:r>
            <a:r>
              <a:rPr lang="cs-CZ" sz="2500" i="1" dirty="0" smtClean="0"/>
              <a:t>(interpretaci RDA) </a:t>
            </a:r>
            <a:r>
              <a:rPr lang="cs-CZ" sz="2500" dirty="0" smtClean="0"/>
              <a:t>v </a:t>
            </a:r>
            <a:r>
              <a:rPr lang="cs-CZ" sz="2500" u="sng" dirty="0" smtClean="0"/>
              <a:t>LC </a:t>
            </a:r>
            <a:r>
              <a:rPr lang="cs-CZ" sz="2500" u="sng" dirty="0" err="1" smtClean="0"/>
              <a:t>Names</a:t>
            </a:r>
            <a:r>
              <a:rPr lang="cs-CZ" sz="2500" dirty="0" smtClean="0"/>
              <a:t>.</a:t>
            </a:r>
          </a:p>
          <a:p>
            <a:pPr marL="0" indent="0">
              <a:buNone/>
            </a:pPr>
            <a:endParaRPr lang="cs-CZ" sz="2500" b="1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2500" dirty="0" smtClean="0"/>
              <a:t>Platné </a:t>
            </a:r>
            <a:r>
              <a:rPr lang="cs-CZ" sz="2500" u="sng" dirty="0" smtClean="0"/>
              <a:t>České interpretace pravidel AACR2 </a:t>
            </a:r>
            <a:r>
              <a:rPr lang="cs-CZ" sz="2500" dirty="0" smtClean="0"/>
              <a:t>(z r. 2000) toto zatím (?) nedoporučují:</a:t>
            </a:r>
          </a:p>
          <a:p>
            <a:pPr marL="0" indent="0">
              <a:buNone/>
            </a:pPr>
            <a:r>
              <a:rPr lang="cs-CZ" sz="2500" i="1" dirty="0" smtClean="0"/>
              <a:t>„Nedoporučuje </a:t>
            </a:r>
            <a:r>
              <a:rPr lang="cs-CZ" sz="2500" i="1" dirty="0"/>
              <a:t>se používat obecný kvalifikátor u výstav, veletrhů, konferencí, kongresů atd., které jsou </a:t>
            </a:r>
            <a:r>
              <a:rPr lang="cs-CZ" sz="2500" i="1" u="sng" dirty="0"/>
              <a:t>dostatečně určeny </a:t>
            </a:r>
            <a:r>
              <a:rPr lang="cs-CZ" sz="2500" i="1" dirty="0"/>
              <a:t>jménem, pořadím, místem či rokem konání</a:t>
            </a:r>
            <a:r>
              <a:rPr lang="cs-CZ" sz="2500" i="1" dirty="0" smtClean="0"/>
              <a:t>.“</a:t>
            </a:r>
            <a:endParaRPr lang="cs-CZ" sz="2500" i="1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2832" y="6381328"/>
            <a:ext cx="475632" cy="3410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flipV="1">
            <a:off x="457200" y="188640"/>
            <a:ext cx="8229600" cy="85998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0"/>
            <a:ext cx="8229600" cy="6597352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cs-CZ" sz="2800" i="1" u="sng" dirty="0" smtClean="0"/>
          </a:p>
          <a:p>
            <a:pPr marL="0" indent="0">
              <a:buNone/>
            </a:pPr>
            <a:endParaRPr lang="cs-CZ" sz="2800" i="1" u="sng" dirty="0" smtClean="0"/>
          </a:p>
          <a:p>
            <a:pPr marL="0" indent="0">
              <a:buNone/>
            </a:pPr>
            <a:r>
              <a:rPr lang="cs-CZ" sz="2500" i="1" u="sng" dirty="0" smtClean="0"/>
              <a:t>Řešení:</a:t>
            </a:r>
          </a:p>
          <a:p>
            <a:pPr marL="0" indent="0">
              <a:buNone/>
            </a:pPr>
            <a:r>
              <a:rPr lang="cs-CZ" sz="2500" dirty="0" smtClean="0"/>
              <a:t>1. U akcí „přebíraných“ z LC </a:t>
            </a:r>
            <a:r>
              <a:rPr lang="cs-CZ" sz="2500" dirty="0" err="1" smtClean="0"/>
              <a:t>Names</a:t>
            </a:r>
            <a:r>
              <a:rPr lang="cs-CZ" sz="2500" dirty="0" smtClean="0"/>
              <a:t> </a:t>
            </a:r>
            <a:r>
              <a:rPr lang="cs-CZ" sz="2500" u="sng" dirty="0" smtClean="0"/>
              <a:t>ponechávat kvalifikátor </a:t>
            </a:r>
            <a:r>
              <a:rPr lang="cs-CZ" sz="2500" i="1" dirty="0" smtClean="0"/>
              <a:t>(pozor, překládat do češtiny!):</a:t>
            </a:r>
          </a:p>
          <a:p>
            <a:pPr marL="0" indent="0">
              <a:buNone/>
            </a:pPr>
            <a:r>
              <a:rPr lang="cs-CZ" sz="2500" b="1" dirty="0" smtClean="0">
                <a:solidFill>
                  <a:srgbClr val="FF0000"/>
                </a:solidFill>
              </a:rPr>
              <a:t>Digital </a:t>
            </a:r>
            <a:r>
              <a:rPr lang="cs-CZ" sz="2500" b="1" dirty="0" err="1" smtClean="0">
                <a:solidFill>
                  <a:srgbClr val="FF0000"/>
                </a:solidFill>
              </a:rPr>
              <a:t>Library</a:t>
            </a:r>
            <a:r>
              <a:rPr lang="cs-CZ" sz="2500" b="1" dirty="0" smtClean="0">
                <a:solidFill>
                  <a:srgbClr val="FF0000"/>
                </a:solidFill>
              </a:rPr>
              <a:t> </a:t>
            </a:r>
            <a:r>
              <a:rPr lang="cs-CZ" sz="2500" b="1" dirty="0" err="1" smtClean="0">
                <a:solidFill>
                  <a:srgbClr val="FF0000"/>
                </a:solidFill>
              </a:rPr>
              <a:t>Futures</a:t>
            </a:r>
            <a:r>
              <a:rPr lang="cs-CZ" sz="2500" b="1" dirty="0" smtClean="0">
                <a:solidFill>
                  <a:srgbClr val="FF0000"/>
                </a:solidFill>
              </a:rPr>
              <a:t>: User </a:t>
            </a:r>
            <a:r>
              <a:rPr lang="cs-CZ" sz="2500" b="1" dirty="0" err="1" smtClean="0">
                <a:solidFill>
                  <a:srgbClr val="FF0000"/>
                </a:solidFill>
              </a:rPr>
              <a:t>Perspectives</a:t>
            </a:r>
            <a:r>
              <a:rPr lang="cs-CZ" sz="2500" b="1" dirty="0" smtClean="0">
                <a:solidFill>
                  <a:srgbClr val="FF0000"/>
                </a:solidFill>
              </a:rPr>
              <a:t> and </a:t>
            </a:r>
            <a:r>
              <a:rPr lang="cs-CZ" sz="2500" b="1" dirty="0" err="1" smtClean="0">
                <a:solidFill>
                  <a:srgbClr val="FF0000"/>
                </a:solidFill>
              </a:rPr>
              <a:t>Institutional</a:t>
            </a:r>
            <a:r>
              <a:rPr lang="cs-CZ" sz="2500" b="1" dirty="0" smtClean="0">
                <a:solidFill>
                  <a:srgbClr val="FF0000"/>
                </a:solidFill>
              </a:rPr>
              <a:t> </a:t>
            </a:r>
            <a:r>
              <a:rPr lang="cs-CZ" sz="2500" b="1" dirty="0" err="1" smtClean="0">
                <a:solidFill>
                  <a:srgbClr val="FF0000"/>
                </a:solidFill>
              </a:rPr>
              <a:t>Strategies</a:t>
            </a:r>
            <a:r>
              <a:rPr lang="cs-CZ" sz="2500" b="1" dirty="0" smtClean="0">
                <a:solidFill>
                  <a:srgbClr val="FF0000"/>
                </a:solidFill>
              </a:rPr>
              <a:t> (</a:t>
            </a:r>
            <a:r>
              <a:rPr lang="cs-CZ" sz="2500" b="1" u="sng" dirty="0">
                <a:solidFill>
                  <a:srgbClr val="FF0000"/>
                </a:solidFill>
              </a:rPr>
              <a:t>konference</a:t>
            </a:r>
            <a:r>
              <a:rPr lang="cs-CZ" sz="2500" b="1" dirty="0">
                <a:solidFill>
                  <a:srgbClr val="FF0000"/>
                </a:solidFill>
              </a:rPr>
              <a:t>) </a:t>
            </a:r>
            <a:r>
              <a:rPr lang="cs-CZ" sz="2500" b="1" dirty="0" smtClean="0">
                <a:solidFill>
                  <a:srgbClr val="FF0000"/>
                </a:solidFill>
              </a:rPr>
              <a:t>(2009 </a:t>
            </a:r>
            <a:r>
              <a:rPr lang="cs-CZ" sz="2500" b="1" dirty="0">
                <a:solidFill>
                  <a:srgbClr val="FF0000"/>
                </a:solidFill>
              </a:rPr>
              <a:t>: </a:t>
            </a:r>
            <a:r>
              <a:rPr lang="cs-CZ" sz="2500" b="1" dirty="0" smtClean="0">
                <a:solidFill>
                  <a:srgbClr val="FF0000"/>
                </a:solidFill>
              </a:rPr>
              <a:t>Milán, Itálie)</a:t>
            </a:r>
          </a:p>
          <a:p>
            <a:pPr marL="0" indent="0">
              <a:buNone/>
            </a:pPr>
            <a:endParaRPr lang="cs-CZ" sz="25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2500" dirty="0" smtClean="0"/>
              <a:t>2. U ostatních, zejména českých akcí, </a:t>
            </a:r>
            <a:r>
              <a:rPr lang="cs-CZ" sz="2500" u="sng" dirty="0" smtClean="0"/>
              <a:t>zatím</a:t>
            </a:r>
            <a:r>
              <a:rPr lang="cs-CZ" sz="2500" dirty="0" smtClean="0"/>
              <a:t> kvalifikátor </a:t>
            </a:r>
            <a:r>
              <a:rPr lang="cs-CZ" sz="2500" u="sng" dirty="0" smtClean="0"/>
              <a:t>nepřipojovat</a:t>
            </a:r>
            <a:r>
              <a:rPr lang="cs-CZ" sz="2500" dirty="0" smtClean="0"/>
              <a:t>:</a:t>
            </a:r>
          </a:p>
          <a:p>
            <a:pPr marL="0" indent="0">
              <a:buNone/>
            </a:pPr>
            <a:r>
              <a:rPr lang="cs-CZ" sz="2500" b="1" dirty="0" smtClean="0">
                <a:solidFill>
                  <a:srgbClr val="FF0000"/>
                </a:solidFill>
              </a:rPr>
              <a:t>Knihovny </a:t>
            </a:r>
            <a:r>
              <a:rPr lang="cs-CZ" sz="2500" b="1" dirty="0">
                <a:solidFill>
                  <a:srgbClr val="FF0000"/>
                </a:solidFill>
              </a:rPr>
              <a:t>bez hranic (2000 : Vsetín, Česko)</a:t>
            </a:r>
          </a:p>
          <a:p>
            <a:pPr marL="0" indent="0">
              <a:buNone/>
            </a:pPr>
            <a:r>
              <a:rPr lang="cs-CZ" sz="2500" dirty="0" smtClean="0"/>
              <a:t>nikoliv:</a:t>
            </a:r>
            <a:r>
              <a:rPr lang="cs-CZ" sz="2500" dirty="0"/>
              <a:t>	</a:t>
            </a:r>
          </a:p>
          <a:p>
            <a:pPr marL="0" indent="0">
              <a:buNone/>
            </a:pPr>
            <a:r>
              <a:rPr lang="cs-CZ" sz="2500" dirty="0"/>
              <a:t>Knihovny bez hranic (seminář) (2000 : Vsetín, Česko</a:t>
            </a:r>
            <a:r>
              <a:rPr lang="cs-CZ" sz="2500" dirty="0" smtClean="0"/>
              <a:t>)</a:t>
            </a:r>
            <a:endParaRPr lang="cs-CZ" sz="2500" dirty="0"/>
          </a:p>
        </p:txBody>
      </p:sp>
    </p:spTree>
    <p:extLst>
      <p:ext uri="{BB962C8B-B14F-4D97-AF65-F5344CB8AC3E}">
        <p14:creationId xmlns:p14="http://schemas.microsoft.com/office/powerpoint/2010/main" val="1347392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3568" y="1196752"/>
            <a:ext cx="8003232" cy="49294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500" i="1" dirty="0" smtClean="0"/>
              <a:t>Pozor na </a:t>
            </a:r>
            <a:r>
              <a:rPr lang="cs-CZ" sz="2500" i="1" u="sng" dirty="0" smtClean="0"/>
              <a:t>nejednoznačné názvy </a:t>
            </a:r>
            <a:r>
              <a:rPr lang="cs-CZ" sz="2500" i="1" u="sng" dirty="0" smtClean="0"/>
              <a:t>akcí u tzv. seriálových záhlaví</a:t>
            </a:r>
            <a:r>
              <a:rPr lang="cs-CZ" sz="2500" i="1" dirty="0" smtClean="0"/>
              <a:t>, které </a:t>
            </a:r>
            <a:r>
              <a:rPr lang="cs-CZ" sz="2500" i="1" u="sng" dirty="0" smtClean="0"/>
              <a:t>nejsou </a:t>
            </a:r>
            <a:r>
              <a:rPr lang="cs-CZ" sz="2500" i="1" u="sng" dirty="0"/>
              <a:t>dostatečně </a:t>
            </a:r>
            <a:r>
              <a:rPr lang="cs-CZ" sz="2500" i="1" u="sng" dirty="0" smtClean="0"/>
              <a:t>určeny </a:t>
            </a:r>
            <a:r>
              <a:rPr lang="cs-CZ" sz="2500" i="1" dirty="0"/>
              <a:t>jménem, pořadím, místem či rokem </a:t>
            </a:r>
            <a:r>
              <a:rPr lang="cs-CZ" sz="2500" i="1" dirty="0" smtClean="0"/>
              <a:t>konání.</a:t>
            </a:r>
          </a:p>
          <a:p>
            <a:pPr marL="0" indent="0">
              <a:buNone/>
            </a:pPr>
            <a:r>
              <a:rPr lang="cs-CZ" sz="2500" i="1" dirty="0" smtClean="0"/>
              <a:t>V </a:t>
            </a:r>
            <a:r>
              <a:rPr lang="cs-CZ" sz="2500" i="1" dirty="0" smtClean="0"/>
              <a:t>těchto případech se kvalifikátor i nadále používá:</a:t>
            </a:r>
          </a:p>
          <a:p>
            <a:pPr marL="0" indent="0">
              <a:buNone/>
            </a:pPr>
            <a:endParaRPr lang="cs-CZ" sz="2500" dirty="0" smtClean="0"/>
          </a:p>
          <a:p>
            <a:pPr marL="0" indent="0">
              <a:buNone/>
            </a:pPr>
            <a:r>
              <a:rPr lang="cs-CZ" sz="2500" b="1" dirty="0" smtClean="0">
                <a:solidFill>
                  <a:srgbClr val="FF0000"/>
                </a:solidFill>
              </a:rPr>
              <a:t>Pražské </a:t>
            </a:r>
            <a:r>
              <a:rPr lang="cs-CZ" sz="2500" b="1" dirty="0">
                <a:solidFill>
                  <a:srgbClr val="FF0000"/>
                </a:solidFill>
              </a:rPr>
              <a:t>jaro </a:t>
            </a:r>
            <a:r>
              <a:rPr lang="cs-CZ" sz="2500" b="1" u="sng" dirty="0">
                <a:solidFill>
                  <a:srgbClr val="FF0000"/>
                </a:solidFill>
              </a:rPr>
              <a:t>(festival) </a:t>
            </a:r>
            <a:endParaRPr lang="cs-CZ" sz="2500" b="1" u="sng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2500" b="1" dirty="0">
                <a:solidFill>
                  <a:srgbClr val="FF0000"/>
                </a:solidFill>
              </a:rPr>
              <a:t>Osivo a sadba </a:t>
            </a:r>
            <a:r>
              <a:rPr lang="cs-CZ" sz="2500" b="1" u="sng" dirty="0">
                <a:solidFill>
                  <a:srgbClr val="FF0000"/>
                </a:solidFill>
              </a:rPr>
              <a:t>(seminář)</a:t>
            </a:r>
            <a:endParaRPr lang="cs-CZ" sz="2500" b="1" u="sng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2500" b="1" dirty="0" err="1">
                <a:solidFill>
                  <a:srgbClr val="FF0000"/>
                </a:solidFill>
              </a:rPr>
              <a:t>Frejkovy</a:t>
            </a:r>
            <a:r>
              <a:rPr lang="cs-CZ" sz="2500" b="1" dirty="0">
                <a:solidFill>
                  <a:srgbClr val="FF0000"/>
                </a:solidFill>
              </a:rPr>
              <a:t> dny </a:t>
            </a:r>
            <a:r>
              <a:rPr lang="cs-CZ" sz="2500" b="1" u="sng" dirty="0">
                <a:solidFill>
                  <a:srgbClr val="FF0000"/>
                </a:solidFill>
              </a:rPr>
              <a:t>(kongres</a:t>
            </a:r>
            <a:r>
              <a:rPr lang="cs-CZ" sz="2500" b="1" u="sng" dirty="0" smtClean="0">
                <a:solidFill>
                  <a:srgbClr val="FF0000"/>
                </a:solidFill>
              </a:rPr>
              <a:t>)</a:t>
            </a:r>
          </a:p>
          <a:p>
            <a:pPr marL="0" indent="0">
              <a:buNone/>
            </a:pPr>
            <a:r>
              <a:rPr lang="cs-CZ" sz="2500" b="1" dirty="0">
                <a:solidFill>
                  <a:srgbClr val="FF0000"/>
                </a:solidFill>
              </a:rPr>
              <a:t>Bydlení a interiér </a:t>
            </a:r>
            <a:r>
              <a:rPr lang="cs-CZ" sz="2500" b="1" u="sng" dirty="0">
                <a:solidFill>
                  <a:srgbClr val="FF0000"/>
                </a:solidFill>
              </a:rPr>
              <a:t>(veletrh)</a:t>
            </a:r>
            <a:endParaRPr lang="cs-CZ" sz="2500" b="1" u="sng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459761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224136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cs-CZ" sz="4000" dirty="0" smtClean="0">
                <a:solidFill>
                  <a:srgbClr val="002060"/>
                </a:solidFill>
              </a:rPr>
              <a:t>Nová pole v autoritním záznamu pro korporace</a:t>
            </a:r>
            <a:endParaRPr lang="cs-CZ" sz="4000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700808"/>
            <a:ext cx="8784976" cy="5021539"/>
          </a:xfrm>
        </p:spPr>
        <p:txBody>
          <a:bodyPr>
            <a:noAutofit/>
          </a:bodyPr>
          <a:lstStyle/>
          <a:p>
            <a:r>
              <a:rPr lang="cs-CZ" sz="2500" dirty="0" smtClean="0"/>
              <a:t>Doporučená </a:t>
            </a:r>
            <a:r>
              <a:rPr lang="cs-CZ" sz="2500" u="sng" dirty="0" smtClean="0"/>
              <a:t>pole </a:t>
            </a:r>
            <a:r>
              <a:rPr lang="cs-CZ" sz="2500" u="sng" dirty="0"/>
              <a:t>3XX </a:t>
            </a:r>
            <a:r>
              <a:rPr lang="cs-CZ" sz="2500" u="sng" dirty="0" smtClean="0"/>
              <a:t> (Doplňující informace k záhlavím) </a:t>
            </a:r>
            <a:r>
              <a:rPr lang="cs-CZ" sz="2500" dirty="0" smtClean="0"/>
              <a:t>slouží </a:t>
            </a:r>
            <a:r>
              <a:rPr lang="cs-CZ" sz="2500" dirty="0"/>
              <a:t>k zaznamenání vybraných údajů (geografických, oborových, jazykových a dalších) spojených s korporací uvedenou v záhlaví. </a:t>
            </a:r>
            <a:endParaRPr lang="cs-CZ" sz="2500" dirty="0" smtClean="0"/>
          </a:p>
          <a:p>
            <a:pPr marL="0" indent="0">
              <a:buNone/>
            </a:pPr>
            <a:endParaRPr lang="cs-CZ" sz="2500" dirty="0" smtClean="0"/>
          </a:p>
          <a:p>
            <a:r>
              <a:rPr lang="cs-CZ" sz="2500" dirty="0" smtClean="0"/>
              <a:t>Používají se především </a:t>
            </a:r>
            <a:r>
              <a:rPr lang="cs-CZ" sz="2500" dirty="0"/>
              <a:t>za účelem lepší </a:t>
            </a:r>
            <a:r>
              <a:rPr lang="cs-CZ" sz="2500" dirty="0" smtClean="0"/>
              <a:t>(jednoznačnější</a:t>
            </a:r>
            <a:r>
              <a:rPr lang="cs-CZ" sz="2500" dirty="0"/>
              <a:t>) </a:t>
            </a:r>
            <a:r>
              <a:rPr lang="cs-CZ" sz="2500" u="sng" dirty="0"/>
              <a:t>identifikace korporace</a:t>
            </a:r>
            <a:r>
              <a:rPr lang="cs-CZ" sz="2500" dirty="0"/>
              <a:t>, na rozdíl od údajů obdobného typu uváděných např. v biografické a historické poznámce (pole 678), jsou tyto informace v polích 3XX </a:t>
            </a:r>
            <a:r>
              <a:rPr lang="cs-CZ" sz="2500" u="sng" dirty="0"/>
              <a:t>vždy ve strukturované </a:t>
            </a:r>
            <a:r>
              <a:rPr lang="cs-CZ" sz="2500" u="sng" dirty="0" smtClean="0"/>
              <a:t>podobě. </a:t>
            </a:r>
          </a:p>
          <a:p>
            <a:pPr marL="0" indent="0">
              <a:buNone/>
            </a:pPr>
            <a:endParaRPr lang="cs-CZ" sz="2500" u="sng" dirty="0" smtClean="0"/>
          </a:p>
          <a:p>
            <a:r>
              <a:rPr lang="cs-CZ" sz="2500" dirty="0" smtClean="0"/>
              <a:t>Forma </a:t>
            </a:r>
            <a:r>
              <a:rPr lang="cs-CZ" sz="2500" dirty="0"/>
              <a:t>údajů v poli 3XX se </a:t>
            </a:r>
            <a:r>
              <a:rPr lang="cs-CZ" sz="2500" u="sng" dirty="0"/>
              <a:t>přebírá z příslušných databází</a:t>
            </a:r>
            <a:r>
              <a:rPr lang="cs-CZ" sz="2500" dirty="0"/>
              <a:t>: soubor tematických autorit, soubor geografických autorit apod.)</a:t>
            </a:r>
          </a:p>
          <a:p>
            <a:pPr marL="0" indent="0">
              <a:buNone/>
            </a:pPr>
            <a:endParaRPr lang="cs-CZ" sz="2600" dirty="0" smtClean="0"/>
          </a:p>
        </p:txBody>
      </p:sp>
      <p:pic>
        <p:nvPicPr>
          <p:cNvPr id="5" name="Obrázek 4" descr="logo N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272832" y="6381328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6159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flipV="1">
            <a:off x="457200" y="228919"/>
            <a:ext cx="8229600" cy="45719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6"/>
            <a:ext cx="8435280" cy="54334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500" u="sng" dirty="0"/>
              <a:t>Přehled nových </a:t>
            </a:r>
            <a:r>
              <a:rPr lang="cs-CZ" sz="2500" u="sng" dirty="0" smtClean="0"/>
              <a:t>doporučených polí </a:t>
            </a:r>
            <a:r>
              <a:rPr lang="cs-CZ" sz="2500" u="sng" dirty="0"/>
              <a:t>3XX v autoritním </a:t>
            </a:r>
            <a:r>
              <a:rPr lang="cs-CZ" sz="2500" u="sng" dirty="0" smtClean="0"/>
              <a:t>záznamu pro korporace:</a:t>
            </a:r>
          </a:p>
          <a:p>
            <a:pPr marL="0" indent="0">
              <a:buNone/>
            </a:pPr>
            <a:endParaRPr lang="cs-CZ" sz="2500" u="sng" dirty="0" smtClean="0"/>
          </a:p>
          <a:p>
            <a:r>
              <a:rPr lang="cs-CZ" sz="2500" dirty="0" smtClean="0"/>
              <a:t>368		Jiné </a:t>
            </a:r>
            <a:r>
              <a:rPr lang="cs-CZ" sz="2500" dirty="0"/>
              <a:t>související informace o </a:t>
            </a:r>
            <a:r>
              <a:rPr lang="cs-CZ" sz="2500" dirty="0" smtClean="0"/>
              <a:t>osobě nebo korporaci</a:t>
            </a:r>
            <a:endParaRPr lang="en-US" sz="2500" dirty="0" smtClean="0"/>
          </a:p>
          <a:p>
            <a:endParaRPr lang="en-US" sz="2500" dirty="0"/>
          </a:p>
          <a:p>
            <a:r>
              <a:rPr lang="cs-CZ" sz="2500" dirty="0"/>
              <a:t>3</a:t>
            </a:r>
            <a:r>
              <a:rPr lang="cs-CZ" sz="2500" dirty="0" smtClean="0"/>
              <a:t>70		Související místo</a:t>
            </a:r>
          </a:p>
          <a:p>
            <a:endParaRPr lang="cs-CZ" sz="2500" dirty="0" smtClean="0"/>
          </a:p>
          <a:p>
            <a:r>
              <a:rPr lang="cs-CZ" sz="2500" dirty="0"/>
              <a:t>3</a:t>
            </a:r>
            <a:r>
              <a:rPr lang="cs-CZ" sz="2500" dirty="0" smtClean="0"/>
              <a:t>72		Oblast působení</a:t>
            </a:r>
          </a:p>
          <a:p>
            <a:endParaRPr lang="cs-CZ" sz="2500" dirty="0" smtClean="0"/>
          </a:p>
          <a:p>
            <a:r>
              <a:rPr lang="cs-CZ" sz="2500" dirty="0"/>
              <a:t>3</a:t>
            </a:r>
            <a:r>
              <a:rPr lang="cs-CZ" sz="2500" dirty="0" smtClean="0"/>
              <a:t>77		Související jazyk</a:t>
            </a:r>
            <a:r>
              <a:rPr lang="cs-CZ" sz="2500" u="sng" dirty="0"/>
              <a:t/>
            </a:r>
            <a:br>
              <a:rPr lang="cs-CZ" sz="2500" u="sng" dirty="0"/>
            </a:br>
            <a:endParaRPr lang="cs-CZ" sz="2500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2832" y="6381328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4881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-459432"/>
            <a:ext cx="8435280" cy="756084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sz="2800" dirty="0"/>
          </a:p>
          <a:p>
            <a:r>
              <a:rPr lang="cs-CZ" sz="2500" b="1" dirty="0" smtClean="0"/>
              <a:t>368</a:t>
            </a:r>
            <a:r>
              <a:rPr lang="cs-CZ" sz="2500" dirty="0"/>
              <a:t>		</a:t>
            </a:r>
            <a:r>
              <a:rPr lang="cs-CZ" sz="2500" b="1" u="sng" dirty="0" smtClean="0"/>
              <a:t>Jiné související informace o korporaci</a:t>
            </a:r>
          </a:p>
          <a:p>
            <a:pPr marL="0" indent="0">
              <a:buNone/>
            </a:pPr>
            <a:r>
              <a:rPr lang="cs-CZ" sz="2500" dirty="0" smtClean="0"/>
              <a:t>		</a:t>
            </a:r>
            <a:r>
              <a:rPr lang="cs-CZ" sz="2500" b="1" u="sng" dirty="0" smtClean="0"/>
              <a:t>$</a:t>
            </a:r>
            <a:r>
              <a:rPr lang="cs-CZ" sz="2500" b="1" u="sng" dirty="0"/>
              <a:t>a 	</a:t>
            </a:r>
            <a:r>
              <a:rPr lang="cs-CZ" sz="2500" b="1" u="sng" dirty="0" smtClean="0"/>
              <a:t>Typ korporace</a:t>
            </a:r>
          </a:p>
          <a:p>
            <a:pPr marL="1828800" lvl="4" indent="0">
              <a:buNone/>
            </a:pPr>
            <a:r>
              <a:rPr lang="cs-CZ" sz="2500" i="1" dirty="0"/>
              <a:t>$s 	Počáteční datum rozmezí</a:t>
            </a:r>
          </a:p>
          <a:p>
            <a:pPr marL="1828800" lvl="4" indent="0">
              <a:buNone/>
            </a:pPr>
            <a:r>
              <a:rPr lang="cs-CZ" sz="2500" i="1" dirty="0"/>
              <a:t>$t 	Konečné datum rozmezí</a:t>
            </a:r>
          </a:p>
          <a:p>
            <a:pPr marL="0" indent="0">
              <a:buNone/>
            </a:pPr>
            <a:r>
              <a:rPr lang="cs-CZ" sz="2500" dirty="0"/>
              <a:t>	</a:t>
            </a:r>
            <a:r>
              <a:rPr lang="cs-CZ" sz="2500" dirty="0" smtClean="0"/>
              <a:t>	</a:t>
            </a:r>
            <a:r>
              <a:rPr lang="cs-CZ" sz="2500" i="1" dirty="0" smtClean="0"/>
              <a:t>(Forma se přebírá z tematických autorit.)</a:t>
            </a:r>
          </a:p>
          <a:p>
            <a:pPr marL="0" indent="0">
              <a:buNone/>
            </a:pPr>
            <a:endParaRPr lang="cs-CZ" sz="2500" i="1" dirty="0" smtClean="0"/>
          </a:p>
          <a:p>
            <a:pPr marL="0" indent="0">
              <a:buNone/>
            </a:pPr>
            <a:r>
              <a:rPr lang="cs-CZ" sz="2500" dirty="0" smtClean="0"/>
              <a:t>110 2 	$a</a:t>
            </a:r>
            <a:r>
              <a:rPr lang="cs-CZ" sz="2500" dirty="0"/>
              <a:t>	Hatě Tovačov (umělecká skupina</a:t>
            </a:r>
            <a:r>
              <a:rPr lang="cs-CZ" sz="2500" dirty="0" smtClean="0"/>
              <a:t>)</a:t>
            </a:r>
          </a:p>
          <a:p>
            <a:pPr marL="0" indent="0">
              <a:buNone/>
            </a:pPr>
            <a:r>
              <a:rPr lang="cs-CZ" sz="2500" b="1" dirty="0" smtClean="0">
                <a:solidFill>
                  <a:srgbClr val="FF0000"/>
                </a:solidFill>
              </a:rPr>
              <a:t>368	$a	taneční soubory</a:t>
            </a:r>
          </a:p>
          <a:p>
            <a:pPr marL="0" indent="0">
              <a:buNone/>
            </a:pPr>
            <a:endParaRPr lang="cs-CZ" sz="25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2500" dirty="0" smtClean="0"/>
              <a:t>111 </a:t>
            </a:r>
            <a:r>
              <a:rPr lang="cs-CZ" sz="2500" dirty="0"/>
              <a:t>2 </a:t>
            </a:r>
            <a:r>
              <a:rPr lang="cs-CZ" sz="2500" dirty="0" smtClean="0"/>
              <a:t>	$</a:t>
            </a:r>
            <a:r>
              <a:rPr lang="cs-CZ" sz="2500" dirty="0"/>
              <a:t>a	Divadlo na </a:t>
            </a:r>
            <a:r>
              <a:rPr lang="cs-CZ" sz="2500" dirty="0" smtClean="0"/>
              <a:t>ulici</a:t>
            </a:r>
          </a:p>
          <a:p>
            <a:pPr marL="0" indent="0">
              <a:buNone/>
            </a:pPr>
            <a:r>
              <a:rPr lang="cs-CZ" sz="2500" dirty="0"/>
              <a:t>	</a:t>
            </a:r>
            <a:r>
              <a:rPr lang="cs-CZ" sz="2500" dirty="0" smtClean="0"/>
              <a:t>$n	(5. :</a:t>
            </a:r>
          </a:p>
          <a:p>
            <a:pPr marL="0" indent="0">
              <a:buNone/>
            </a:pPr>
            <a:r>
              <a:rPr lang="cs-CZ" sz="2500" dirty="0"/>
              <a:t>	$d 	</a:t>
            </a:r>
            <a:r>
              <a:rPr lang="cs-CZ" sz="2500" dirty="0" smtClean="0"/>
              <a:t>2000 </a:t>
            </a:r>
            <a:r>
              <a:rPr lang="cs-CZ" sz="2500" dirty="0"/>
              <a:t>:</a:t>
            </a:r>
          </a:p>
          <a:p>
            <a:pPr marL="0" indent="0">
              <a:buNone/>
            </a:pPr>
            <a:r>
              <a:rPr lang="cs-CZ" sz="2500" dirty="0"/>
              <a:t>	$c	</a:t>
            </a:r>
            <a:r>
              <a:rPr lang="cs-CZ" sz="2500" dirty="0" smtClean="0"/>
              <a:t>Plzeň, Česko)</a:t>
            </a:r>
            <a:endParaRPr lang="cs-CZ" sz="2500" dirty="0"/>
          </a:p>
          <a:p>
            <a:pPr marL="0" indent="0">
              <a:buNone/>
            </a:pPr>
            <a:r>
              <a:rPr lang="cs-CZ" sz="2500" b="1" dirty="0" smtClean="0">
                <a:solidFill>
                  <a:srgbClr val="FF0000"/>
                </a:solidFill>
              </a:rPr>
              <a:t>368</a:t>
            </a:r>
            <a:r>
              <a:rPr lang="cs-CZ" sz="2500" b="1" dirty="0">
                <a:solidFill>
                  <a:srgbClr val="FF0000"/>
                </a:solidFill>
              </a:rPr>
              <a:t>	</a:t>
            </a:r>
            <a:r>
              <a:rPr lang="cs-CZ" sz="2500" b="1" dirty="0" smtClean="0">
                <a:solidFill>
                  <a:srgbClr val="FF0000"/>
                </a:solidFill>
              </a:rPr>
              <a:t>$a</a:t>
            </a:r>
            <a:r>
              <a:rPr lang="cs-CZ" sz="2500" b="1" dirty="0">
                <a:solidFill>
                  <a:srgbClr val="FF0000"/>
                </a:solidFill>
              </a:rPr>
              <a:t>	</a:t>
            </a:r>
            <a:r>
              <a:rPr lang="cs-CZ" sz="2500" b="1" dirty="0" smtClean="0">
                <a:solidFill>
                  <a:srgbClr val="FF0000"/>
                </a:solidFill>
              </a:rPr>
              <a:t>festivaly</a:t>
            </a:r>
            <a:endParaRPr lang="cs-CZ" sz="2500" i="1" dirty="0"/>
          </a:p>
          <a:p>
            <a:pPr marL="0" indent="0">
              <a:buNone/>
            </a:pPr>
            <a:endParaRPr lang="cs-CZ" sz="25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sz="2800" i="1" dirty="0"/>
          </a:p>
          <a:p>
            <a:pPr marL="914400" lvl="2" indent="0">
              <a:buNone/>
            </a:pPr>
            <a:endParaRPr lang="cs-CZ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2832" y="6381328"/>
            <a:ext cx="475632" cy="341019"/>
          </a:xfrm>
          <a:prstGeom prst="rect">
            <a:avLst/>
          </a:prstGeom>
        </p:spPr>
      </p:pic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-18240" y="70913"/>
            <a:ext cx="8229600" cy="45719"/>
          </a:xfrm>
        </p:spPr>
        <p:txBody>
          <a:bodyPr>
            <a:noAutofit/>
          </a:bodyPr>
          <a:lstStyle/>
          <a:p>
            <a:endParaRPr lang="cs-CZ" sz="3200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44624"/>
            <a:ext cx="8229600" cy="6984776"/>
          </a:xfrm>
        </p:spPr>
        <p:txBody>
          <a:bodyPr>
            <a:normAutofit/>
          </a:bodyPr>
          <a:lstStyle/>
          <a:p>
            <a:r>
              <a:rPr lang="cs-CZ" sz="2500" b="1" dirty="0"/>
              <a:t>370	</a:t>
            </a:r>
            <a:r>
              <a:rPr lang="cs-CZ" sz="2500" dirty="0"/>
              <a:t>	</a:t>
            </a:r>
            <a:r>
              <a:rPr lang="cs-CZ" sz="2500" b="1" u="sng" dirty="0"/>
              <a:t>Související místo</a:t>
            </a:r>
          </a:p>
          <a:p>
            <a:pPr marL="1828800" lvl="4" indent="0">
              <a:buNone/>
            </a:pPr>
            <a:r>
              <a:rPr lang="cs-CZ" sz="2500" b="1" u="sng" dirty="0"/>
              <a:t>$c </a:t>
            </a:r>
            <a:r>
              <a:rPr lang="cs-CZ" sz="2500" b="1" u="sng" dirty="0" smtClean="0"/>
              <a:t>	Související </a:t>
            </a:r>
            <a:r>
              <a:rPr lang="cs-CZ" sz="2500" b="1" u="sng" dirty="0"/>
              <a:t>země</a:t>
            </a:r>
          </a:p>
          <a:p>
            <a:pPr marL="1828800" lvl="4" indent="0">
              <a:buNone/>
            </a:pPr>
            <a:r>
              <a:rPr lang="cs-CZ" sz="2500" b="1" u="sng" dirty="0"/>
              <a:t>$e </a:t>
            </a:r>
            <a:r>
              <a:rPr lang="cs-CZ" sz="2500" b="1" u="sng" dirty="0" smtClean="0"/>
              <a:t>	Sídlo </a:t>
            </a:r>
            <a:r>
              <a:rPr lang="cs-CZ" sz="2500" b="1" u="sng" dirty="0"/>
              <a:t>korporace</a:t>
            </a:r>
          </a:p>
          <a:p>
            <a:pPr marL="1828800" lvl="4" indent="0">
              <a:buNone/>
            </a:pPr>
            <a:r>
              <a:rPr lang="cs-CZ" sz="2500" b="1" u="sng" dirty="0"/>
              <a:t>$f </a:t>
            </a:r>
            <a:r>
              <a:rPr lang="cs-CZ" sz="2500" b="1" u="sng" dirty="0" smtClean="0"/>
              <a:t>	Jiné </a:t>
            </a:r>
            <a:r>
              <a:rPr lang="cs-CZ" sz="2500" b="1" u="sng" dirty="0"/>
              <a:t>související </a:t>
            </a:r>
            <a:r>
              <a:rPr lang="cs-CZ" sz="2500" b="1" u="sng" dirty="0" smtClean="0"/>
              <a:t>místo</a:t>
            </a:r>
          </a:p>
          <a:p>
            <a:pPr marL="1828800" lvl="4" indent="0">
              <a:buNone/>
            </a:pPr>
            <a:r>
              <a:rPr lang="cs-CZ" sz="2500" i="1" dirty="0" smtClean="0"/>
              <a:t>$s 	Počáteční datum rozmezí</a:t>
            </a:r>
            <a:endParaRPr lang="cs-CZ" sz="2500" i="1" dirty="0"/>
          </a:p>
          <a:p>
            <a:pPr marL="1828800" lvl="4" indent="0">
              <a:buNone/>
            </a:pPr>
            <a:r>
              <a:rPr lang="cs-CZ" sz="2500" i="1" dirty="0" smtClean="0"/>
              <a:t>$t 	Konečné </a:t>
            </a:r>
            <a:r>
              <a:rPr lang="cs-CZ" sz="2500" i="1" dirty="0"/>
              <a:t>datum rozmezí</a:t>
            </a:r>
          </a:p>
          <a:p>
            <a:pPr marL="914400" lvl="2" indent="0">
              <a:buNone/>
            </a:pPr>
            <a:r>
              <a:rPr lang="cs-CZ" sz="2500" dirty="0"/>
              <a:t>	</a:t>
            </a:r>
            <a:r>
              <a:rPr lang="cs-CZ" sz="2500" i="1" dirty="0"/>
              <a:t>(Forma se přebírá z </a:t>
            </a:r>
            <a:r>
              <a:rPr lang="cs-CZ" sz="2500" i="1" dirty="0" smtClean="0"/>
              <a:t>geografických </a:t>
            </a:r>
            <a:r>
              <a:rPr lang="cs-CZ" sz="2500" i="1" dirty="0"/>
              <a:t>autorit</a:t>
            </a:r>
            <a:r>
              <a:rPr lang="cs-CZ" sz="2500" i="1" dirty="0" smtClean="0"/>
              <a:t>.)</a:t>
            </a:r>
          </a:p>
          <a:p>
            <a:pPr marL="0" lvl="4" indent="0">
              <a:buNone/>
            </a:pPr>
            <a:endParaRPr lang="cs-CZ" sz="2500" dirty="0" smtClean="0"/>
          </a:p>
          <a:p>
            <a:pPr marL="0" lvl="4" indent="0">
              <a:buNone/>
            </a:pPr>
            <a:r>
              <a:rPr lang="cs-CZ" sz="2500" b="1" u="sng" dirty="0" smtClean="0"/>
              <a:t>$c	Související země</a:t>
            </a:r>
            <a:endParaRPr lang="cs-CZ" sz="2500" b="1" u="sng" dirty="0"/>
          </a:p>
          <a:p>
            <a:pPr marL="0" indent="0">
              <a:buNone/>
            </a:pPr>
            <a:r>
              <a:rPr lang="cs-CZ" sz="2500" i="1" dirty="0" smtClean="0"/>
              <a:t>Od 1. 4. 2015 se přestane používat národní pole </a:t>
            </a:r>
            <a:r>
              <a:rPr lang="cs-CZ" sz="2500" i="1" u="sng" dirty="0" smtClean="0"/>
              <a:t>909</a:t>
            </a:r>
            <a:r>
              <a:rPr lang="cs-CZ" sz="2500" i="1" dirty="0" smtClean="0"/>
              <a:t> (Provenience) s kódem „CZ“ pro české korporace a bude automaticky převedeno do </a:t>
            </a:r>
            <a:r>
              <a:rPr lang="cs-CZ" sz="2500" i="1" dirty="0" err="1" smtClean="0"/>
              <a:t>podpole</a:t>
            </a:r>
            <a:r>
              <a:rPr lang="cs-CZ" sz="2500" i="1" dirty="0" smtClean="0"/>
              <a:t> $c v poli </a:t>
            </a:r>
            <a:r>
              <a:rPr lang="cs-CZ" sz="2500" i="1" u="sng" dirty="0" smtClean="0"/>
              <a:t>370</a:t>
            </a:r>
            <a:r>
              <a:rPr lang="cs-CZ" sz="2500" i="1" dirty="0" smtClean="0"/>
              <a:t>.</a:t>
            </a:r>
          </a:p>
          <a:p>
            <a:pPr marL="0" indent="0">
              <a:buNone/>
            </a:pPr>
            <a:endParaRPr lang="cs-CZ" sz="2500" dirty="0" smtClean="0"/>
          </a:p>
          <a:p>
            <a:pPr marL="0" indent="0">
              <a:buNone/>
            </a:pPr>
            <a:r>
              <a:rPr lang="cs-CZ" sz="2500" dirty="0" smtClean="0"/>
              <a:t>110 2 $a</a:t>
            </a:r>
            <a:r>
              <a:rPr lang="cs-CZ" sz="2500" dirty="0"/>
              <a:t>	</a:t>
            </a:r>
            <a:r>
              <a:rPr lang="cs-CZ" sz="2500" dirty="0" err="1" smtClean="0"/>
              <a:t>Pepela</a:t>
            </a:r>
            <a:r>
              <a:rPr lang="cs-CZ" sz="2500" dirty="0" smtClean="0"/>
              <a:t> (hudební skupina)	</a:t>
            </a:r>
          </a:p>
          <a:p>
            <a:pPr marL="0" indent="0">
              <a:buNone/>
            </a:pPr>
            <a:r>
              <a:rPr lang="cs-CZ" sz="2500" b="1" dirty="0" smtClean="0">
                <a:solidFill>
                  <a:srgbClr val="FF0000"/>
                </a:solidFill>
              </a:rPr>
              <a:t>370	$c	Česko</a:t>
            </a:r>
          </a:p>
          <a:p>
            <a:pPr marL="0" indent="0">
              <a:buNone/>
            </a:pPr>
            <a:endParaRPr lang="cs-CZ" sz="28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sz="2800" i="1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2832" y="6381328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2819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sz="2800" dirty="0" smtClean="0"/>
          </a:p>
          <a:p>
            <a:pPr marL="0" lvl="4" indent="0">
              <a:buNone/>
            </a:pPr>
            <a:r>
              <a:rPr lang="cs-CZ" sz="2500" b="1" u="sng" dirty="0" smtClean="0"/>
              <a:t>$e</a:t>
            </a:r>
            <a:r>
              <a:rPr lang="cs-CZ" sz="2500" b="1" u="sng" dirty="0"/>
              <a:t>	</a:t>
            </a:r>
            <a:r>
              <a:rPr lang="cs-CZ" sz="2500" b="1" u="sng" dirty="0" smtClean="0"/>
              <a:t>Sídlo korporace (místo konání akce)</a:t>
            </a:r>
            <a:endParaRPr lang="cs-CZ" sz="2500" b="1" u="sng" dirty="0"/>
          </a:p>
          <a:p>
            <a:pPr marL="0" indent="0">
              <a:buNone/>
            </a:pPr>
            <a:endParaRPr lang="cs-CZ" sz="2500" dirty="0"/>
          </a:p>
          <a:p>
            <a:pPr marL="0" indent="0">
              <a:buNone/>
            </a:pPr>
            <a:r>
              <a:rPr lang="cs-CZ" sz="2500" dirty="0" smtClean="0"/>
              <a:t>110 </a:t>
            </a:r>
            <a:r>
              <a:rPr lang="cs-CZ" sz="2500" dirty="0"/>
              <a:t>2 $a	Vysoká škola regionálního </a:t>
            </a:r>
            <a:r>
              <a:rPr lang="cs-CZ" sz="2500" dirty="0" smtClean="0"/>
              <a:t>rozvoje</a:t>
            </a:r>
          </a:p>
          <a:p>
            <a:pPr marL="0" indent="0">
              <a:buNone/>
            </a:pPr>
            <a:r>
              <a:rPr lang="cs-CZ" sz="2500" b="1" dirty="0" smtClean="0">
                <a:solidFill>
                  <a:srgbClr val="FF0000"/>
                </a:solidFill>
              </a:rPr>
              <a:t>370</a:t>
            </a:r>
            <a:r>
              <a:rPr lang="cs-CZ" sz="2500" b="1" dirty="0">
                <a:solidFill>
                  <a:srgbClr val="FF0000"/>
                </a:solidFill>
              </a:rPr>
              <a:t>	</a:t>
            </a:r>
            <a:r>
              <a:rPr lang="cs-CZ" sz="2500" dirty="0" smtClean="0"/>
              <a:t>$c</a:t>
            </a:r>
            <a:r>
              <a:rPr lang="cs-CZ" sz="2500" dirty="0"/>
              <a:t>	</a:t>
            </a:r>
            <a:r>
              <a:rPr lang="cs-CZ" sz="2500" dirty="0" smtClean="0"/>
              <a:t>Česko</a:t>
            </a:r>
            <a:endParaRPr lang="cs-CZ" sz="2500" dirty="0"/>
          </a:p>
          <a:p>
            <a:pPr marL="0" indent="0">
              <a:buNone/>
            </a:pPr>
            <a:r>
              <a:rPr lang="cs-CZ" sz="2500" b="1" dirty="0">
                <a:solidFill>
                  <a:srgbClr val="FF0000"/>
                </a:solidFill>
              </a:rPr>
              <a:t>	</a:t>
            </a:r>
            <a:r>
              <a:rPr lang="cs-CZ" sz="2500" b="1" dirty="0" smtClean="0">
                <a:solidFill>
                  <a:srgbClr val="FF0000"/>
                </a:solidFill>
              </a:rPr>
              <a:t>$</a:t>
            </a:r>
            <a:r>
              <a:rPr lang="cs-CZ" sz="2500" b="1" dirty="0">
                <a:solidFill>
                  <a:srgbClr val="FF0000"/>
                </a:solidFill>
              </a:rPr>
              <a:t>e	Praha (Česko)</a:t>
            </a:r>
          </a:p>
          <a:p>
            <a:pPr marL="0" indent="0">
              <a:buNone/>
            </a:pPr>
            <a:endParaRPr lang="cs-CZ" sz="25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2500" dirty="0"/>
              <a:t>111 2 $a	Konference dermatologie pro praxi</a:t>
            </a:r>
          </a:p>
          <a:p>
            <a:pPr marL="0" indent="0">
              <a:buNone/>
            </a:pPr>
            <a:r>
              <a:rPr lang="cs-CZ" sz="2500" dirty="0"/>
              <a:t>	$d 	(2009 :</a:t>
            </a:r>
          </a:p>
          <a:p>
            <a:pPr marL="0" indent="0">
              <a:buNone/>
            </a:pPr>
            <a:r>
              <a:rPr lang="cs-CZ" sz="2500" dirty="0"/>
              <a:t>	$c	Olomouc, Česko)</a:t>
            </a:r>
          </a:p>
          <a:p>
            <a:pPr marL="0" indent="0">
              <a:buNone/>
            </a:pPr>
            <a:r>
              <a:rPr lang="cs-CZ" sz="2500" b="1" dirty="0" smtClean="0">
                <a:solidFill>
                  <a:srgbClr val="FF0000"/>
                </a:solidFill>
              </a:rPr>
              <a:t>370	</a:t>
            </a:r>
            <a:r>
              <a:rPr lang="cs-CZ" sz="2500" dirty="0" smtClean="0"/>
              <a:t>$c</a:t>
            </a:r>
            <a:r>
              <a:rPr lang="cs-CZ" sz="2500" dirty="0"/>
              <a:t>	</a:t>
            </a:r>
            <a:r>
              <a:rPr lang="cs-CZ" sz="2500" dirty="0" smtClean="0"/>
              <a:t>Česko</a:t>
            </a:r>
          </a:p>
          <a:p>
            <a:pPr marL="0" indent="0">
              <a:buNone/>
            </a:pPr>
            <a:r>
              <a:rPr lang="cs-CZ" sz="2500" b="1" dirty="0" smtClean="0">
                <a:solidFill>
                  <a:srgbClr val="FF0000"/>
                </a:solidFill>
              </a:rPr>
              <a:t>	$</a:t>
            </a:r>
            <a:r>
              <a:rPr lang="cs-CZ" sz="2500" b="1" dirty="0">
                <a:solidFill>
                  <a:srgbClr val="FF0000"/>
                </a:solidFill>
              </a:rPr>
              <a:t>e	Olomouc (Česko)</a:t>
            </a:r>
          </a:p>
          <a:p>
            <a:pPr marL="0" indent="0">
              <a:buNone/>
            </a:pPr>
            <a:endParaRPr lang="cs-CZ" sz="2800" b="1" dirty="0">
              <a:solidFill>
                <a:srgbClr val="FF0000"/>
              </a:solidFill>
            </a:endParaRPr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2832" y="6381328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418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71600" y="476672"/>
            <a:ext cx="7715200" cy="63813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500" u="sng" dirty="0" smtClean="0"/>
              <a:t>Příklad použití pole 370 pro více míst konání akce:</a:t>
            </a:r>
          </a:p>
          <a:p>
            <a:pPr marL="0" indent="0">
              <a:buNone/>
            </a:pPr>
            <a:endParaRPr lang="cs-CZ" sz="2500" dirty="0"/>
          </a:p>
          <a:p>
            <a:pPr marL="0" indent="0">
              <a:buNone/>
            </a:pPr>
            <a:r>
              <a:rPr lang="cs-CZ" sz="2500" dirty="0" smtClean="0"/>
              <a:t>111 </a:t>
            </a:r>
            <a:r>
              <a:rPr lang="cs-CZ" sz="2500" dirty="0"/>
              <a:t>2 $a	</a:t>
            </a:r>
            <a:r>
              <a:rPr lang="cs-CZ" sz="2500" dirty="0" err="1" smtClean="0"/>
              <a:t>Febiofest</a:t>
            </a:r>
            <a:endParaRPr lang="cs-CZ" sz="2500" dirty="0" smtClean="0"/>
          </a:p>
          <a:p>
            <a:pPr marL="0" indent="0">
              <a:buNone/>
            </a:pPr>
            <a:r>
              <a:rPr lang="cs-CZ" sz="2500" dirty="0"/>
              <a:t>	</a:t>
            </a:r>
            <a:r>
              <a:rPr lang="cs-CZ" sz="2500" dirty="0" smtClean="0"/>
              <a:t>$n	(13. :</a:t>
            </a:r>
            <a:endParaRPr lang="cs-CZ" sz="2500" dirty="0"/>
          </a:p>
          <a:p>
            <a:pPr marL="0" indent="0">
              <a:buNone/>
            </a:pPr>
            <a:r>
              <a:rPr lang="cs-CZ" sz="2500" dirty="0"/>
              <a:t>	$d 	</a:t>
            </a:r>
            <a:r>
              <a:rPr lang="cs-CZ" sz="2500" dirty="0" smtClean="0"/>
              <a:t>2006 </a:t>
            </a:r>
            <a:r>
              <a:rPr lang="cs-CZ" sz="2500" dirty="0"/>
              <a:t>:</a:t>
            </a:r>
          </a:p>
          <a:p>
            <a:pPr marL="0" indent="0">
              <a:buNone/>
            </a:pPr>
            <a:r>
              <a:rPr lang="cs-CZ" sz="2500" dirty="0"/>
              <a:t>	$c	</a:t>
            </a:r>
            <a:r>
              <a:rPr lang="cs-CZ" sz="2500" dirty="0" smtClean="0"/>
              <a:t>Česko</a:t>
            </a:r>
            <a:r>
              <a:rPr lang="cs-CZ" sz="2500" dirty="0"/>
              <a:t>)</a:t>
            </a:r>
          </a:p>
          <a:p>
            <a:pPr marL="0" indent="0">
              <a:buNone/>
            </a:pPr>
            <a:r>
              <a:rPr lang="cs-CZ" sz="2500" b="1" dirty="0">
                <a:solidFill>
                  <a:srgbClr val="FF0000"/>
                </a:solidFill>
              </a:rPr>
              <a:t>370	</a:t>
            </a:r>
            <a:r>
              <a:rPr lang="cs-CZ" sz="2500" b="1" dirty="0" smtClean="0">
                <a:solidFill>
                  <a:srgbClr val="FF0000"/>
                </a:solidFill>
              </a:rPr>
              <a:t>$e	Praha (Česko)</a:t>
            </a:r>
          </a:p>
          <a:p>
            <a:pPr marL="0" indent="0">
              <a:buNone/>
            </a:pPr>
            <a:r>
              <a:rPr lang="cs-CZ" sz="2500" b="1" dirty="0">
                <a:solidFill>
                  <a:srgbClr val="FF0000"/>
                </a:solidFill>
              </a:rPr>
              <a:t>	$e	</a:t>
            </a:r>
            <a:r>
              <a:rPr lang="cs-CZ" sz="2500" b="1" dirty="0" smtClean="0">
                <a:solidFill>
                  <a:srgbClr val="FF0000"/>
                </a:solidFill>
              </a:rPr>
              <a:t>Brno </a:t>
            </a:r>
            <a:r>
              <a:rPr lang="cs-CZ" sz="2500" b="1" dirty="0">
                <a:solidFill>
                  <a:srgbClr val="FF0000"/>
                </a:solidFill>
              </a:rPr>
              <a:t>(Česko)</a:t>
            </a:r>
          </a:p>
          <a:p>
            <a:pPr marL="0" indent="0">
              <a:buNone/>
            </a:pPr>
            <a:r>
              <a:rPr lang="cs-CZ" sz="2500" b="1" dirty="0">
                <a:solidFill>
                  <a:srgbClr val="FF0000"/>
                </a:solidFill>
              </a:rPr>
              <a:t>	$e	</a:t>
            </a:r>
            <a:r>
              <a:rPr lang="cs-CZ" sz="2500" b="1" dirty="0" smtClean="0">
                <a:solidFill>
                  <a:srgbClr val="FF0000"/>
                </a:solidFill>
              </a:rPr>
              <a:t>Olomouc </a:t>
            </a:r>
            <a:r>
              <a:rPr lang="cs-CZ" sz="2500" b="1" dirty="0">
                <a:solidFill>
                  <a:srgbClr val="FF0000"/>
                </a:solidFill>
              </a:rPr>
              <a:t>(Česko)</a:t>
            </a:r>
          </a:p>
          <a:p>
            <a:pPr marL="0" indent="0">
              <a:buNone/>
            </a:pPr>
            <a:r>
              <a:rPr lang="cs-CZ" sz="2500" b="1" dirty="0">
                <a:solidFill>
                  <a:srgbClr val="FF0000"/>
                </a:solidFill>
              </a:rPr>
              <a:t>	$e	</a:t>
            </a:r>
            <a:r>
              <a:rPr lang="cs-CZ" sz="2500" b="1" dirty="0" smtClean="0">
                <a:solidFill>
                  <a:srgbClr val="FF0000"/>
                </a:solidFill>
              </a:rPr>
              <a:t>Ostrava </a:t>
            </a:r>
            <a:r>
              <a:rPr lang="cs-CZ" sz="2500" b="1" dirty="0">
                <a:solidFill>
                  <a:srgbClr val="FF0000"/>
                </a:solidFill>
              </a:rPr>
              <a:t>(Česko)</a:t>
            </a:r>
          </a:p>
          <a:p>
            <a:pPr marL="0" indent="0">
              <a:buNone/>
            </a:pPr>
            <a:r>
              <a:rPr lang="cs-CZ" sz="2500" b="1" dirty="0">
                <a:solidFill>
                  <a:srgbClr val="FF0000"/>
                </a:solidFill>
              </a:rPr>
              <a:t>	$e	</a:t>
            </a:r>
            <a:r>
              <a:rPr lang="cs-CZ" sz="2500" b="1" dirty="0" smtClean="0">
                <a:solidFill>
                  <a:srgbClr val="FF0000"/>
                </a:solidFill>
              </a:rPr>
              <a:t>Liberec </a:t>
            </a:r>
            <a:r>
              <a:rPr lang="cs-CZ" sz="2500" b="1" dirty="0">
                <a:solidFill>
                  <a:srgbClr val="FF0000"/>
                </a:solidFill>
              </a:rPr>
              <a:t>(Česko)</a:t>
            </a:r>
          </a:p>
          <a:p>
            <a:pPr marL="0" indent="0">
              <a:buNone/>
            </a:pPr>
            <a:r>
              <a:rPr lang="cs-CZ" sz="2500" b="1" dirty="0">
                <a:solidFill>
                  <a:srgbClr val="FF0000"/>
                </a:solidFill>
              </a:rPr>
              <a:t>	$e	</a:t>
            </a:r>
            <a:r>
              <a:rPr lang="cs-CZ" sz="2500" b="1" dirty="0" smtClean="0">
                <a:solidFill>
                  <a:srgbClr val="FF0000"/>
                </a:solidFill>
              </a:rPr>
              <a:t>Jihlava </a:t>
            </a:r>
            <a:r>
              <a:rPr lang="cs-CZ" sz="2500" b="1" dirty="0">
                <a:solidFill>
                  <a:srgbClr val="FF0000"/>
                </a:solidFill>
              </a:rPr>
              <a:t>(Česko)</a:t>
            </a:r>
          </a:p>
          <a:p>
            <a:pPr marL="0" indent="0">
              <a:buNone/>
            </a:pPr>
            <a:r>
              <a:rPr lang="cs-CZ" sz="2500" b="1" dirty="0">
                <a:solidFill>
                  <a:srgbClr val="FF0000"/>
                </a:solidFill>
              </a:rPr>
              <a:t>	$e	</a:t>
            </a:r>
            <a:r>
              <a:rPr lang="cs-CZ" sz="2500" b="1" dirty="0" smtClean="0">
                <a:solidFill>
                  <a:srgbClr val="FF0000"/>
                </a:solidFill>
              </a:rPr>
              <a:t>Pardubice </a:t>
            </a:r>
            <a:r>
              <a:rPr lang="cs-CZ" sz="2500" b="1" dirty="0">
                <a:solidFill>
                  <a:srgbClr val="FF0000"/>
                </a:solidFill>
              </a:rPr>
              <a:t>(Česko)</a:t>
            </a:r>
          </a:p>
          <a:p>
            <a:pPr marL="0" indent="0">
              <a:buNone/>
            </a:pPr>
            <a:r>
              <a:rPr lang="cs-CZ" sz="2500" b="1" dirty="0" smtClean="0">
                <a:solidFill>
                  <a:srgbClr val="FF0000"/>
                </a:solidFill>
              </a:rPr>
              <a:t>	</a:t>
            </a:r>
            <a:endParaRPr lang="cs-CZ" sz="2500" b="1" dirty="0">
              <a:solidFill>
                <a:srgbClr val="FF0000"/>
              </a:solidFill>
            </a:endParaRPr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2832" y="6381328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5916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3568" y="1052736"/>
            <a:ext cx="8003232" cy="5073427"/>
          </a:xfrm>
        </p:spPr>
        <p:txBody>
          <a:bodyPr/>
          <a:lstStyle/>
          <a:p>
            <a:pPr marL="0" lvl="4" indent="0">
              <a:buNone/>
            </a:pPr>
            <a:r>
              <a:rPr lang="cs-CZ" sz="2500" b="1" u="sng" dirty="0" smtClean="0"/>
              <a:t>$f</a:t>
            </a:r>
            <a:r>
              <a:rPr lang="cs-CZ" sz="2500" b="1" u="sng" dirty="0"/>
              <a:t>	</a:t>
            </a:r>
            <a:r>
              <a:rPr lang="cs-CZ" sz="2500" b="1" u="sng" dirty="0" smtClean="0"/>
              <a:t>Jiné související místo</a:t>
            </a:r>
          </a:p>
          <a:p>
            <a:pPr marL="0" lvl="4" indent="0">
              <a:buNone/>
            </a:pPr>
            <a:endParaRPr lang="cs-CZ" sz="2500" dirty="0"/>
          </a:p>
          <a:p>
            <a:pPr marL="0" indent="0">
              <a:buNone/>
            </a:pPr>
            <a:r>
              <a:rPr lang="cs-CZ" sz="2500" dirty="0"/>
              <a:t>110 2 $a	Jihočeská </a:t>
            </a:r>
            <a:r>
              <a:rPr lang="cs-CZ" sz="2500" dirty="0" smtClean="0"/>
              <a:t>univerzita.</a:t>
            </a:r>
          </a:p>
          <a:p>
            <a:pPr marL="0" indent="0">
              <a:buNone/>
            </a:pPr>
            <a:r>
              <a:rPr lang="cs-CZ" sz="2500" dirty="0"/>
              <a:t>	$b	Fakulta rybářství a ochrany vod</a:t>
            </a:r>
          </a:p>
          <a:p>
            <a:pPr marL="0" indent="0">
              <a:buNone/>
            </a:pPr>
            <a:r>
              <a:rPr lang="cs-CZ" sz="2500" b="1" dirty="0">
                <a:solidFill>
                  <a:srgbClr val="FF0000"/>
                </a:solidFill>
              </a:rPr>
              <a:t>370	</a:t>
            </a:r>
            <a:r>
              <a:rPr lang="cs-CZ" sz="2500" dirty="0"/>
              <a:t>$c	Česko</a:t>
            </a:r>
          </a:p>
          <a:p>
            <a:pPr marL="0" indent="0">
              <a:buNone/>
            </a:pPr>
            <a:r>
              <a:rPr lang="cs-CZ" sz="2500" b="1" dirty="0">
                <a:solidFill>
                  <a:srgbClr val="FF0000"/>
                </a:solidFill>
              </a:rPr>
              <a:t>	</a:t>
            </a:r>
            <a:r>
              <a:rPr lang="cs-CZ" sz="2500" dirty="0"/>
              <a:t>$e	</a:t>
            </a:r>
            <a:r>
              <a:rPr lang="cs-CZ" sz="2500" dirty="0" smtClean="0"/>
              <a:t>Vodňany </a:t>
            </a:r>
            <a:r>
              <a:rPr lang="cs-CZ" sz="2500" dirty="0"/>
              <a:t>(Česko</a:t>
            </a:r>
            <a:r>
              <a:rPr lang="cs-CZ" sz="2500" dirty="0" smtClean="0"/>
              <a:t>)</a:t>
            </a:r>
          </a:p>
          <a:p>
            <a:pPr marL="0" indent="0">
              <a:buNone/>
            </a:pPr>
            <a:r>
              <a:rPr lang="cs-CZ" sz="2500" b="1" dirty="0">
                <a:solidFill>
                  <a:srgbClr val="FF0000"/>
                </a:solidFill>
              </a:rPr>
              <a:t>	</a:t>
            </a:r>
            <a:r>
              <a:rPr lang="cs-CZ" sz="2500" b="1" dirty="0" smtClean="0">
                <a:solidFill>
                  <a:srgbClr val="FF0000"/>
                </a:solidFill>
              </a:rPr>
              <a:t>$f</a:t>
            </a:r>
            <a:r>
              <a:rPr lang="cs-CZ" sz="2500" b="1" dirty="0">
                <a:solidFill>
                  <a:srgbClr val="FF0000"/>
                </a:solidFill>
              </a:rPr>
              <a:t>	</a:t>
            </a:r>
            <a:r>
              <a:rPr lang="cs-CZ" sz="2500" b="1" dirty="0" smtClean="0">
                <a:solidFill>
                  <a:srgbClr val="FF0000"/>
                </a:solidFill>
              </a:rPr>
              <a:t>České Budějovice </a:t>
            </a:r>
            <a:r>
              <a:rPr lang="cs-CZ" sz="2500" b="1" dirty="0">
                <a:solidFill>
                  <a:srgbClr val="FF0000"/>
                </a:solidFill>
              </a:rPr>
              <a:t>(Česko</a:t>
            </a:r>
            <a:r>
              <a:rPr lang="cs-CZ" sz="2500" b="1" dirty="0" smtClean="0">
                <a:solidFill>
                  <a:srgbClr val="FF0000"/>
                </a:solidFill>
              </a:rPr>
              <a:t>)</a:t>
            </a:r>
          </a:p>
          <a:p>
            <a:pPr marL="0" indent="0">
              <a:buNone/>
            </a:pPr>
            <a:endParaRPr lang="cs-CZ" sz="25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2500" i="1" dirty="0" smtClean="0"/>
              <a:t>(Fakulta má sídlo ve Vodňanech, univerzita sídlí v Českých Budějovicích.)</a:t>
            </a:r>
            <a:endParaRPr lang="cs-CZ" sz="2500" i="1" dirty="0"/>
          </a:p>
          <a:p>
            <a:pPr marL="0" indent="0">
              <a:buNone/>
            </a:pPr>
            <a:endParaRPr lang="cs-CZ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3424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368152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cs-CZ" sz="4000" dirty="0" smtClean="0">
                <a:solidFill>
                  <a:srgbClr val="002060"/>
                </a:solidFill>
                <a:latin typeface="+mn-lt"/>
              </a:rPr>
              <a:t>Změny v autoritním záznamu pro korporace</a:t>
            </a:r>
            <a:endParaRPr lang="cs-CZ" sz="40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268760"/>
            <a:ext cx="8435280" cy="5184576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endParaRPr lang="cs-CZ" dirty="0" smtClean="0">
              <a:solidFill>
                <a:srgbClr val="002060"/>
              </a:solidFill>
              <a:cs typeface="Arabic Typesetting" pitchFamily="66" charset="-78"/>
            </a:endParaRPr>
          </a:p>
          <a:p>
            <a:pPr marL="0" indent="0">
              <a:buNone/>
            </a:pPr>
            <a:r>
              <a:rPr lang="cs-CZ" sz="2800" dirty="0" smtClean="0">
                <a:cs typeface="Arabic Typesetting" pitchFamily="66" charset="-78"/>
              </a:rPr>
              <a:t>1.	</a:t>
            </a:r>
            <a:r>
              <a:rPr lang="cs-CZ" sz="2500" dirty="0" smtClean="0">
                <a:cs typeface="Arabic Typesetting" pitchFamily="66" charset="-78"/>
              </a:rPr>
              <a:t>Změny v </a:t>
            </a:r>
            <a:r>
              <a:rPr lang="cs-CZ" sz="2500" u="sng" dirty="0" smtClean="0">
                <a:cs typeface="Arabic Typesetting" pitchFamily="66" charset="-78"/>
              </a:rPr>
              <a:t>korporativním záhlaví</a:t>
            </a:r>
            <a:r>
              <a:rPr lang="cs-CZ" sz="2500" dirty="0" smtClean="0">
                <a:cs typeface="Arabic Typesetting" pitchFamily="66" charset="-78"/>
              </a:rPr>
              <a:t> v souvislosti s RDA</a:t>
            </a:r>
          </a:p>
          <a:p>
            <a:pPr marL="0" indent="0">
              <a:buNone/>
            </a:pPr>
            <a:r>
              <a:rPr lang="cs-CZ" sz="2500" dirty="0" smtClean="0">
                <a:cs typeface="Arabic Typesetting" pitchFamily="66" charset="-78"/>
              </a:rPr>
              <a:t>	</a:t>
            </a:r>
            <a:r>
              <a:rPr lang="cs-CZ" sz="2500" i="1" dirty="0" smtClean="0">
                <a:cs typeface="Arabic Typesetting" pitchFamily="66" charset="-78"/>
              </a:rPr>
              <a:t>(Tyto změny se týkají především názvu akcí.)</a:t>
            </a:r>
          </a:p>
          <a:p>
            <a:pPr marL="0" indent="0">
              <a:buNone/>
            </a:pPr>
            <a:endParaRPr lang="cs-CZ" sz="2500" b="1" dirty="0" smtClean="0">
              <a:cs typeface="Arabic Typesetting" pitchFamily="66" charset="-78"/>
            </a:endParaRPr>
          </a:p>
          <a:p>
            <a:pPr marL="0" indent="0">
              <a:buNone/>
            </a:pPr>
            <a:r>
              <a:rPr lang="cs-CZ" sz="2500" dirty="0" smtClean="0">
                <a:cs typeface="Arabic Typesetting" pitchFamily="66" charset="-78"/>
              </a:rPr>
              <a:t>2.  	</a:t>
            </a:r>
            <a:r>
              <a:rPr lang="cs-CZ" sz="2500" u="sng" dirty="0" smtClean="0">
                <a:cs typeface="Arabic Typesetting" pitchFamily="66" charset="-78"/>
              </a:rPr>
              <a:t>Nová pole </a:t>
            </a:r>
            <a:r>
              <a:rPr lang="cs-CZ" sz="2500" dirty="0" smtClean="0">
                <a:cs typeface="Arabic Typesetting" pitchFamily="66" charset="-78"/>
              </a:rPr>
              <a:t>v autoritním záznamu pro korporace</a:t>
            </a:r>
          </a:p>
          <a:p>
            <a:pPr marL="0" indent="0">
              <a:buNone/>
            </a:pPr>
            <a:r>
              <a:rPr lang="cs-CZ" sz="2500" dirty="0" smtClean="0">
                <a:cs typeface="Arabic Typesetting" pitchFamily="66" charset="-78"/>
              </a:rPr>
              <a:t>	</a:t>
            </a:r>
            <a:r>
              <a:rPr lang="cs-CZ" sz="2500" i="1" dirty="0" smtClean="0">
                <a:cs typeface="Arabic Typesetting" pitchFamily="66" charset="-78"/>
              </a:rPr>
              <a:t>(Pole 3XX)</a:t>
            </a:r>
          </a:p>
          <a:p>
            <a:pPr marL="0" indent="0">
              <a:buNone/>
            </a:pPr>
            <a:endParaRPr lang="cs-CZ" sz="2500" dirty="0" smtClean="0">
              <a:cs typeface="Arabic Typesetting" pitchFamily="66" charset="-78"/>
            </a:endParaRPr>
          </a:p>
          <a:p>
            <a:pPr marL="0" indent="0">
              <a:buNone/>
            </a:pPr>
            <a:r>
              <a:rPr lang="cs-CZ" sz="2500" dirty="0" smtClean="0">
                <a:cs typeface="Arabic Typesetting" pitchFamily="66" charset="-78"/>
              </a:rPr>
              <a:t>3.	</a:t>
            </a:r>
            <a:r>
              <a:rPr lang="cs-CZ" sz="2500" u="sng" dirty="0" smtClean="0">
                <a:cs typeface="Arabic Typesetting" pitchFamily="66" charset="-78"/>
              </a:rPr>
              <a:t>Změny v používání stávajících polí (a podpolí)</a:t>
            </a:r>
            <a:r>
              <a:rPr lang="cs-CZ" sz="2500" dirty="0" smtClean="0">
                <a:cs typeface="Arabic Typesetting" pitchFamily="66" charset="-78"/>
              </a:rPr>
              <a:t> v 	autoritním záznamu pro korporace</a:t>
            </a:r>
          </a:p>
          <a:p>
            <a:pPr marL="0" indent="0">
              <a:buNone/>
            </a:pPr>
            <a:r>
              <a:rPr lang="cs-CZ" sz="2500" dirty="0" smtClean="0">
                <a:cs typeface="Arabic Typesetting" pitchFamily="66" charset="-78"/>
              </a:rPr>
              <a:t>	</a:t>
            </a:r>
            <a:r>
              <a:rPr lang="cs-CZ" sz="2500" i="1" dirty="0" smtClean="0">
                <a:cs typeface="Arabic Typesetting" pitchFamily="66" charset="-78"/>
              </a:rPr>
              <a:t>(Především změna polí pro zápis poznámek)</a:t>
            </a:r>
          </a:p>
          <a:p>
            <a:pPr marL="0" indent="0">
              <a:buNone/>
            </a:pPr>
            <a:endParaRPr lang="cs-CZ" dirty="0" smtClean="0">
              <a:solidFill>
                <a:srgbClr val="002060"/>
              </a:solidFill>
              <a:cs typeface="Arabic Typesetting" pitchFamily="66" charset="-78"/>
            </a:endParaRPr>
          </a:p>
          <a:p>
            <a:pPr marL="0" indent="0">
              <a:buNone/>
            </a:pPr>
            <a:endParaRPr lang="cs-CZ" dirty="0" smtClean="0">
              <a:solidFill>
                <a:srgbClr val="002060"/>
              </a:solidFill>
              <a:cs typeface="Arabic Typesetting" pitchFamily="66" charset="-78"/>
            </a:endParaRPr>
          </a:p>
          <a:p>
            <a:pPr marL="514350" indent="-514350">
              <a:buAutoNum type="arabicPeriod" startAt="3"/>
            </a:pPr>
            <a:endParaRPr lang="cs-CZ" dirty="0" smtClean="0">
              <a:solidFill>
                <a:srgbClr val="002060"/>
              </a:solidFill>
              <a:cs typeface="Arabic Typesetting" pitchFamily="66" charset="-78"/>
            </a:endParaRPr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272832" y="6381328"/>
            <a:ext cx="475632" cy="3410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6632"/>
            <a:ext cx="8507288" cy="6009531"/>
          </a:xfrm>
        </p:spPr>
        <p:txBody>
          <a:bodyPr>
            <a:noAutofit/>
          </a:bodyPr>
          <a:lstStyle/>
          <a:p>
            <a:r>
              <a:rPr lang="cs-CZ" sz="2500" b="1" dirty="0"/>
              <a:t>372</a:t>
            </a:r>
            <a:r>
              <a:rPr lang="cs-CZ" sz="2500" dirty="0"/>
              <a:t>	</a:t>
            </a:r>
            <a:r>
              <a:rPr lang="cs-CZ" sz="2500" dirty="0" smtClean="0"/>
              <a:t>	</a:t>
            </a:r>
            <a:r>
              <a:rPr lang="cs-CZ" sz="2500" b="1" u="sng" dirty="0" smtClean="0"/>
              <a:t>Oblast </a:t>
            </a:r>
            <a:r>
              <a:rPr lang="cs-CZ" sz="2500" b="1" u="sng" dirty="0"/>
              <a:t>působení</a:t>
            </a:r>
          </a:p>
          <a:p>
            <a:pPr marL="0" indent="0">
              <a:buNone/>
            </a:pPr>
            <a:r>
              <a:rPr lang="cs-CZ" sz="2500" dirty="0"/>
              <a:t>		</a:t>
            </a:r>
            <a:r>
              <a:rPr lang="cs-CZ" sz="2500" b="1" u="sng" dirty="0" smtClean="0"/>
              <a:t>$a	Oblast působení</a:t>
            </a:r>
          </a:p>
          <a:p>
            <a:pPr marL="1828800" lvl="4" indent="0">
              <a:buNone/>
            </a:pPr>
            <a:r>
              <a:rPr lang="cs-CZ" sz="2500" i="1" dirty="0" smtClean="0"/>
              <a:t>$</a:t>
            </a:r>
            <a:r>
              <a:rPr lang="cs-CZ" sz="2500" i="1" dirty="0"/>
              <a:t>s </a:t>
            </a:r>
            <a:r>
              <a:rPr lang="cs-CZ" sz="2500" i="1" dirty="0" smtClean="0"/>
              <a:t>	Počáteční </a:t>
            </a:r>
            <a:r>
              <a:rPr lang="cs-CZ" sz="2500" i="1" dirty="0"/>
              <a:t>datum rozmezí</a:t>
            </a:r>
          </a:p>
          <a:p>
            <a:pPr marL="1828800" lvl="4" indent="0">
              <a:buNone/>
            </a:pPr>
            <a:r>
              <a:rPr lang="cs-CZ" sz="2500" i="1" dirty="0"/>
              <a:t>$t </a:t>
            </a:r>
            <a:r>
              <a:rPr lang="cs-CZ" sz="2500" i="1" dirty="0" smtClean="0"/>
              <a:t>	Konečné </a:t>
            </a:r>
            <a:r>
              <a:rPr lang="cs-CZ" sz="2500" i="1" dirty="0"/>
              <a:t>datum rozmezí</a:t>
            </a:r>
          </a:p>
          <a:p>
            <a:pPr marL="0" indent="0">
              <a:buNone/>
            </a:pPr>
            <a:r>
              <a:rPr lang="cs-CZ" sz="2500" i="1" dirty="0"/>
              <a:t>	</a:t>
            </a:r>
            <a:r>
              <a:rPr lang="cs-CZ" sz="2500" i="1" dirty="0" smtClean="0"/>
              <a:t>	(</a:t>
            </a:r>
            <a:r>
              <a:rPr lang="cs-CZ" sz="2500" i="1" dirty="0"/>
              <a:t>Forma se přebírá z tematických </a:t>
            </a:r>
            <a:r>
              <a:rPr lang="cs-CZ" sz="2500" i="1" dirty="0" smtClean="0"/>
              <a:t>autorit.)	</a:t>
            </a:r>
          </a:p>
          <a:p>
            <a:pPr marL="0" indent="0">
              <a:buNone/>
            </a:pPr>
            <a:endParaRPr lang="cs-CZ" sz="2500" i="1" dirty="0"/>
          </a:p>
          <a:p>
            <a:pPr marL="0" indent="0">
              <a:buNone/>
            </a:pPr>
            <a:r>
              <a:rPr lang="cs-CZ" sz="2500" dirty="0"/>
              <a:t>111 2 	$a	</a:t>
            </a:r>
            <a:r>
              <a:rPr lang="cs-CZ" sz="2500" dirty="0" err="1" smtClean="0"/>
              <a:t>For</a:t>
            </a:r>
            <a:r>
              <a:rPr lang="cs-CZ" sz="2500" dirty="0" smtClean="0"/>
              <a:t> Garden</a:t>
            </a:r>
            <a:endParaRPr lang="cs-CZ" sz="2500" dirty="0"/>
          </a:p>
          <a:p>
            <a:pPr marL="0" indent="0">
              <a:buNone/>
            </a:pPr>
            <a:r>
              <a:rPr lang="cs-CZ" sz="2500" dirty="0"/>
              <a:t>	$n	</a:t>
            </a:r>
            <a:r>
              <a:rPr lang="cs-CZ" sz="2500" dirty="0" smtClean="0"/>
              <a:t>(2. </a:t>
            </a:r>
            <a:r>
              <a:rPr lang="cs-CZ" sz="2500" dirty="0"/>
              <a:t>:</a:t>
            </a:r>
          </a:p>
          <a:p>
            <a:pPr marL="0" indent="0">
              <a:buNone/>
            </a:pPr>
            <a:r>
              <a:rPr lang="cs-CZ" sz="2500" dirty="0"/>
              <a:t>	$d 	</a:t>
            </a:r>
            <a:r>
              <a:rPr lang="cs-CZ" sz="2500" dirty="0" smtClean="0"/>
              <a:t>2008 </a:t>
            </a:r>
            <a:r>
              <a:rPr lang="cs-CZ" sz="2500" dirty="0"/>
              <a:t>:</a:t>
            </a:r>
          </a:p>
          <a:p>
            <a:pPr marL="0" indent="0">
              <a:buNone/>
            </a:pPr>
            <a:r>
              <a:rPr lang="cs-CZ" sz="2500" dirty="0"/>
              <a:t>	$c	</a:t>
            </a:r>
            <a:r>
              <a:rPr lang="cs-CZ" sz="2500" dirty="0" smtClean="0"/>
              <a:t>Praha, </a:t>
            </a:r>
            <a:r>
              <a:rPr lang="cs-CZ" sz="2500" dirty="0"/>
              <a:t>Česko)</a:t>
            </a:r>
          </a:p>
          <a:p>
            <a:pPr marL="0" indent="0">
              <a:buNone/>
            </a:pPr>
            <a:r>
              <a:rPr lang="cs-CZ" sz="2500" b="1" dirty="0" smtClean="0">
                <a:solidFill>
                  <a:srgbClr val="FF0000"/>
                </a:solidFill>
              </a:rPr>
              <a:t>372</a:t>
            </a:r>
            <a:r>
              <a:rPr lang="cs-CZ" sz="2500" b="1" dirty="0">
                <a:solidFill>
                  <a:srgbClr val="FF0000"/>
                </a:solidFill>
              </a:rPr>
              <a:t>	$a	</a:t>
            </a:r>
            <a:r>
              <a:rPr lang="cs-CZ" sz="2500" b="1" dirty="0" smtClean="0">
                <a:solidFill>
                  <a:srgbClr val="FF0000"/>
                </a:solidFill>
              </a:rPr>
              <a:t>zahradní architektura</a:t>
            </a:r>
            <a:endParaRPr lang="cs-CZ" sz="2500" i="1" dirty="0"/>
          </a:p>
          <a:p>
            <a:pPr marL="0" indent="0">
              <a:buNone/>
            </a:pPr>
            <a:endParaRPr lang="cs-CZ" sz="2500" dirty="0" smtClean="0"/>
          </a:p>
          <a:p>
            <a:pPr marL="0" indent="0">
              <a:buNone/>
            </a:pPr>
            <a:r>
              <a:rPr lang="cs-CZ" sz="2500" dirty="0" smtClean="0"/>
              <a:t>110 </a:t>
            </a:r>
            <a:r>
              <a:rPr lang="cs-CZ" sz="2500" dirty="0"/>
              <a:t>2 </a:t>
            </a:r>
            <a:r>
              <a:rPr lang="cs-CZ" sz="2500" dirty="0" smtClean="0"/>
              <a:t>	$</a:t>
            </a:r>
            <a:r>
              <a:rPr lang="cs-CZ" sz="2500" dirty="0"/>
              <a:t>a	</a:t>
            </a:r>
            <a:r>
              <a:rPr lang="cs-CZ" sz="2500" dirty="0" err="1" smtClean="0"/>
              <a:t>Caledonian</a:t>
            </a:r>
            <a:r>
              <a:rPr lang="cs-CZ" sz="2500" dirty="0" smtClean="0"/>
              <a:t> Club (Praha, Česko)</a:t>
            </a:r>
            <a:endParaRPr lang="cs-CZ" sz="2500" dirty="0"/>
          </a:p>
          <a:p>
            <a:pPr marL="0" indent="0">
              <a:buNone/>
            </a:pPr>
            <a:r>
              <a:rPr lang="cs-CZ" sz="2500" b="1" dirty="0" smtClean="0">
                <a:solidFill>
                  <a:srgbClr val="FF0000"/>
                </a:solidFill>
              </a:rPr>
              <a:t>372</a:t>
            </a:r>
            <a:r>
              <a:rPr lang="cs-CZ" sz="2500" b="1" dirty="0">
                <a:solidFill>
                  <a:srgbClr val="FF0000"/>
                </a:solidFill>
              </a:rPr>
              <a:t>	</a:t>
            </a:r>
            <a:r>
              <a:rPr lang="cs-CZ" sz="2500" b="1" dirty="0" smtClean="0">
                <a:solidFill>
                  <a:srgbClr val="FF0000"/>
                </a:solidFill>
              </a:rPr>
              <a:t>$a</a:t>
            </a:r>
            <a:r>
              <a:rPr lang="cs-CZ" sz="2500" b="1" dirty="0">
                <a:solidFill>
                  <a:srgbClr val="FF0000"/>
                </a:solidFill>
              </a:rPr>
              <a:t>	</a:t>
            </a:r>
            <a:r>
              <a:rPr lang="cs-CZ" sz="2500" b="1" dirty="0" smtClean="0">
                <a:solidFill>
                  <a:srgbClr val="FF0000"/>
                </a:solidFill>
              </a:rPr>
              <a:t>skotské lidové tance</a:t>
            </a:r>
            <a:endParaRPr lang="cs-CZ" sz="2500" i="1" dirty="0"/>
          </a:p>
          <a:p>
            <a:pPr marL="0" indent="0">
              <a:buNone/>
            </a:pPr>
            <a:endParaRPr lang="cs-CZ" sz="2800" i="1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2832" y="6381328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173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864096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-387424"/>
            <a:ext cx="8686800" cy="6840760"/>
          </a:xfrm>
        </p:spPr>
        <p:txBody>
          <a:bodyPr>
            <a:noAutofit/>
          </a:bodyPr>
          <a:lstStyle/>
          <a:p>
            <a:endParaRPr lang="cs-CZ" sz="2800" dirty="0" smtClean="0"/>
          </a:p>
          <a:p>
            <a:pPr marL="0" indent="0">
              <a:buNone/>
            </a:pPr>
            <a:endParaRPr lang="cs-CZ" sz="2800" i="1" dirty="0"/>
          </a:p>
          <a:p>
            <a:r>
              <a:rPr lang="cs-CZ" sz="2500" b="1" dirty="0" smtClean="0"/>
              <a:t>377</a:t>
            </a:r>
            <a:r>
              <a:rPr lang="cs-CZ" sz="2500" b="1" dirty="0"/>
              <a:t>		</a:t>
            </a:r>
            <a:r>
              <a:rPr lang="cs-CZ" sz="2500" b="1" u="sng" dirty="0" smtClean="0"/>
              <a:t>Související jazyk</a:t>
            </a:r>
            <a:endParaRPr lang="cs-CZ" sz="2500" b="1" u="sng" dirty="0"/>
          </a:p>
          <a:p>
            <a:pPr marL="914400" lvl="2" indent="0">
              <a:buNone/>
            </a:pPr>
            <a:r>
              <a:rPr lang="cs-CZ" sz="2500" dirty="0"/>
              <a:t>	</a:t>
            </a:r>
            <a:r>
              <a:rPr lang="cs-CZ" sz="2500" b="1" u="sng" dirty="0" smtClean="0"/>
              <a:t>$a	Jazyk </a:t>
            </a:r>
          </a:p>
          <a:p>
            <a:pPr marL="914400" lvl="2" indent="0">
              <a:buNone/>
            </a:pPr>
            <a:r>
              <a:rPr lang="cs-CZ" sz="2500" b="1" dirty="0"/>
              <a:t>	</a:t>
            </a:r>
            <a:r>
              <a:rPr lang="cs-CZ" sz="2500" dirty="0" smtClean="0"/>
              <a:t>(</a:t>
            </a:r>
            <a:r>
              <a:rPr lang="cs-CZ" sz="2500" i="1" dirty="0" smtClean="0"/>
              <a:t>= jazyk, který korporace používá pro komunikaci)</a:t>
            </a:r>
          </a:p>
          <a:p>
            <a:pPr marL="914400" lvl="2" indent="0">
              <a:buNone/>
            </a:pPr>
            <a:r>
              <a:rPr lang="cs-CZ" sz="2500" i="1" dirty="0"/>
              <a:t>	</a:t>
            </a:r>
            <a:r>
              <a:rPr lang="cs-CZ" sz="2500" i="1" dirty="0" smtClean="0"/>
              <a:t>(</a:t>
            </a:r>
            <a:r>
              <a:rPr lang="cs-CZ" sz="2500" i="1" dirty="0"/>
              <a:t>Forma se přebírá z </a:t>
            </a:r>
            <a:r>
              <a:rPr lang="cs-CZ" sz="2500" i="1" dirty="0" smtClean="0"/>
              <a:t>„Kódů jazyků MARC“.)</a:t>
            </a:r>
          </a:p>
          <a:p>
            <a:pPr marL="914400" lvl="2" indent="0">
              <a:buNone/>
            </a:pPr>
            <a:endParaRPr lang="cs-CZ" sz="2500" i="1" dirty="0"/>
          </a:p>
          <a:p>
            <a:pPr marL="0" indent="0">
              <a:buNone/>
            </a:pPr>
            <a:r>
              <a:rPr lang="cs-CZ" sz="2500" dirty="0" smtClean="0"/>
              <a:t>110 </a:t>
            </a:r>
            <a:r>
              <a:rPr lang="cs-CZ" sz="2500" dirty="0"/>
              <a:t>2 $a	</a:t>
            </a:r>
            <a:r>
              <a:rPr lang="cs-CZ" sz="2500" dirty="0" err="1"/>
              <a:t>Deutsche</a:t>
            </a:r>
            <a:r>
              <a:rPr lang="cs-CZ" sz="2500" dirty="0"/>
              <a:t> </a:t>
            </a:r>
            <a:r>
              <a:rPr lang="cs-CZ" sz="2500" dirty="0" err="1"/>
              <a:t>Adipositas-Gesellschaft</a:t>
            </a:r>
            <a:r>
              <a:rPr lang="cs-CZ" sz="2500" dirty="0" smtClean="0"/>
              <a:t>.</a:t>
            </a:r>
          </a:p>
          <a:p>
            <a:pPr marL="0" indent="0">
              <a:buNone/>
            </a:pPr>
            <a:r>
              <a:rPr lang="cs-CZ" sz="2500" dirty="0"/>
              <a:t>	$b	</a:t>
            </a:r>
            <a:r>
              <a:rPr lang="cs-CZ" sz="2500" dirty="0" err="1" smtClean="0"/>
              <a:t>Jahrestagung</a:t>
            </a:r>
            <a:endParaRPr lang="cs-CZ" sz="2500" dirty="0" smtClean="0"/>
          </a:p>
          <a:p>
            <a:pPr marL="0" indent="0">
              <a:buNone/>
            </a:pPr>
            <a:r>
              <a:rPr lang="cs-CZ" sz="2500" dirty="0"/>
              <a:t>	</a:t>
            </a:r>
            <a:r>
              <a:rPr lang="cs-CZ" sz="2500" dirty="0" smtClean="0"/>
              <a:t>$n	(21. :</a:t>
            </a:r>
            <a:endParaRPr lang="cs-CZ" sz="2500" dirty="0"/>
          </a:p>
          <a:p>
            <a:pPr marL="0" indent="0">
              <a:buNone/>
            </a:pPr>
            <a:r>
              <a:rPr lang="cs-CZ" sz="2500" dirty="0"/>
              <a:t>	$d 	(</a:t>
            </a:r>
            <a:r>
              <a:rPr lang="cs-CZ" sz="2500" dirty="0" smtClean="0"/>
              <a:t>2009 :</a:t>
            </a:r>
            <a:endParaRPr lang="cs-CZ" sz="2500" dirty="0"/>
          </a:p>
          <a:p>
            <a:pPr marL="0" indent="0">
              <a:buNone/>
            </a:pPr>
            <a:r>
              <a:rPr lang="cs-CZ" sz="2500" dirty="0"/>
              <a:t>	$c	</a:t>
            </a:r>
            <a:r>
              <a:rPr lang="cs-CZ" sz="2500" dirty="0" smtClean="0"/>
              <a:t>Berlín, Německo)</a:t>
            </a:r>
            <a:endParaRPr lang="cs-CZ" sz="2500" dirty="0"/>
          </a:p>
          <a:p>
            <a:pPr marL="0" indent="0">
              <a:buNone/>
            </a:pPr>
            <a:r>
              <a:rPr lang="cs-CZ" sz="2500" b="1" dirty="0" smtClean="0">
                <a:solidFill>
                  <a:srgbClr val="FF0000"/>
                </a:solidFill>
              </a:rPr>
              <a:t>377</a:t>
            </a:r>
            <a:r>
              <a:rPr lang="cs-CZ" sz="2500" b="1" dirty="0">
                <a:solidFill>
                  <a:srgbClr val="FF0000"/>
                </a:solidFill>
              </a:rPr>
              <a:t>	</a:t>
            </a:r>
            <a:r>
              <a:rPr lang="cs-CZ" sz="2500" b="1" dirty="0" smtClean="0">
                <a:solidFill>
                  <a:srgbClr val="FF0000"/>
                </a:solidFill>
              </a:rPr>
              <a:t>$a</a:t>
            </a:r>
            <a:r>
              <a:rPr lang="cs-CZ" sz="2500" b="1" dirty="0">
                <a:solidFill>
                  <a:srgbClr val="FF0000"/>
                </a:solidFill>
              </a:rPr>
              <a:t>	</a:t>
            </a:r>
            <a:r>
              <a:rPr lang="cs-CZ" sz="2500" b="1" dirty="0" err="1" smtClean="0">
                <a:solidFill>
                  <a:srgbClr val="FF0000"/>
                </a:solidFill>
              </a:rPr>
              <a:t>ger</a:t>
            </a:r>
            <a:endParaRPr lang="cs-CZ" sz="2500" i="1" dirty="0"/>
          </a:p>
          <a:p>
            <a:pPr marL="914400" lvl="2" indent="0">
              <a:buNone/>
            </a:pPr>
            <a:endParaRPr lang="cs-CZ" sz="2500" i="1" dirty="0"/>
          </a:p>
          <a:p>
            <a:pPr>
              <a:buNone/>
            </a:pPr>
            <a:r>
              <a:rPr lang="cs-CZ" sz="2500" dirty="0" smtClean="0"/>
              <a:t>	</a:t>
            </a:r>
            <a:endParaRPr lang="cs-CZ" sz="2500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8424" y="6309320"/>
            <a:ext cx="475632" cy="3410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296144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cs-CZ" sz="4000" smtClean="0">
                <a:solidFill>
                  <a:srgbClr val="002060"/>
                </a:solidFill>
              </a:rPr>
              <a:t>Změny </a:t>
            </a:r>
            <a:r>
              <a:rPr lang="cs-CZ" sz="4000" dirty="0" smtClean="0">
                <a:solidFill>
                  <a:srgbClr val="002060"/>
                </a:solidFill>
              </a:rPr>
              <a:t>používání stávajících polí v autoritním záznamu pro korporace</a:t>
            </a:r>
            <a:endParaRPr lang="cs-CZ" sz="4000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864" y="1916831"/>
            <a:ext cx="8373616" cy="4635005"/>
          </a:xfrm>
        </p:spPr>
        <p:txBody>
          <a:bodyPr>
            <a:noAutofit/>
          </a:bodyPr>
          <a:lstStyle/>
          <a:p>
            <a:pPr marL="457200" indent="-457200">
              <a:buAutoNum type="arabicPeriod"/>
            </a:pPr>
            <a:r>
              <a:rPr lang="cs-CZ" sz="2500" dirty="0" smtClean="0"/>
              <a:t>Nadále se již nepoužívá národní </a:t>
            </a:r>
            <a:r>
              <a:rPr lang="cs-CZ" sz="2500" dirty="0"/>
              <a:t>pole </a:t>
            </a:r>
            <a:r>
              <a:rPr lang="cs-CZ" sz="2500" u="sng" dirty="0"/>
              <a:t>909</a:t>
            </a:r>
            <a:r>
              <a:rPr lang="cs-CZ" sz="2500" dirty="0"/>
              <a:t> </a:t>
            </a:r>
            <a:r>
              <a:rPr lang="cs-CZ" sz="2500" i="1" dirty="0" smtClean="0"/>
              <a:t>(Provenience</a:t>
            </a:r>
            <a:r>
              <a:rPr lang="cs-CZ" sz="2500" i="1" dirty="0"/>
              <a:t>) </a:t>
            </a:r>
            <a:r>
              <a:rPr lang="cs-CZ" sz="2500" dirty="0" smtClean="0"/>
              <a:t>s </a:t>
            </a:r>
            <a:r>
              <a:rPr lang="cs-CZ" sz="2500" dirty="0"/>
              <a:t>kódem „CZ“ pro české </a:t>
            </a:r>
            <a:r>
              <a:rPr lang="cs-CZ" sz="2500" dirty="0" smtClean="0"/>
              <a:t>korporace.</a:t>
            </a:r>
          </a:p>
          <a:p>
            <a:pPr marL="0" indent="0">
              <a:buNone/>
            </a:pPr>
            <a:endParaRPr lang="cs-CZ" sz="2500" dirty="0" smtClean="0"/>
          </a:p>
          <a:p>
            <a:pPr marL="457200" indent="-457200">
              <a:buAutoNum type="arabicPeriod" startAt="2"/>
            </a:pPr>
            <a:r>
              <a:rPr lang="cs-CZ" sz="2500" dirty="0" smtClean="0"/>
              <a:t>Nově </a:t>
            </a:r>
            <a:r>
              <a:rPr lang="cs-CZ" sz="2500" dirty="0"/>
              <a:t>je </a:t>
            </a:r>
            <a:r>
              <a:rPr lang="cs-CZ" sz="2500" u="sng" dirty="0" err="1" smtClean="0"/>
              <a:t>podpole</a:t>
            </a:r>
            <a:r>
              <a:rPr lang="cs-CZ" sz="2500" u="sng" dirty="0" smtClean="0"/>
              <a:t> </a:t>
            </a:r>
            <a:r>
              <a:rPr lang="cs-CZ" sz="2500" u="sng" dirty="0"/>
              <a:t>$c</a:t>
            </a:r>
            <a:r>
              <a:rPr lang="cs-CZ" sz="2500" dirty="0"/>
              <a:t> pro místo </a:t>
            </a:r>
            <a:r>
              <a:rPr lang="cs-CZ" sz="2500" dirty="0" smtClean="0"/>
              <a:t>konání </a:t>
            </a:r>
            <a:r>
              <a:rPr lang="cs-CZ" sz="2500" dirty="0"/>
              <a:t>akce </a:t>
            </a:r>
            <a:r>
              <a:rPr lang="cs-CZ" sz="2500" dirty="0" smtClean="0"/>
              <a:t>opakovatelné.</a:t>
            </a:r>
          </a:p>
          <a:p>
            <a:pPr marL="0" indent="0">
              <a:buNone/>
            </a:pPr>
            <a:endParaRPr lang="cs-CZ" sz="2500" dirty="0"/>
          </a:p>
          <a:p>
            <a:pPr marL="457200" indent="-457200">
              <a:buAutoNum type="arabicPeriod" startAt="3"/>
            </a:pPr>
            <a:r>
              <a:rPr lang="cs-CZ" sz="2500" dirty="0" smtClean="0"/>
              <a:t>Poznámka v poli </a:t>
            </a:r>
            <a:r>
              <a:rPr lang="cs-CZ" sz="2500" u="sng" dirty="0" smtClean="0"/>
              <a:t>680</a:t>
            </a:r>
            <a:r>
              <a:rPr lang="cs-CZ" sz="2500" dirty="0" smtClean="0"/>
              <a:t> má specifičtější zaměření a uvádí se ve formalizované podobě.</a:t>
            </a:r>
          </a:p>
          <a:p>
            <a:pPr marL="457200" indent="-457200">
              <a:buAutoNum type="arabicPeriod" startAt="3"/>
            </a:pPr>
            <a:endParaRPr lang="cs-CZ" sz="2500" dirty="0"/>
          </a:p>
          <a:p>
            <a:pPr marL="457200" indent="-457200">
              <a:buFont typeface="Arial" pitchFamily="34" charset="0"/>
              <a:buAutoNum type="arabicPeriod" startAt="3"/>
            </a:pPr>
            <a:r>
              <a:rPr lang="cs-CZ" sz="2500" dirty="0"/>
              <a:t>Nově se v autoritních záznamech pro korporace  používá                Biografická a historická </a:t>
            </a:r>
            <a:r>
              <a:rPr lang="cs-CZ" sz="2500" dirty="0" smtClean="0"/>
              <a:t>poznámka </a:t>
            </a:r>
            <a:r>
              <a:rPr lang="cs-CZ" sz="2500" dirty="0"/>
              <a:t>v poli </a:t>
            </a:r>
            <a:r>
              <a:rPr lang="cs-CZ" sz="2500" u="sng" dirty="0"/>
              <a:t>678</a:t>
            </a:r>
            <a:r>
              <a:rPr lang="cs-CZ" sz="2500" dirty="0"/>
              <a:t>.</a:t>
            </a:r>
          </a:p>
          <a:p>
            <a:pPr marL="457200" indent="-457200">
              <a:buFont typeface="Arial" pitchFamily="34" charset="0"/>
              <a:buAutoNum type="arabicPeriod" startAt="3"/>
            </a:pPr>
            <a:endParaRPr lang="cs-CZ" sz="2500" dirty="0"/>
          </a:p>
          <a:p>
            <a:pPr marL="457200" indent="-457200">
              <a:buAutoNum type="arabicPeriod" startAt="3"/>
            </a:pPr>
            <a:endParaRPr lang="cs-CZ" sz="2500" dirty="0" smtClean="0"/>
          </a:p>
          <a:p>
            <a:pPr marL="0" indent="0">
              <a:buNone/>
            </a:pPr>
            <a:endParaRPr lang="cs-CZ" sz="2500" dirty="0" smtClean="0"/>
          </a:p>
          <a:p>
            <a:pPr marL="0" indent="0">
              <a:buNone/>
            </a:pPr>
            <a:endParaRPr lang="cs-CZ" sz="2500" dirty="0" smtClean="0"/>
          </a:p>
        </p:txBody>
      </p:sp>
      <p:pic>
        <p:nvPicPr>
          <p:cNvPr id="5" name="Obrázek 4" descr="logo N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272832" y="6381328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9783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500" b="1" u="sng" dirty="0" smtClean="0"/>
              <a:t>Opakovatelnost </a:t>
            </a:r>
            <a:r>
              <a:rPr lang="cs-CZ" sz="2500" b="1" u="sng" dirty="0" err="1" smtClean="0"/>
              <a:t>podpole</a:t>
            </a:r>
            <a:r>
              <a:rPr lang="cs-CZ" sz="2500" b="1" u="sng" dirty="0" smtClean="0"/>
              <a:t> </a:t>
            </a:r>
            <a:r>
              <a:rPr lang="cs-CZ" sz="2500" b="1" u="sng" dirty="0"/>
              <a:t>$c pro místo konání </a:t>
            </a:r>
            <a:r>
              <a:rPr lang="cs-CZ" sz="2500" b="1" u="sng" dirty="0" smtClean="0"/>
              <a:t>akce</a:t>
            </a:r>
          </a:p>
          <a:p>
            <a:pPr marL="0" indent="0">
              <a:buNone/>
            </a:pPr>
            <a:endParaRPr lang="cs-CZ" sz="2500" u="sng" dirty="0" smtClean="0"/>
          </a:p>
          <a:p>
            <a:pPr marL="0" indent="0">
              <a:buNone/>
            </a:pPr>
            <a:r>
              <a:rPr lang="cs-CZ" sz="2500" i="1" dirty="0" smtClean="0"/>
              <a:t>Pokud se akce koná na </a:t>
            </a:r>
            <a:r>
              <a:rPr lang="cs-CZ" sz="2500" i="1" u="sng" dirty="0" smtClean="0"/>
              <a:t>několika místech (2 a více)</a:t>
            </a:r>
            <a:r>
              <a:rPr lang="cs-CZ" sz="2500" i="1" dirty="0" smtClean="0"/>
              <a:t>, jednotlivá místa konání akce se uvedou vždy v novém výskytu </a:t>
            </a:r>
            <a:r>
              <a:rPr lang="cs-CZ" sz="2500" i="1" u="sng" dirty="0" err="1" smtClean="0"/>
              <a:t>podpole</a:t>
            </a:r>
            <a:r>
              <a:rPr lang="cs-CZ" sz="2500" i="1" u="sng" dirty="0" smtClean="0"/>
              <a:t> $c</a:t>
            </a:r>
            <a:r>
              <a:rPr lang="cs-CZ" sz="2500" i="1" dirty="0" smtClean="0"/>
              <a:t>: </a:t>
            </a:r>
          </a:p>
          <a:p>
            <a:pPr marL="0" indent="0">
              <a:buNone/>
            </a:pPr>
            <a:endParaRPr lang="cs-CZ" sz="2500" i="1" dirty="0" smtClean="0"/>
          </a:p>
          <a:p>
            <a:pPr marL="0" indent="0">
              <a:buNone/>
            </a:pPr>
            <a:r>
              <a:rPr lang="cs-CZ" sz="2500" dirty="0" smtClean="0"/>
              <a:t>111 </a:t>
            </a:r>
            <a:r>
              <a:rPr lang="cs-CZ" sz="2500" dirty="0"/>
              <a:t>2 	$a	Vzájemnost konfrontace </a:t>
            </a:r>
            <a:endParaRPr lang="cs-CZ" sz="2500" dirty="0" smtClean="0"/>
          </a:p>
          <a:p>
            <a:pPr marL="0" indent="0">
              <a:buNone/>
            </a:pPr>
            <a:r>
              <a:rPr lang="cs-CZ" sz="2500" dirty="0"/>
              <a:t>	</a:t>
            </a:r>
            <a:r>
              <a:rPr lang="cs-CZ" sz="2500" dirty="0" smtClean="0"/>
              <a:t>$</a:t>
            </a:r>
            <a:r>
              <a:rPr lang="cs-CZ" sz="2500" dirty="0"/>
              <a:t>n	</a:t>
            </a:r>
            <a:r>
              <a:rPr lang="cs-CZ" sz="2500" dirty="0" smtClean="0"/>
              <a:t>(1. </a:t>
            </a:r>
            <a:r>
              <a:rPr lang="cs-CZ" sz="2500" dirty="0"/>
              <a:t>:</a:t>
            </a:r>
          </a:p>
          <a:p>
            <a:pPr marL="0" indent="0">
              <a:buNone/>
            </a:pPr>
            <a:r>
              <a:rPr lang="cs-CZ" sz="2500" dirty="0"/>
              <a:t>	</a:t>
            </a:r>
            <a:r>
              <a:rPr lang="cs-CZ" sz="2500" dirty="0" smtClean="0"/>
              <a:t>$</a:t>
            </a:r>
            <a:r>
              <a:rPr lang="cs-CZ" sz="2500" dirty="0"/>
              <a:t>d 	 1996</a:t>
            </a:r>
            <a:r>
              <a:rPr lang="cs-CZ" sz="2500" dirty="0" smtClean="0"/>
              <a:t> </a:t>
            </a:r>
            <a:r>
              <a:rPr lang="cs-CZ" sz="2500" dirty="0"/>
              <a:t>:</a:t>
            </a:r>
          </a:p>
          <a:p>
            <a:pPr marL="0" indent="0">
              <a:buNone/>
            </a:pPr>
            <a:r>
              <a:rPr lang="cs-CZ" sz="2500" dirty="0"/>
              <a:t>	</a:t>
            </a:r>
            <a:r>
              <a:rPr lang="cs-CZ" sz="2500" b="1" dirty="0" smtClean="0">
                <a:solidFill>
                  <a:srgbClr val="FF0000"/>
                </a:solidFill>
              </a:rPr>
              <a:t>$</a:t>
            </a:r>
            <a:r>
              <a:rPr lang="cs-CZ" sz="2500" b="1" dirty="0">
                <a:solidFill>
                  <a:srgbClr val="FF0000"/>
                </a:solidFill>
              </a:rPr>
              <a:t>c	 Aš</a:t>
            </a:r>
            <a:r>
              <a:rPr lang="cs-CZ" sz="2500" b="1" dirty="0" smtClean="0">
                <a:solidFill>
                  <a:srgbClr val="FF0000"/>
                </a:solidFill>
              </a:rPr>
              <a:t>, Česko; </a:t>
            </a:r>
          </a:p>
          <a:p>
            <a:pPr marL="0" indent="0">
              <a:buNone/>
            </a:pPr>
            <a:r>
              <a:rPr lang="cs-CZ" sz="2500" b="1" dirty="0" smtClean="0">
                <a:solidFill>
                  <a:srgbClr val="FF0000"/>
                </a:solidFill>
              </a:rPr>
              <a:t>	$</a:t>
            </a:r>
            <a:r>
              <a:rPr lang="cs-CZ" sz="2500" b="1" dirty="0">
                <a:solidFill>
                  <a:srgbClr val="FF0000"/>
                </a:solidFill>
              </a:rPr>
              <a:t>c	 </a:t>
            </a:r>
            <a:r>
              <a:rPr lang="cs-CZ" sz="2500" b="1" dirty="0" smtClean="0">
                <a:solidFill>
                  <a:srgbClr val="FF0000"/>
                </a:solidFill>
              </a:rPr>
              <a:t>Tišnov</a:t>
            </a:r>
            <a:r>
              <a:rPr lang="cs-CZ" sz="2500" b="1" dirty="0">
                <a:solidFill>
                  <a:srgbClr val="FF0000"/>
                </a:solidFill>
              </a:rPr>
              <a:t>, Česko; </a:t>
            </a:r>
            <a:endParaRPr lang="cs-CZ" sz="25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2500" b="1" dirty="0" smtClean="0">
                <a:solidFill>
                  <a:srgbClr val="FF0000"/>
                </a:solidFill>
              </a:rPr>
              <a:t>	$</a:t>
            </a:r>
            <a:r>
              <a:rPr lang="cs-CZ" sz="2500" b="1" dirty="0">
                <a:solidFill>
                  <a:srgbClr val="FF0000"/>
                </a:solidFill>
              </a:rPr>
              <a:t>c	 </a:t>
            </a:r>
            <a:r>
              <a:rPr lang="cs-CZ" sz="2500" b="1" dirty="0" smtClean="0">
                <a:solidFill>
                  <a:srgbClr val="FF0000"/>
                </a:solidFill>
              </a:rPr>
              <a:t>Brno</a:t>
            </a:r>
            <a:r>
              <a:rPr lang="cs-CZ" sz="2500" b="1" dirty="0">
                <a:solidFill>
                  <a:srgbClr val="FF0000"/>
                </a:solidFill>
              </a:rPr>
              <a:t>, Česko)</a:t>
            </a:r>
          </a:p>
          <a:p>
            <a:pPr marL="0" indent="0">
              <a:buNone/>
            </a:pPr>
            <a:endParaRPr lang="cs-CZ" sz="2800" dirty="0"/>
          </a:p>
          <a:p>
            <a:pPr marL="0" indent="0">
              <a:buNone/>
            </a:pPr>
            <a:endParaRPr lang="cs-CZ" sz="2800" i="1" dirty="0"/>
          </a:p>
        </p:txBody>
      </p:sp>
    </p:spTree>
    <p:extLst>
      <p:ext uri="{BB962C8B-B14F-4D97-AF65-F5344CB8AC3E}">
        <p14:creationId xmlns:p14="http://schemas.microsoft.com/office/powerpoint/2010/main" val="3348167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018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69384" y="404664"/>
            <a:ext cx="8784976" cy="60486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500" b="1" u="sng" dirty="0"/>
              <a:t>Poznámka v poli 680 </a:t>
            </a:r>
            <a:r>
              <a:rPr lang="cs-CZ" sz="2500" b="1" i="1" u="sng" dirty="0"/>
              <a:t>(Veřejná všeobecná </a:t>
            </a:r>
            <a:r>
              <a:rPr lang="cs-CZ" sz="2500" b="1" i="1" u="sng" dirty="0" smtClean="0"/>
              <a:t>poznámka</a:t>
            </a:r>
            <a:r>
              <a:rPr lang="cs-CZ" sz="2500" b="1" i="1" u="sng" dirty="0"/>
              <a:t>)</a:t>
            </a:r>
            <a:r>
              <a:rPr lang="cs-CZ" sz="2500" b="1" u="sng" dirty="0"/>
              <a:t> </a:t>
            </a:r>
            <a:endParaRPr lang="cs-CZ" sz="2500" b="1" u="sng" dirty="0" smtClean="0"/>
          </a:p>
          <a:p>
            <a:pPr marL="0" indent="0">
              <a:buNone/>
            </a:pPr>
            <a:endParaRPr lang="cs-CZ" sz="2500" u="sng" dirty="0" smtClean="0"/>
          </a:p>
          <a:p>
            <a:pPr marL="0" indent="0">
              <a:buNone/>
            </a:pPr>
            <a:r>
              <a:rPr lang="cs-CZ" sz="2500" i="1" dirty="0" smtClean="0"/>
              <a:t>Na rozdíl od dosavadní praxe bude mít </a:t>
            </a:r>
            <a:r>
              <a:rPr lang="cs-CZ" sz="2500" i="1" dirty="0"/>
              <a:t>tato </a:t>
            </a:r>
            <a:r>
              <a:rPr lang="cs-CZ" sz="2500" i="1" dirty="0" smtClean="0"/>
              <a:t>poznámka v autoritních </a:t>
            </a:r>
            <a:r>
              <a:rPr lang="cs-CZ" sz="2500" i="1" dirty="0"/>
              <a:t>záznamech pro </a:t>
            </a:r>
            <a:r>
              <a:rPr lang="cs-CZ" sz="2500" i="1" dirty="0" smtClean="0"/>
              <a:t>korporace </a:t>
            </a:r>
            <a:r>
              <a:rPr lang="cs-CZ" sz="2500" i="1" u="sng" dirty="0" smtClean="0"/>
              <a:t>omezenější použití</a:t>
            </a:r>
            <a:r>
              <a:rPr lang="cs-CZ" sz="2500" i="1" dirty="0"/>
              <a:t>: </a:t>
            </a:r>
            <a:endParaRPr lang="cs-CZ" sz="2500" i="1" dirty="0" smtClean="0"/>
          </a:p>
          <a:p>
            <a:pPr marL="0" indent="0">
              <a:buNone/>
            </a:pPr>
            <a:endParaRPr lang="cs-CZ" sz="2500" i="1" dirty="0" smtClean="0"/>
          </a:p>
          <a:p>
            <a:pPr marL="514350" indent="-514350">
              <a:buAutoNum type="arabicPeriod"/>
            </a:pPr>
            <a:r>
              <a:rPr lang="cs-CZ" sz="2500" dirty="0" smtClean="0"/>
              <a:t>informace </a:t>
            </a:r>
            <a:r>
              <a:rPr lang="cs-CZ" sz="2500" dirty="0"/>
              <a:t>o možné </a:t>
            </a:r>
            <a:r>
              <a:rPr lang="cs-CZ" sz="2500" dirty="0" smtClean="0"/>
              <a:t>zaměnitelnosti u korporací i u akcí</a:t>
            </a:r>
          </a:p>
          <a:p>
            <a:pPr marL="514350" indent="-514350">
              <a:buAutoNum type="arabicPeriod"/>
            </a:pPr>
            <a:r>
              <a:rPr lang="cs-CZ" sz="2500" dirty="0" smtClean="0"/>
              <a:t>informace o směrování tzv. seriálové autority na tzv. monografickou autoritu u akcí</a:t>
            </a:r>
          </a:p>
          <a:p>
            <a:pPr marL="514350" indent="-514350">
              <a:buAutoNum type="arabicPeriod"/>
            </a:pPr>
            <a:r>
              <a:rPr lang="cs-CZ" sz="2500" dirty="0" smtClean="0"/>
              <a:t>informace u </a:t>
            </a:r>
            <a:r>
              <a:rPr lang="cs-CZ" sz="2500" dirty="0"/>
              <a:t>tzv. </a:t>
            </a:r>
            <a:r>
              <a:rPr lang="cs-CZ" sz="2500" dirty="0" smtClean="0"/>
              <a:t>monografické autority pro akce o „</a:t>
            </a:r>
            <a:r>
              <a:rPr lang="cs-CZ" sz="2500" dirty="0" err="1" smtClean="0"/>
              <a:t>monografickém“způsobu</a:t>
            </a:r>
            <a:r>
              <a:rPr lang="cs-CZ" sz="2500" dirty="0" smtClean="0"/>
              <a:t> zpracování</a:t>
            </a:r>
          </a:p>
          <a:p>
            <a:pPr marL="514350" indent="-514350">
              <a:buAutoNum type="arabicPeriod"/>
            </a:pPr>
            <a:endParaRPr lang="cs-CZ" sz="2500" dirty="0"/>
          </a:p>
          <a:p>
            <a:pPr marL="0" indent="0">
              <a:buNone/>
            </a:pPr>
            <a:r>
              <a:rPr lang="cs-CZ" sz="2500" i="1" dirty="0" smtClean="0"/>
              <a:t>Pro text v poznámce se používají </a:t>
            </a:r>
            <a:r>
              <a:rPr lang="cs-CZ" sz="2500" i="1" u="sng" dirty="0" smtClean="0"/>
              <a:t>jednotné formulace</a:t>
            </a:r>
            <a:r>
              <a:rPr lang="cs-CZ" sz="2500" i="1" dirty="0" smtClean="0"/>
              <a:t>, </a:t>
            </a:r>
            <a:r>
              <a:rPr lang="cs-CZ" sz="2500" i="1" u="sng" dirty="0" smtClean="0"/>
              <a:t>částečně strukturované</a:t>
            </a:r>
            <a:r>
              <a:rPr lang="cs-CZ" sz="2500" i="1" dirty="0" smtClean="0"/>
              <a:t>.</a:t>
            </a:r>
            <a:endParaRPr lang="cs-CZ" sz="2500" i="1" dirty="0"/>
          </a:p>
          <a:p>
            <a:pPr marL="0" indent="0">
              <a:buNone/>
            </a:pPr>
            <a:endParaRPr lang="cs-CZ" u="sng" dirty="0"/>
          </a:p>
          <a:p>
            <a:endParaRPr lang="cs-CZ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2832" y="6381328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4317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764704"/>
            <a:ext cx="9505056" cy="53614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500" u="sng" dirty="0" smtClean="0"/>
              <a:t>Informace </a:t>
            </a:r>
            <a:r>
              <a:rPr lang="cs-CZ" sz="2500" u="sng" dirty="0"/>
              <a:t>o možné zaměnitelnosti</a:t>
            </a:r>
            <a:r>
              <a:rPr lang="cs-CZ" sz="2500" u="sng" dirty="0" smtClean="0"/>
              <a:t>:</a:t>
            </a:r>
          </a:p>
          <a:p>
            <a:pPr marL="0" indent="0">
              <a:buNone/>
            </a:pPr>
            <a:endParaRPr lang="cs-CZ" sz="2500" u="sng" dirty="0"/>
          </a:p>
          <a:p>
            <a:pPr marL="0" indent="0">
              <a:buNone/>
            </a:pPr>
            <a:r>
              <a:rPr lang="cs-CZ" sz="2500" dirty="0" smtClean="0"/>
              <a:t>110 </a:t>
            </a:r>
            <a:r>
              <a:rPr lang="cs-CZ" sz="2500" dirty="0"/>
              <a:t>2	$a	Rada Evropy</a:t>
            </a:r>
          </a:p>
          <a:p>
            <a:pPr marL="0" indent="0">
              <a:buNone/>
            </a:pPr>
            <a:r>
              <a:rPr lang="cs-CZ" sz="2500" b="1" dirty="0">
                <a:solidFill>
                  <a:srgbClr val="FF0000"/>
                </a:solidFill>
              </a:rPr>
              <a:t>680  	$i	Nezaměňovat s:</a:t>
            </a:r>
          </a:p>
          <a:p>
            <a:pPr marL="0" indent="0">
              <a:buNone/>
            </a:pPr>
            <a:r>
              <a:rPr lang="cs-CZ" sz="2500" b="1" dirty="0">
                <a:solidFill>
                  <a:srgbClr val="FF0000"/>
                </a:solidFill>
              </a:rPr>
              <a:t>	$a	Evropská </a:t>
            </a:r>
            <a:r>
              <a:rPr lang="cs-CZ" sz="2500" b="1" dirty="0" smtClean="0">
                <a:solidFill>
                  <a:srgbClr val="FF0000"/>
                </a:solidFill>
              </a:rPr>
              <a:t>rada</a:t>
            </a:r>
          </a:p>
          <a:p>
            <a:pPr marL="0" indent="0">
              <a:buNone/>
            </a:pPr>
            <a:endParaRPr lang="cs-CZ" sz="25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2500" dirty="0"/>
              <a:t>110 2	$a	Kostel Nejsvětějšího Salvátora (Praha, Česko</a:t>
            </a:r>
            <a:r>
              <a:rPr lang="cs-CZ" sz="2500" dirty="0" smtClean="0"/>
              <a:t>)</a:t>
            </a:r>
          </a:p>
          <a:p>
            <a:pPr marL="0" indent="0">
              <a:buNone/>
            </a:pPr>
            <a:r>
              <a:rPr lang="cs-CZ" sz="2500" b="1" dirty="0" smtClean="0">
                <a:solidFill>
                  <a:srgbClr val="FF0000"/>
                </a:solidFill>
              </a:rPr>
              <a:t>680  </a:t>
            </a:r>
            <a:r>
              <a:rPr lang="cs-CZ" sz="2500" b="1" dirty="0">
                <a:solidFill>
                  <a:srgbClr val="FF0000"/>
                </a:solidFill>
              </a:rPr>
              <a:t>	$i	Nezaměňovat s:</a:t>
            </a:r>
          </a:p>
          <a:p>
            <a:pPr marL="0" indent="0">
              <a:buNone/>
            </a:pPr>
            <a:r>
              <a:rPr lang="cs-CZ" sz="2500" b="1" dirty="0">
                <a:solidFill>
                  <a:srgbClr val="FF0000"/>
                </a:solidFill>
              </a:rPr>
              <a:t>	$a	Kostel sv. Salvátora (Praha, Česko)</a:t>
            </a:r>
          </a:p>
          <a:p>
            <a:endParaRPr lang="cs-CZ" sz="2500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2832" y="6381328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3579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500" u="sng" dirty="0" smtClean="0"/>
              <a:t>Informace o </a:t>
            </a:r>
            <a:r>
              <a:rPr lang="cs-CZ" sz="2500" u="sng" dirty="0"/>
              <a:t>směrování </a:t>
            </a:r>
            <a:r>
              <a:rPr lang="cs-CZ" sz="2500" u="sng" dirty="0" smtClean="0"/>
              <a:t>„seriálové“ </a:t>
            </a:r>
            <a:r>
              <a:rPr lang="cs-CZ" sz="2500" u="sng" dirty="0"/>
              <a:t>autority na </a:t>
            </a:r>
            <a:r>
              <a:rPr lang="cs-CZ" sz="2500" u="sng" dirty="0" smtClean="0"/>
              <a:t>„monografickou“ </a:t>
            </a:r>
            <a:r>
              <a:rPr lang="cs-CZ" sz="2500" u="sng" dirty="0"/>
              <a:t>autoritu u </a:t>
            </a:r>
            <a:r>
              <a:rPr lang="cs-CZ" sz="2500" u="sng" smtClean="0"/>
              <a:t>akcí:</a:t>
            </a:r>
          </a:p>
          <a:p>
            <a:pPr marL="0" indent="0">
              <a:buNone/>
            </a:pPr>
            <a:endParaRPr lang="cs-CZ" sz="2500" u="sng" dirty="0" smtClean="0"/>
          </a:p>
          <a:p>
            <a:pPr marL="0" indent="0">
              <a:buNone/>
            </a:pPr>
            <a:endParaRPr lang="cs-CZ" sz="2500" u="sng" dirty="0"/>
          </a:p>
          <a:p>
            <a:pPr marL="0" indent="0">
              <a:buNone/>
            </a:pPr>
            <a:r>
              <a:rPr lang="cs-CZ" sz="2500" dirty="0" smtClean="0"/>
              <a:t>111 2	$a</a:t>
            </a:r>
            <a:r>
              <a:rPr lang="cs-CZ" sz="2500" dirty="0"/>
              <a:t>	 Pražské jaro (festival) </a:t>
            </a:r>
            <a:endParaRPr lang="cs-CZ" sz="2500" dirty="0" smtClean="0"/>
          </a:p>
          <a:p>
            <a:pPr marL="0" indent="0">
              <a:buNone/>
            </a:pPr>
            <a:r>
              <a:rPr lang="cs-CZ" sz="2500" b="1" dirty="0" smtClean="0">
                <a:solidFill>
                  <a:srgbClr val="FF0000"/>
                </a:solidFill>
              </a:rPr>
              <a:t>680  </a:t>
            </a:r>
            <a:r>
              <a:rPr lang="cs-CZ" sz="2500" b="1" dirty="0">
                <a:solidFill>
                  <a:srgbClr val="FF0000"/>
                </a:solidFill>
              </a:rPr>
              <a:t>	</a:t>
            </a:r>
            <a:r>
              <a:rPr lang="cs-CZ" sz="2500" b="1" dirty="0" smtClean="0">
                <a:solidFill>
                  <a:srgbClr val="FF0000"/>
                </a:solidFill>
              </a:rPr>
              <a:t>$</a:t>
            </a:r>
            <a:r>
              <a:rPr lang="cs-CZ" sz="2500" b="1" dirty="0">
                <a:solidFill>
                  <a:srgbClr val="FF0000"/>
                </a:solidFill>
              </a:rPr>
              <a:t>i	 Viz též záhlaví pro jednotlivé ročníky.</a:t>
            </a:r>
          </a:p>
          <a:p>
            <a:pPr marL="0" indent="0">
              <a:buNone/>
            </a:pPr>
            <a:r>
              <a:rPr lang="cs-CZ" sz="2500" b="1" dirty="0">
                <a:solidFill>
                  <a:srgbClr val="FF0000"/>
                </a:solidFill>
              </a:rPr>
              <a:t>	</a:t>
            </a:r>
            <a:endParaRPr lang="cs-CZ" sz="2500" dirty="0" smtClean="0"/>
          </a:p>
          <a:p>
            <a:pPr marL="0" indent="0">
              <a:buNone/>
            </a:pPr>
            <a:r>
              <a:rPr lang="cs-CZ" sz="2500" dirty="0"/>
              <a:t>111 2	$a	 Elegance (veletrh</a:t>
            </a:r>
            <a:r>
              <a:rPr lang="cs-CZ" sz="2500" dirty="0" smtClean="0"/>
              <a:t>)</a:t>
            </a:r>
          </a:p>
          <a:p>
            <a:pPr marL="0" indent="0">
              <a:buNone/>
            </a:pPr>
            <a:r>
              <a:rPr lang="cs-CZ" sz="2500" b="1" dirty="0" smtClean="0">
                <a:solidFill>
                  <a:srgbClr val="FF0000"/>
                </a:solidFill>
              </a:rPr>
              <a:t>680  </a:t>
            </a:r>
            <a:r>
              <a:rPr lang="cs-CZ" sz="2500" b="1" dirty="0">
                <a:solidFill>
                  <a:srgbClr val="FF0000"/>
                </a:solidFill>
              </a:rPr>
              <a:t>	$i	 Viz též záhlaví pro jednotlivé ročníky.</a:t>
            </a:r>
          </a:p>
          <a:p>
            <a:pPr marL="0" indent="0">
              <a:buNone/>
            </a:pPr>
            <a:endParaRPr lang="cs-CZ" sz="2500" b="1" dirty="0" smtClean="0">
              <a:solidFill>
                <a:srgbClr val="FF0000"/>
              </a:solidFill>
            </a:endParaRPr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2832" y="6381328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66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604867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500" u="sng" dirty="0" smtClean="0"/>
              <a:t>Informace o </a:t>
            </a:r>
            <a:r>
              <a:rPr lang="cs-CZ" sz="2500" u="sng" dirty="0"/>
              <a:t>„</a:t>
            </a:r>
            <a:r>
              <a:rPr lang="cs-CZ" sz="2500" u="sng" dirty="0" smtClean="0"/>
              <a:t>monografickém“ způsobu zpracování „monografické“ autority u akcí:</a:t>
            </a:r>
          </a:p>
          <a:p>
            <a:pPr marL="0" indent="0">
              <a:buNone/>
            </a:pPr>
            <a:endParaRPr lang="cs-CZ" sz="2500" u="sng" dirty="0"/>
          </a:p>
          <a:p>
            <a:pPr marL="0" indent="0">
              <a:buNone/>
            </a:pPr>
            <a:r>
              <a:rPr lang="cs-CZ" sz="2500" dirty="0" smtClean="0"/>
              <a:t>111 </a:t>
            </a:r>
            <a:r>
              <a:rPr lang="cs-CZ" sz="2500" dirty="0"/>
              <a:t>2	$a	</a:t>
            </a:r>
            <a:r>
              <a:rPr lang="cs-CZ" sz="2500" dirty="0" smtClean="0"/>
              <a:t>Pražské </a:t>
            </a:r>
            <a:r>
              <a:rPr lang="cs-CZ" sz="2500" dirty="0"/>
              <a:t>jaro </a:t>
            </a:r>
            <a:endParaRPr lang="cs-CZ" sz="2500" dirty="0" smtClean="0"/>
          </a:p>
          <a:p>
            <a:pPr marL="0" indent="0">
              <a:buNone/>
            </a:pPr>
            <a:r>
              <a:rPr lang="cs-CZ" sz="2500" dirty="0" smtClean="0"/>
              <a:t>	$n</a:t>
            </a:r>
            <a:r>
              <a:rPr lang="cs-CZ" sz="2500" dirty="0"/>
              <a:t>	(16. </a:t>
            </a:r>
            <a:r>
              <a:rPr lang="cs-CZ" sz="2500" dirty="0" smtClean="0"/>
              <a:t>:</a:t>
            </a:r>
          </a:p>
          <a:p>
            <a:pPr marL="0" indent="0">
              <a:buNone/>
            </a:pPr>
            <a:r>
              <a:rPr lang="cs-CZ" sz="2500" dirty="0"/>
              <a:t>	$d	1961 :</a:t>
            </a:r>
          </a:p>
          <a:p>
            <a:pPr marL="0" indent="0">
              <a:buNone/>
            </a:pPr>
            <a:r>
              <a:rPr lang="cs-CZ" sz="2500" dirty="0"/>
              <a:t>	$c	Praha, Česko</a:t>
            </a:r>
            <a:r>
              <a:rPr lang="cs-CZ" sz="2500" dirty="0" smtClean="0"/>
              <a:t>)</a:t>
            </a:r>
          </a:p>
          <a:p>
            <a:pPr marL="0" indent="0">
              <a:buNone/>
            </a:pPr>
            <a:r>
              <a:rPr lang="cs-CZ" sz="2500" dirty="0" smtClean="0"/>
              <a:t>511 </a:t>
            </a:r>
            <a:r>
              <a:rPr lang="cs-CZ" sz="2500" dirty="0"/>
              <a:t>2	$a	Pražské jaro (festival) </a:t>
            </a:r>
          </a:p>
          <a:p>
            <a:pPr marL="0" indent="0">
              <a:buNone/>
            </a:pPr>
            <a:r>
              <a:rPr lang="cs-CZ" sz="2500" b="1" dirty="0" smtClean="0">
                <a:solidFill>
                  <a:srgbClr val="FF0000"/>
                </a:solidFill>
              </a:rPr>
              <a:t>680  </a:t>
            </a:r>
            <a:r>
              <a:rPr lang="cs-CZ" sz="2500" b="1" dirty="0">
                <a:solidFill>
                  <a:srgbClr val="FF0000"/>
                </a:solidFill>
              </a:rPr>
              <a:t>	$i	Toto záhlaví se používá pouze při 			</a:t>
            </a:r>
            <a:r>
              <a:rPr lang="cs-CZ" sz="2500" b="1" dirty="0" smtClean="0">
                <a:solidFill>
                  <a:srgbClr val="FF0000"/>
                </a:solidFill>
              </a:rPr>
              <a:t>	monografickém </a:t>
            </a:r>
            <a:r>
              <a:rPr lang="cs-CZ" sz="2500" b="1" dirty="0">
                <a:solidFill>
                  <a:srgbClr val="FF0000"/>
                </a:solidFill>
              </a:rPr>
              <a:t>zpracování publikace</a:t>
            </a:r>
            <a:r>
              <a:rPr lang="cs-CZ" sz="2500" b="1" dirty="0" smtClean="0">
                <a:solidFill>
                  <a:srgbClr val="FF0000"/>
                </a:solidFill>
              </a:rPr>
              <a:t>.</a:t>
            </a:r>
            <a:endParaRPr lang="cs-CZ" sz="2500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2832" y="6381328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2996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476672"/>
            <a:ext cx="8964488" cy="59046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500" b="1" u="sng" dirty="0"/>
              <a:t>Poznámka v poli </a:t>
            </a:r>
            <a:r>
              <a:rPr lang="cs-CZ" sz="2500" b="1" u="sng" dirty="0" smtClean="0"/>
              <a:t>678 </a:t>
            </a:r>
            <a:r>
              <a:rPr lang="cs-CZ" sz="2500" b="1" i="1" u="sng" dirty="0" smtClean="0"/>
              <a:t>(</a:t>
            </a:r>
            <a:r>
              <a:rPr lang="cs-CZ" sz="2500" b="1" i="1" u="sng" dirty="0"/>
              <a:t>Biografická a historická </a:t>
            </a:r>
            <a:r>
              <a:rPr lang="cs-CZ" sz="2500" b="1" i="1" u="sng" dirty="0" smtClean="0"/>
              <a:t>poznámka)</a:t>
            </a:r>
          </a:p>
          <a:p>
            <a:pPr marL="0" indent="0">
              <a:buNone/>
            </a:pPr>
            <a:endParaRPr lang="cs-CZ" sz="2500" dirty="0" smtClean="0"/>
          </a:p>
          <a:p>
            <a:pPr marL="0" indent="0">
              <a:buNone/>
            </a:pPr>
            <a:r>
              <a:rPr lang="cs-CZ" sz="2500" dirty="0" smtClean="0"/>
              <a:t>Toto pole nově </a:t>
            </a:r>
            <a:r>
              <a:rPr lang="cs-CZ" sz="2500" u="sng" dirty="0" smtClean="0"/>
              <a:t>nahrazuje dosavadní používání poznámky v poli 680</a:t>
            </a:r>
            <a:r>
              <a:rPr lang="cs-CZ" sz="2500" dirty="0" smtClean="0"/>
              <a:t> v autoritních záznamech pro korporace </a:t>
            </a:r>
            <a:r>
              <a:rPr lang="cs-CZ" sz="2500" i="1" dirty="0" smtClean="0"/>
              <a:t>(s výjimkou uvedených 3 typů informací, které zůstávají v poli 680).</a:t>
            </a:r>
          </a:p>
          <a:p>
            <a:pPr marL="0" indent="0">
              <a:buNone/>
            </a:pPr>
            <a:endParaRPr lang="cs-CZ" sz="2500" i="1" dirty="0" smtClean="0"/>
          </a:p>
          <a:p>
            <a:pPr marL="0" indent="0">
              <a:buNone/>
            </a:pPr>
            <a:r>
              <a:rPr lang="cs-CZ" sz="2500" dirty="0" smtClean="0"/>
              <a:t>Od pole 678 v </a:t>
            </a:r>
            <a:r>
              <a:rPr lang="cs-CZ" sz="2500" dirty="0"/>
              <a:t>autoritních záznamech pro </a:t>
            </a:r>
            <a:r>
              <a:rPr lang="cs-CZ" sz="2500" u="sng" dirty="0" smtClean="0"/>
              <a:t>personální jména </a:t>
            </a:r>
            <a:r>
              <a:rPr lang="cs-CZ" sz="2500" dirty="0" smtClean="0"/>
              <a:t>se </a:t>
            </a:r>
            <a:r>
              <a:rPr lang="cs-CZ" sz="2500" u="sng" dirty="0" smtClean="0"/>
              <a:t>odlišuje 1. indikátorem:</a:t>
            </a:r>
          </a:p>
          <a:p>
            <a:r>
              <a:rPr lang="cs-CZ" sz="2500" dirty="0" smtClean="0"/>
              <a:t>u personálních jmen se uvádí „0“, </a:t>
            </a:r>
          </a:p>
          <a:p>
            <a:r>
              <a:rPr lang="cs-CZ" sz="2500" u="sng" dirty="0" smtClean="0"/>
              <a:t>u korporaci se obvykle nevyplňuje</a:t>
            </a:r>
            <a:r>
              <a:rPr lang="cs-CZ" sz="2500" dirty="0" smtClean="0"/>
              <a:t>, </a:t>
            </a:r>
          </a:p>
          <a:p>
            <a:r>
              <a:rPr lang="cs-CZ" sz="2500" i="1" dirty="0" smtClean="0"/>
              <a:t>případně lze uvést „1“ (= administrativní historie korporace)</a:t>
            </a:r>
            <a:r>
              <a:rPr lang="cs-CZ" sz="2500" dirty="0" smtClean="0"/>
              <a:t>.</a:t>
            </a:r>
            <a:endParaRPr lang="cs-CZ" sz="2500" dirty="0"/>
          </a:p>
          <a:p>
            <a:endParaRPr lang="cs-CZ" sz="2500" i="1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2832" y="6381328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984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500" dirty="0"/>
              <a:t>110 2	$a	Spolek </a:t>
            </a:r>
            <a:r>
              <a:rPr lang="cs-CZ" sz="2500" dirty="0" err="1"/>
              <a:t>Juristic</a:t>
            </a:r>
            <a:endParaRPr lang="cs-CZ" sz="2500" dirty="0"/>
          </a:p>
          <a:p>
            <a:pPr marL="0" indent="0">
              <a:buNone/>
            </a:pPr>
            <a:r>
              <a:rPr lang="cs-CZ" sz="2500" b="1" dirty="0">
                <a:solidFill>
                  <a:srgbClr val="FF0000"/>
                </a:solidFill>
              </a:rPr>
              <a:t>678   	$a	Poskytovatel webového prostoru pro </a:t>
            </a:r>
            <a:r>
              <a:rPr lang="cs-CZ" sz="2500" b="1" dirty="0" smtClean="0">
                <a:solidFill>
                  <a:srgbClr val="FF0000"/>
                </a:solidFill>
              </a:rPr>
              <a:t>			společnosti </a:t>
            </a:r>
            <a:r>
              <a:rPr lang="cs-CZ" sz="2500" b="1" dirty="0">
                <a:solidFill>
                  <a:srgbClr val="FF0000"/>
                </a:solidFill>
              </a:rPr>
              <a:t>či jednotlivce v oblasti právní 		</a:t>
            </a:r>
            <a:r>
              <a:rPr lang="cs-CZ" sz="2500" b="1" dirty="0" smtClean="0">
                <a:solidFill>
                  <a:srgbClr val="FF0000"/>
                </a:solidFill>
              </a:rPr>
              <a:t>	vědy</a:t>
            </a:r>
            <a:r>
              <a:rPr lang="cs-CZ" sz="2500" b="1" dirty="0">
                <a:solidFill>
                  <a:srgbClr val="FF0000"/>
                </a:solidFill>
              </a:rPr>
              <a:t>, vydavatel webu Juristic.cz.</a:t>
            </a:r>
          </a:p>
          <a:p>
            <a:pPr marL="0" indent="0">
              <a:buNone/>
            </a:pPr>
            <a:endParaRPr lang="cs-CZ" sz="2500" dirty="0"/>
          </a:p>
          <a:p>
            <a:pPr marL="0" indent="0">
              <a:buNone/>
            </a:pPr>
            <a:r>
              <a:rPr lang="cs-CZ" sz="2500" dirty="0"/>
              <a:t>110 2	$a	Gotthard (hudební skupina)</a:t>
            </a:r>
          </a:p>
          <a:p>
            <a:pPr marL="0" indent="0">
              <a:buNone/>
            </a:pPr>
            <a:r>
              <a:rPr lang="cs-CZ" sz="2500" b="1" dirty="0">
                <a:solidFill>
                  <a:srgbClr val="FF0000"/>
                </a:solidFill>
              </a:rPr>
              <a:t>678   	$a	Švýcarská hudební skupina (hard rock).	</a:t>
            </a:r>
            <a:endParaRPr lang="cs-CZ" sz="2500" dirty="0"/>
          </a:p>
          <a:p>
            <a:endParaRPr lang="cs-CZ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460432" y="6309320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4443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296144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sz="4000" dirty="0" smtClean="0">
                <a:solidFill>
                  <a:srgbClr val="002060"/>
                </a:solidFill>
              </a:rPr>
              <a:t>Změny v korporativním záhlaví</a:t>
            </a:r>
            <a:endParaRPr lang="cs-CZ" sz="4000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492896"/>
            <a:ext cx="8229600" cy="4248472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cs-CZ" sz="2500" dirty="0" smtClean="0"/>
              <a:t>Datum konání akce jako součást jména akce</a:t>
            </a:r>
          </a:p>
          <a:p>
            <a:pPr marL="514350" indent="-514350">
              <a:buAutoNum type="arabicPeriod"/>
            </a:pPr>
            <a:r>
              <a:rPr lang="cs-CZ" sz="2500" dirty="0" smtClean="0"/>
              <a:t>Místo konání akce jako součást jména akce</a:t>
            </a:r>
          </a:p>
          <a:p>
            <a:pPr marL="514350" indent="-514350">
              <a:buAutoNum type="arabicPeriod"/>
            </a:pPr>
            <a:r>
              <a:rPr lang="cs-CZ" sz="2500" dirty="0" smtClean="0"/>
              <a:t>Akce, která se koná na dvou místech</a:t>
            </a:r>
          </a:p>
          <a:p>
            <a:pPr marL="514350" indent="-514350">
              <a:buAutoNum type="arabicPeriod"/>
            </a:pPr>
            <a:r>
              <a:rPr lang="cs-CZ" sz="2500" dirty="0" smtClean="0"/>
              <a:t>Akce</a:t>
            </a:r>
            <a:r>
              <a:rPr lang="cs-CZ" sz="2500" dirty="0"/>
              <a:t>, která se koná na </a:t>
            </a:r>
            <a:r>
              <a:rPr lang="cs-CZ" sz="2500" dirty="0" smtClean="0"/>
              <a:t>více než dvou místech</a:t>
            </a:r>
          </a:p>
          <a:p>
            <a:pPr marL="514350" indent="-514350">
              <a:buAutoNum type="arabicPeriod"/>
            </a:pPr>
            <a:r>
              <a:rPr lang="cs-CZ" sz="2500" dirty="0"/>
              <a:t>Místo konání </a:t>
            </a:r>
            <a:r>
              <a:rPr lang="cs-CZ" sz="2500" dirty="0" smtClean="0"/>
              <a:t>u virtuální akce</a:t>
            </a:r>
          </a:p>
          <a:p>
            <a:pPr marL="514350" indent="-514350">
              <a:buAutoNum type="arabicPeriod"/>
            </a:pPr>
            <a:r>
              <a:rPr lang="cs-CZ" sz="2500" dirty="0" smtClean="0"/>
              <a:t>Uvádění kvalifikátoru u jména akce</a:t>
            </a:r>
          </a:p>
          <a:p>
            <a:pPr marL="0" indent="0">
              <a:buNone/>
            </a:pPr>
            <a:endParaRPr lang="cs-CZ" sz="2500" dirty="0"/>
          </a:p>
          <a:p>
            <a:endParaRPr lang="cs-CZ" dirty="0"/>
          </a:p>
        </p:txBody>
      </p:sp>
      <p:pic>
        <p:nvPicPr>
          <p:cNvPr id="5" name="Obrázek 4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2832" y="6381328"/>
            <a:ext cx="475632" cy="3410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500" u="sng" dirty="0" smtClean="0"/>
              <a:t>Poznámky v polích 678 a 680 u „seriálových“ autorit pro akce:</a:t>
            </a:r>
          </a:p>
          <a:p>
            <a:endParaRPr lang="cs-CZ" sz="2500" u="sng" dirty="0"/>
          </a:p>
          <a:p>
            <a:pPr marL="0" indent="0">
              <a:buNone/>
            </a:pPr>
            <a:r>
              <a:rPr lang="cs-CZ" sz="2500" dirty="0" smtClean="0"/>
              <a:t>Nově:</a:t>
            </a:r>
            <a:endParaRPr lang="cs-CZ" sz="2500" dirty="0"/>
          </a:p>
          <a:p>
            <a:pPr marL="0" indent="0">
              <a:buNone/>
            </a:pPr>
            <a:r>
              <a:rPr lang="cs-CZ" sz="2500" dirty="0"/>
              <a:t>111 2	$a	 </a:t>
            </a:r>
            <a:r>
              <a:rPr lang="cs-CZ" sz="2500" dirty="0" smtClean="0"/>
              <a:t>Pražské </a:t>
            </a:r>
            <a:r>
              <a:rPr lang="cs-CZ" sz="2500" dirty="0"/>
              <a:t>jaro (festival) </a:t>
            </a:r>
            <a:endParaRPr lang="cs-CZ" sz="2500" dirty="0" smtClean="0"/>
          </a:p>
          <a:p>
            <a:pPr marL="0" indent="0">
              <a:buNone/>
            </a:pPr>
            <a:r>
              <a:rPr lang="cs-CZ" sz="2500" b="1" dirty="0" smtClean="0">
                <a:solidFill>
                  <a:srgbClr val="FF0000"/>
                </a:solidFill>
              </a:rPr>
              <a:t>678  	$a	</a:t>
            </a:r>
            <a:r>
              <a:rPr lang="pt-BR" sz="2500" b="1" dirty="0">
                <a:solidFill>
                  <a:srgbClr val="FF0000"/>
                </a:solidFill>
              </a:rPr>
              <a:t> Festival se koná v Praze každoročně od r</a:t>
            </a:r>
            <a:r>
              <a:rPr lang="pt-BR" sz="2500" b="1" dirty="0" smtClean="0">
                <a:solidFill>
                  <a:srgbClr val="FF0000"/>
                </a:solidFill>
              </a:rPr>
              <a:t>.</a:t>
            </a:r>
            <a:r>
              <a:rPr lang="cs-CZ" sz="2500" b="1" dirty="0" smtClean="0">
                <a:solidFill>
                  <a:srgbClr val="FF0000"/>
                </a:solidFill>
              </a:rPr>
              <a:t> </a:t>
            </a:r>
            <a:r>
              <a:rPr lang="pt-BR" sz="2500" b="1" dirty="0" smtClean="0">
                <a:solidFill>
                  <a:srgbClr val="FF0000"/>
                </a:solidFill>
              </a:rPr>
              <a:t>1946.</a:t>
            </a:r>
            <a:endParaRPr lang="cs-CZ" sz="25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2500" b="1" dirty="0" smtClean="0">
                <a:solidFill>
                  <a:srgbClr val="FF0000"/>
                </a:solidFill>
              </a:rPr>
              <a:t>680	$i</a:t>
            </a:r>
            <a:r>
              <a:rPr lang="cs-CZ" sz="2500" b="1" dirty="0">
                <a:solidFill>
                  <a:srgbClr val="FF0000"/>
                </a:solidFill>
              </a:rPr>
              <a:t>	 Viz též záhlaví pro jednotlivé </a:t>
            </a:r>
            <a:r>
              <a:rPr lang="cs-CZ" sz="2500" b="1" dirty="0" smtClean="0">
                <a:solidFill>
                  <a:srgbClr val="FF0000"/>
                </a:solidFill>
              </a:rPr>
              <a:t>ročníky</a:t>
            </a:r>
          </a:p>
          <a:p>
            <a:pPr marL="0" indent="0">
              <a:buNone/>
            </a:pPr>
            <a:endParaRPr lang="cs-CZ" sz="25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2500" dirty="0" smtClean="0"/>
              <a:t>Dosud: </a:t>
            </a:r>
          </a:p>
          <a:p>
            <a:pPr marL="0" indent="0">
              <a:buNone/>
            </a:pPr>
            <a:r>
              <a:rPr lang="cs-CZ" sz="2500" dirty="0" smtClean="0"/>
              <a:t>112</a:t>
            </a:r>
            <a:r>
              <a:rPr lang="cs-CZ" sz="2500" dirty="0"/>
              <a:t>	$a	</a:t>
            </a:r>
            <a:r>
              <a:rPr lang="cs-CZ" sz="2500" dirty="0" smtClean="0"/>
              <a:t>Pražské </a:t>
            </a:r>
            <a:r>
              <a:rPr lang="cs-CZ" sz="2500" dirty="0"/>
              <a:t>jaro (festival) </a:t>
            </a:r>
          </a:p>
          <a:p>
            <a:pPr marL="0" indent="0">
              <a:buNone/>
            </a:pPr>
            <a:r>
              <a:rPr lang="cs-CZ" sz="2500" dirty="0"/>
              <a:t>680</a:t>
            </a:r>
            <a:r>
              <a:rPr lang="cs-CZ" sz="2500" dirty="0" smtClean="0"/>
              <a:t>  </a:t>
            </a:r>
            <a:r>
              <a:rPr lang="cs-CZ" sz="2500"/>
              <a:t>	</a:t>
            </a:r>
            <a:r>
              <a:rPr lang="cs-CZ" sz="2500" smtClean="0"/>
              <a:t>$i</a:t>
            </a:r>
            <a:r>
              <a:rPr lang="cs-CZ" sz="2500" dirty="0"/>
              <a:t>	</a:t>
            </a:r>
            <a:r>
              <a:rPr lang="pt-BR" sz="2500" dirty="0" smtClean="0"/>
              <a:t>Festival </a:t>
            </a:r>
            <a:r>
              <a:rPr lang="pt-BR" sz="2500" dirty="0"/>
              <a:t>se koná v Praze každoročně od r.</a:t>
            </a:r>
            <a:r>
              <a:rPr lang="cs-CZ" sz="2500" dirty="0"/>
              <a:t> </a:t>
            </a:r>
            <a:r>
              <a:rPr lang="pt-BR" sz="2500" dirty="0" smtClean="0"/>
              <a:t>1946</a:t>
            </a:r>
            <a:r>
              <a:rPr lang="cs-CZ" sz="2500" dirty="0" smtClean="0"/>
              <a:t>. 		Viz </a:t>
            </a:r>
            <a:r>
              <a:rPr lang="cs-CZ" sz="2500" dirty="0"/>
              <a:t>též záhlaví pro jednotlivé ročníky</a:t>
            </a:r>
          </a:p>
          <a:p>
            <a:pPr marL="0" indent="0">
              <a:buNone/>
            </a:pPr>
            <a:endParaRPr lang="cs-CZ" sz="2500" dirty="0"/>
          </a:p>
        </p:txBody>
      </p:sp>
    </p:spTree>
    <p:extLst>
      <p:ext uri="{BB962C8B-B14F-4D97-AF65-F5344CB8AC3E}">
        <p14:creationId xmlns:p14="http://schemas.microsoft.com/office/powerpoint/2010/main" val="3368773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908720"/>
            <a:ext cx="8478864" cy="52174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500" u="sng" dirty="0"/>
              <a:t>Příklad použití pole </a:t>
            </a:r>
            <a:r>
              <a:rPr lang="cs-CZ" sz="2500" u="sng" dirty="0" smtClean="0"/>
              <a:t>678 </a:t>
            </a:r>
            <a:r>
              <a:rPr lang="cs-CZ" sz="2500" u="sng" dirty="0"/>
              <a:t>pro více míst konání akce</a:t>
            </a:r>
            <a:r>
              <a:rPr lang="cs-CZ" sz="2500" u="sng" dirty="0" smtClean="0"/>
              <a:t>:</a:t>
            </a:r>
          </a:p>
          <a:p>
            <a:pPr marL="0" indent="0">
              <a:buNone/>
            </a:pPr>
            <a:endParaRPr lang="cs-CZ" sz="2500" u="sng" dirty="0" smtClean="0"/>
          </a:p>
          <a:p>
            <a:pPr marL="0" indent="0">
              <a:buNone/>
            </a:pPr>
            <a:r>
              <a:rPr lang="cs-CZ" sz="2500" dirty="0"/>
              <a:t>111 2 $a	</a:t>
            </a:r>
            <a:r>
              <a:rPr lang="cs-CZ" sz="2500" dirty="0" err="1"/>
              <a:t>Febiofest</a:t>
            </a:r>
            <a:endParaRPr lang="cs-CZ" sz="2500" dirty="0"/>
          </a:p>
          <a:p>
            <a:pPr marL="0" indent="0">
              <a:buNone/>
            </a:pPr>
            <a:r>
              <a:rPr lang="cs-CZ" sz="2500" dirty="0"/>
              <a:t>	$n	(13. :</a:t>
            </a:r>
          </a:p>
          <a:p>
            <a:pPr marL="0" indent="0">
              <a:buNone/>
            </a:pPr>
            <a:r>
              <a:rPr lang="cs-CZ" sz="2500" dirty="0"/>
              <a:t>	$d 	2006 :</a:t>
            </a:r>
          </a:p>
          <a:p>
            <a:pPr marL="0" indent="0">
              <a:buNone/>
            </a:pPr>
            <a:r>
              <a:rPr lang="cs-CZ" sz="2500" dirty="0"/>
              <a:t>	$c	Česko)</a:t>
            </a:r>
          </a:p>
          <a:p>
            <a:pPr marL="0" indent="0">
              <a:buNone/>
            </a:pPr>
            <a:r>
              <a:rPr lang="cs-CZ" sz="2500" b="1" dirty="0">
                <a:solidFill>
                  <a:srgbClr val="FF0000"/>
                </a:solidFill>
              </a:rPr>
              <a:t>678   	$a	Akce se </a:t>
            </a:r>
            <a:r>
              <a:rPr lang="cs-CZ" sz="2500" b="1" dirty="0" smtClean="0">
                <a:solidFill>
                  <a:srgbClr val="FF0000"/>
                </a:solidFill>
              </a:rPr>
              <a:t>v r. 2006 konala </a:t>
            </a:r>
            <a:r>
              <a:rPr lang="cs-CZ" sz="2500" b="1" dirty="0">
                <a:solidFill>
                  <a:srgbClr val="FF0000"/>
                </a:solidFill>
              </a:rPr>
              <a:t>na </a:t>
            </a:r>
            <a:r>
              <a:rPr lang="cs-CZ" sz="2500" b="1" dirty="0" smtClean="0">
                <a:solidFill>
                  <a:srgbClr val="FF0000"/>
                </a:solidFill>
              </a:rPr>
              <a:t>sedmi místech</a:t>
            </a:r>
            <a:r>
              <a:rPr lang="cs-CZ" sz="2500" b="1" dirty="0">
                <a:solidFill>
                  <a:srgbClr val="FF0000"/>
                </a:solidFill>
              </a:rPr>
              <a:t>: v </a:t>
            </a:r>
            <a:r>
              <a:rPr lang="cs-CZ" sz="2500" b="1" dirty="0" smtClean="0">
                <a:solidFill>
                  <a:srgbClr val="FF0000"/>
                </a:solidFill>
              </a:rPr>
              <a:t>			Praze, Brně, Ostravě, Olomouci, Liberci, Jihlavě a 		Pardubicích.</a:t>
            </a:r>
            <a:endParaRPr lang="cs-CZ" sz="2500" dirty="0"/>
          </a:p>
          <a:p>
            <a:pPr marL="0" indent="0">
              <a:buNone/>
            </a:pPr>
            <a:endParaRPr lang="cs-CZ" sz="2800" u="sng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460432" y="6309320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7398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20080"/>
          </a:xfrm>
        </p:spPr>
        <p:txBody>
          <a:bodyPr>
            <a:normAutofit fontScale="90000"/>
          </a:bodyPr>
          <a:lstStyle/>
          <a:p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32859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500" dirty="0" smtClean="0"/>
              <a:t>1. 	Podle RDA už </a:t>
            </a:r>
            <a:r>
              <a:rPr lang="cs-CZ" sz="2500" u="sng" dirty="0" smtClean="0"/>
              <a:t>není možné zapsat datum konání akce </a:t>
            </a:r>
            <a:r>
              <a:rPr lang="cs-CZ" sz="2500" dirty="0" smtClean="0"/>
              <a:t>	</a:t>
            </a:r>
            <a:r>
              <a:rPr lang="cs-CZ" sz="2500" u="sng" dirty="0" smtClean="0"/>
              <a:t>jako součást názvu</a:t>
            </a:r>
            <a:r>
              <a:rPr lang="cs-CZ" sz="2500" dirty="0" smtClean="0"/>
              <a:t> akce v záhlaví, ale zapisuje se vždy 	do </a:t>
            </a:r>
            <a:r>
              <a:rPr lang="cs-CZ" sz="2500" dirty="0" err="1" smtClean="0"/>
              <a:t>podpole</a:t>
            </a:r>
            <a:r>
              <a:rPr lang="cs-CZ" sz="2500" dirty="0" smtClean="0"/>
              <a:t> pro data konání 	akce. 	</a:t>
            </a:r>
          </a:p>
          <a:p>
            <a:pPr marL="514350" indent="-514350">
              <a:buAutoNum type="arabicPeriod"/>
            </a:pPr>
            <a:endParaRPr lang="cs-CZ" sz="2500" dirty="0" smtClean="0"/>
          </a:p>
          <a:p>
            <a:pPr marL="0" indent="0">
              <a:buNone/>
            </a:pPr>
            <a:r>
              <a:rPr lang="cs-CZ" sz="2500" dirty="0" smtClean="0"/>
              <a:t>	RDA:	</a:t>
            </a:r>
          </a:p>
          <a:p>
            <a:pPr marL="0" indent="0">
              <a:buNone/>
            </a:pPr>
            <a:r>
              <a:rPr lang="cs-CZ" sz="2500" b="1" dirty="0" smtClean="0">
                <a:solidFill>
                  <a:srgbClr val="FF0000"/>
                </a:solidFill>
              </a:rPr>
              <a:t>	Festival politické písně (</a:t>
            </a:r>
            <a:r>
              <a:rPr lang="cs-CZ" sz="2500" b="1" u="sng" dirty="0" smtClean="0">
                <a:solidFill>
                  <a:srgbClr val="FF0000"/>
                </a:solidFill>
              </a:rPr>
              <a:t>2010 </a:t>
            </a:r>
            <a:r>
              <a:rPr lang="cs-CZ" sz="2500" b="1" dirty="0" smtClean="0">
                <a:solidFill>
                  <a:srgbClr val="FF0000"/>
                </a:solidFill>
              </a:rPr>
              <a:t>: Sokolov, Česko)</a:t>
            </a:r>
          </a:p>
          <a:p>
            <a:pPr marL="0" indent="0">
              <a:buNone/>
            </a:pPr>
            <a:endParaRPr lang="cs-CZ" sz="2500" dirty="0" smtClean="0"/>
          </a:p>
          <a:p>
            <a:pPr marL="0" indent="0">
              <a:buNone/>
            </a:pPr>
            <a:r>
              <a:rPr lang="cs-CZ" sz="2500" dirty="0" smtClean="0"/>
              <a:t>	AACR2:</a:t>
            </a:r>
          </a:p>
          <a:p>
            <a:pPr marL="0" indent="0">
              <a:buNone/>
            </a:pPr>
            <a:r>
              <a:rPr lang="cs-CZ" sz="2500" dirty="0" smtClean="0"/>
              <a:t>	Festival politické písně 2010 (Sokolov, Česko)</a:t>
            </a:r>
          </a:p>
          <a:p>
            <a:pPr marL="0" indent="0">
              <a:buNone/>
            </a:pPr>
            <a:r>
              <a:rPr lang="cs-CZ" sz="2500" dirty="0" smtClean="0"/>
              <a:t>	</a:t>
            </a:r>
            <a:endParaRPr lang="cs-CZ" sz="2500" dirty="0"/>
          </a:p>
        </p:txBody>
      </p:sp>
      <p:pic>
        <p:nvPicPr>
          <p:cNvPr id="5" name="Obrázek 4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2832" y="6381328"/>
            <a:ext cx="475632" cy="3410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648072"/>
          </a:xfrm>
        </p:spPr>
        <p:txBody>
          <a:bodyPr>
            <a:normAutofit fontScale="90000"/>
          </a:bodyPr>
          <a:lstStyle/>
          <a:p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4726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500" dirty="0" smtClean="0"/>
              <a:t>2. </a:t>
            </a:r>
            <a:r>
              <a:rPr lang="cs-CZ" sz="2500" dirty="0"/>
              <a:t>	</a:t>
            </a:r>
            <a:r>
              <a:rPr lang="cs-CZ" sz="2500" dirty="0" smtClean="0"/>
              <a:t>I když </a:t>
            </a:r>
            <a:r>
              <a:rPr lang="cs-CZ" sz="2500" u="sng" dirty="0" smtClean="0"/>
              <a:t>je místo konání akce součástí názvu akce, v </a:t>
            </a:r>
            <a:r>
              <a:rPr lang="cs-CZ" sz="2500" dirty="0" smtClean="0"/>
              <a:t>	</a:t>
            </a:r>
            <a:r>
              <a:rPr lang="cs-CZ" sz="2500" u="sng" dirty="0" smtClean="0"/>
              <a:t>záhlaví se tento údaj vždy opakuje</a:t>
            </a:r>
            <a:r>
              <a:rPr lang="cs-CZ" sz="2500" dirty="0" smtClean="0"/>
              <a:t> v </a:t>
            </a:r>
            <a:r>
              <a:rPr lang="cs-CZ" sz="2500" dirty="0" err="1" smtClean="0"/>
              <a:t>podpoli</a:t>
            </a:r>
            <a:r>
              <a:rPr lang="cs-CZ" sz="2500" dirty="0" smtClean="0"/>
              <a:t> pro místo 	konání akce.</a:t>
            </a:r>
            <a:endParaRPr lang="cs-CZ" sz="2500" dirty="0"/>
          </a:p>
          <a:p>
            <a:pPr marL="514350" indent="-514350">
              <a:buAutoNum type="arabicPeriod"/>
            </a:pPr>
            <a:endParaRPr lang="cs-CZ" sz="2500" dirty="0"/>
          </a:p>
          <a:p>
            <a:pPr marL="0" indent="0">
              <a:buNone/>
            </a:pPr>
            <a:r>
              <a:rPr lang="cs-CZ" sz="2500" dirty="0" smtClean="0"/>
              <a:t>	RDA</a:t>
            </a:r>
            <a:r>
              <a:rPr lang="cs-CZ" sz="2500" dirty="0"/>
              <a:t>:	</a:t>
            </a:r>
          </a:p>
          <a:p>
            <a:pPr marL="0" indent="0">
              <a:buNone/>
            </a:pPr>
            <a:r>
              <a:rPr lang="cs-CZ" sz="2500" b="1" dirty="0" smtClean="0">
                <a:solidFill>
                  <a:srgbClr val="FF0000"/>
                </a:solidFill>
              </a:rPr>
              <a:t>	Festival </a:t>
            </a:r>
            <a:r>
              <a:rPr lang="cs-CZ" sz="2500" b="1" dirty="0" err="1">
                <a:solidFill>
                  <a:srgbClr val="FF0000"/>
                </a:solidFill>
              </a:rPr>
              <a:t>EuroArt</a:t>
            </a:r>
            <a:r>
              <a:rPr lang="cs-CZ" sz="2500" b="1" dirty="0">
                <a:solidFill>
                  <a:srgbClr val="FF0000"/>
                </a:solidFill>
              </a:rPr>
              <a:t> </a:t>
            </a:r>
            <a:r>
              <a:rPr lang="cs-CZ" sz="2500" b="1" dirty="0" smtClean="0">
                <a:solidFill>
                  <a:srgbClr val="FF0000"/>
                </a:solidFill>
              </a:rPr>
              <a:t>Praha (10. : 2009 : </a:t>
            </a:r>
            <a:r>
              <a:rPr lang="cs-CZ" sz="2500" b="1" u="sng" dirty="0" smtClean="0">
                <a:solidFill>
                  <a:srgbClr val="FF0000"/>
                </a:solidFill>
              </a:rPr>
              <a:t>Praha, Česko</a:t>
            </a:r>
            <a:r>
              <a:rPr lang="cs-CZ" sz="2500" b="1" dirty="0" smtClean="0">
                <a:solidFill>
                  <a:srgbClr val="FF0000"/>
                </a:solidFill>
              </a:rPr>
              <a:t>)</a:t>
            </a:r>
          </a:p>
          <a:p>
            <a:pPr marL="0" indent="0">
              <a:buNone/>
            </a:pPr>
            <a:endParaRPr lang="cs-CZ" sz="2500" dirty="0"/>
          </a:p>
          <a:p>
            <a:pPr marL="0" indent="0">
              <a:buNone/>
            </a:pPr>
            <a:r>
              <a:rPr lang="cs-CZ" sz="2500" dirty="0" smtClean="0"/>
              <a:t>	AACR2</a:t>
            </a:r>
            <a:r>
              <a:rPr lang="cs-CZ" sz="2500" dirty="0"/>
              <a:t>:</a:t>
            </a:r>
          </a:p>
          <a:p>
            <a:pPr marL="0" indent="0">
              <a:buNone/>
            </a:pPr>
            <a:r>
              <a:rPr lang="cs-CZ" sz="2500" dirty="0" smtClean="0"/>
              <a:t>	Festival </a:t>
            </a:r>
            <a:r>
              <a:rPr lang="cs-CZ" sz="2500" dirty="0" err="1"/>
              <a:t>EuroArt</a:t>
            </a:r>
            <a:r>
              <a:rPr lang="cs-CZ" sz="2500" dirty="0"/>
              <a:t> Praha (10. : </a:t>
            </a:r>
            <a:r>
              <a:rPr lang="cs-CZ" sz="2500" dirty="0" smtClean="0"/>
              <a:t>2009)</a:t>
            </a:r>
            <a:endParaRPr lang="cs-CZ" sz="2500" dirty="0"/>
          </a:p>
          <a:p>
            <a:endParaRPr lang="cs-CZ" sz="2500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2832" y="6381328"/>
            <a:ext cx="475632" cy="3410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11560" y="116632"/>
            <a:ext cx="8229600" cy="432048"/>
          </a:xfrm>
        </p:spPr>
        <p:txBody>
          <a:bodyPr>
            <a:normAutofit fontScale="90000"/>
          </a:bodyPr>
          <a:lstStyle/>
          <a:p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548680"/>
            <a:ext cx="8363272" cy="5577483"/>
          </a:xfrm>
        </p:spPr>
        <p:txBody>
          <a:bodyPr>
            <a:noAutofit/>
          </a:bodyPr>
          <a:lstStyle/>
          <a:p>
            <a:pPr marL="914400" lvl="1" indent="-514350">
              <a:buAutoNum type="arabicPeriod" startAt="3"/>
            </a:pPr>
            <a:r>
              <a:rPr lang="cs-CZ" sz="2500" dirty="0" smtClean="0"/>
              <a:t>Pokud se akce koná </a:t>
            </a:r>
            <a:r>
              <a:rPr lang="cs-CZ" sz="2500" u="sng" dirty="0" smtClean="0"/>
              <a:t>na dvou místech</a:t>
            </a:r>
            <a:r>
              <a:rPr lang="cs-CZ" sz="2500" dirty="0" smtClean="0"/>
              <a:t>, uvedou se v příslušných podpolích </a:t>
            </a:r>
            <a:r>
              <a:rPr lang="cs-CZ" sz="2500" u="sng" dirty="0" smtClean="0"/>
              <a:t>obě místa</a:t>
            </a:r>
            <a:r>
              <a:rPr lang="cs-CZ" sz="2500" dirty="0" smtClean="0"/>
              <a:t> a </a:t>
            </a:r>
            <a:r>
              <a:rPr lang="cs-CZ" sz="2500" u="sng" dirty="0" smtClean="0"/>
              <a:t>oddělí se středníkem</a:t>
            </a:r>
            <a:r>
              <a:rPr lang="cs-CZ" sz="2500" dirty="0" smtClean="0"/>
              <a:t>.</a:t>
            </a:r>
          </a:p>
          <a:p>
            <a:pPr marL="914400" lvl="1" indent="-514350">
              <a:buAutoNum type="arabicPeriod" startAt="3"/>
            </a:pPr>
            <a:endParaRPr lang="cs-CZ" sz="2500" dirty="0" smtClean="0"/>
          </a:p>
          <a:p>
            <a:pPr marL="400050" lvl="1" indent="0">
              <a:buNone/>
            </a:pPr>
            <a:r>
              <a:rPr lang="cs-CZ" sz="2500" dirty="0" smtClean="0"/>
              <a:t>RDA</a:t>
            </a:r>
            <a:r>
              <a:rPr lang="cs-CZ" sz="2500" dirty="0"/>
              <a:t>:	</a:t>
            </a:r>
          </a:p>
          <a:p>
            <a:pPr marL="400050" lvl="1" indent="0">
              <a:buNone/>
            </a:pPr>
            <a:r>
              <a:rPr lang="cs-CZ" sz="2500" b="1" dirty="0" smtClean="0">
                <a:solidFill>
                  <a:srgbClr val="FF0000"/>
                </a:solidFill>
              </a:rPr>
              <a:t>Dny evropského filmu </a:t>
            </a:r>
            <a:r>
              <a:rPr lang="cs-CZ" sz="2500" b="1" dirty="0">
                <a:solidFill>
                  <a:srgbClr val="FF0000"/>
                </a:solidFill>
              </a:rPr>
              <a:t>(</a:t>
            </a:r>
            <a:r>
              <a:rPr lang="cs-CZ" sz="2500" b="1" dirty="0" smtClean="0">
                <a:solidFill>
                  <a:srgbClr val="FF0000"/>
                </a:solidFill>
              </a:rPr>
              <a:t>14. </a:t>
            </a:r>
            <a:r>
              <a:rPr lang="cs-CZ" sz="2500" b="1" dirty="0">
                <a:solidFill>
                  <a:srgbClr val="FF0000"/>
                </a:solidFill>
              </a:rPr>
              <a:t>: </a:t>
            </a:r>
            <a:r>
              <a:rPr lang="cs-CZ" sz="2500" b="1" dirty="0" smtClean="0">
                <a:solidFill>
                  <a:srgbClr val="FF0000"/>
                </a:solidFill>
              </a:rPr>
              <a:t>2007 </a:t>
            </a:r>
            <a:r>
              <a:rPr lang="cs-CZ" sz="2500" b="1" dirty="0">
                <a:solidFill>
                  <a:srgbClr val="FF0000"/>
                </a:solidFill>
              </a:rPr>
              <a:t>: Praha, </a:t>
            </a:r>
            <a:r>
              <a:rPr lang="cs-CZ" sz="2500" b="1" dirty="0" smtClean="0">
                <a:solidFill>
                  <a:srgbClr val="FF0000"/>
                </a:solidFill>
              </a:rPr>
              <a:t>Česko</a:t>
            </a:r>
            <a:r>
              <a:rPr lang="cs-CZ" sz="2500" b="1" u="sng" dirty="0" smtClean="0">
                <a:solidFill>
                  <a:srgbClr val="FF0000"/>
                </a:solidFill>
              </a:rPr>
              <a:t>; </a:t>
            </a:r>
            <a:r>
              <a:rPr lang="cs-CZ" sz="2500" b="1" dirty="0" smtClean="0">
                <a:solidFill>
                  <a:srgbClr val="FF0000"/>
                </a:solidFill>
              </a:rPr>
              <a:t>Brno, Česko)</a:t>
            </a:r>
            <a:endParaRPr lang="cs-CZ" sz="2500" b="1" dirty="0">
              <a:solidFill>
                <a:srgbClr val="FF0000"/>
              </a:solidFill>
            </a:endParaRPr>
          </a:p>
          <a:p>
            <a:pPr marL="400050" lvl="1" indent="0">
              <a:buNone/>
            </a:pPr>
            <a:endParaRPr lang="cs-CZ" sz="2500" dirty="0"/>
          </a:p>
          <a:p>
            <a:pPr marL="400050" lvl="1" indent="0">
              <a:buNone/>
            </a:pPr>
            <a:r>
              <a:rPr lang="cs-CZ" sz="2500" dirty="0"/>
              <a:t>AACR2:</a:t>
            </a:r>
          </a:p>
          <a:p>
            <a:pPr marL="400050" lvl="1" indent="0">
              <a:buNone/>
            </a:pPr>
            <a:r>
              <a:rPr lang="cs-CZ" sz="2500" dirty="0"/>
              <a:t>Dny evropského filmu (14. : 2007 : </a:t>
            </a:r>
            <a:r>
              <a:rPr lang="cs-CZ" sz="2500" dirty="0" smtClean="0"/>
              <a:t>Praha </a:t>
            </a:r>
            <a:r>
              <a:rPr lang="cs-CZ" sz="2500" u="sng" dirty="0" smtClean="0"/>
              <a:t>a</a:t>
            </a:r>
            <a:r>
              <a:rPr lang="cs-CZ" sz="2500" dirty="0" smtClean="0"/>
              <a:t> Brno, </a:t>
            </a:r>
            <a:r>
              <a:rPr lang="cs-CZ" sz="2500" dirty="0"/>
              <a:t>Česko</a:t>
            </a:r>
            <a:r>
              <a:rPr lang="cs-CZ" sz="2500" dirty="0" smtClean="0"/>
              <a:t>)</a:t>
            </a:r>
          </a:p>
          <a:p>
            <a:pPr marL="400050" lvl="1" indent="0">
              <a:buNone/>
            </a:pPr>
            <a:endParaRPr lang="cs-CZ" sz="2500" dirty="0"/>
          </a:p>
          <a:p>
            <a:pPr marL="400050" lvl="1" indent="0">
              <a:buNone/>
            </a:pPr>
            <a:r>
              <a:rPr lang="cs-CZ" sz="2500" i="1" dirty="0" smtClean="0"/>
              <a:t>Pozor</a:t>
            </a:r>
            <a:r>
              <a:rPr lang="cs-CZ" sz="2500" i="1" dirty="0"/>
              <a:t>, nově je v MARC 21 </a:t>
            </a:r>
            <a:r>
              <a:rPr lang="cs-CZ" sz="2500" i="1" u="sng" dirty="0" err="1"/>
              <a:t>podpole</a:t>
            </a:r>
            <a:r>
              <a:rPr lang="cs-CZ" sz="2500" i="1" u="sng" dirty="0"/>
              <a:t> $c</a:t>
            </a:r>
            <a:r>
              <a:rPr lang="cs-CZ" sz="2500" i="1" dirty="0"/>
              <a:t> pro místo konání akce </a:t>
            </a:r>
            <a:r>
              <a:rPr lang="cs-CZ" sz="2500" i="1" u="sng" dirty="0"/>
              <a:t>opakovatelné</a:t>
            </a:r>
            <a:r>
              <a:rPr lang="cs-CZ" sz="2500" i="1" dirty="0"/>
              <a:t>!</a:t>
            </a:r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2832" y="6381328"/>
            <a:ext cx="475632" cy="3410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-171400"/>
            <a:ext cx="8229600" cy="6297563"/>
          </a:xfrm>
        </p:spPr>
        <p:txBody>
          <a:bodyPr>
            <a:noAutofit/>
          </a:bodyPr>
          <a:lstStyle/>
          <a:p>
            <a:pPr marL="514350" lvl="1" indent="-514350">
              <a:buAutoNum type="arabicPeriod" startAt="4"/>
            </a:pPr>
            <a:endParaRPr lang="cs-CZ" dirty="0" smtClean="0"/>
          </a:p>
          <a:p>
            <a:pPr marL="514350" lvl="1" indent="-514350">
              <a:buAutoNum type="arabicPeriod" startAt="4"/>
            </a:pPr>
            <a:r>
              <a:rPr lang="cs-CZ" sz="2500" dirty="0" smtClean="0"/>
              <a:t>Pokud </a:t>
            </a:r>
            <a:r>
              <a:rPr lang="cs-CZ" sz="2500" dirty="0"/>
              <a:t>se akce koná </a:t>
            </a:r>
            <a:r>
              <a:rPr lang="cs-CZ" sz="2500" u="sng" dirty="0"/>
              <a:t>na více než dvou místech</a:t>
            </a:r>
            <a:r>
              <a:rPr lang="cs-CZ" sz="2500" dirty="0"/>
              <a:t>, </a:t>
            </a:r>
            <a:r>
              <a:rPr lang="cs-CZ" sz="2500" u="sng" dirty="0" smtClean="0"/>
              <a:t>uvedou </a:t>
            </a:r>
            <a:r>
              <a:rPr lang="cs-CZ" sz="2500" u="sng" dirty="0"/>
              <a:t>se</a:t>
            </a:r>
            <a:r>
              <a:rPr lang="cs-CZ" sz="2500" dirty="0"/>
              <a:t> v </a:t>
            </a:r>
            <a:r>
              <a:rPr lang="cs-CZ" sz="2500" dirty="0" smtClean="0"/>
              <a:t>příslušných podpolích </a:t>
            </a:r>
            <a:r>
              <a:rPr lang="cs-CZ" sz="2500" u="sng" dirty="0"/>
              <a:t>všechna </a:t>
            </a:r>
            <a:r>
              <a:rPr lang="cs-CZ" sz="2500" u="sng" dirty="0" smtClean="0"/>
              <a:t>místa </a:t>
            </a:r>
            <a:r>
              <a:rPr lang="cs-CZ" sz="2500" dirty="0" smtClean="0"/>
              <a:t>konání </a:t>
            </a:r>
            <a:r>
              <a:rPr lang="cs-CZ" sz="2500" dirty="0"/>
              <a:t>akce a </a:t>
            </a:r>
            <a:r>
              <a:rPr lang="cs-CZ" sz="2500" u="sng" dirty="0"/>
              <a:t>oddělí se středníkem</a:t>
            </a:r>
            <a:r>
              <a:rPr lang="cs-CZ" sz="2500" dirty="0" smtClean="0"/>
              <a:t>.</a:t>
            </a:r>
          </a:p>
          <a:p>
            <a:pPr marL="514350" lvl="1" indent="-514350">
              <a:buAutoNum type="arabicPeriod" startAt="4"/>
            </a:pPr>
            <a:endParaRPr lang="cs-CZ" sz="2500" dirty="0" smtClean="0"/>
          </a:p>
          <a:p>
            <a:pPr marL="0" indent="0">
              <a:buNone/>
            </a:pPr>
            <a:r>
              <a:rPr lang="cs-CZ" sz="2500" dirty="0" smtClean="0"/>
              <a:t>RDA</a:t>
            </a:r>
            <a:r>
              <a:rPr lang="cs-CZ" sz="2500" dirty="0"/>
              <a:t>:	</a:t>
            </a:r>
          </a:p>
          <a:p>
            <a:pPr marL="0" indent="0">
              <a:buNone/>
            </a:pPr>
            <a:r>
              <a:rPr lang="cs-CZ" sz="2500" b="1" dirty="0" smtClean="0">
                <a:solidFill>
                  <a:srgbClr val="FF0000"/>
                </a:solidFill>
              </a:rPr>
              <a:t>Vzájemnost konfrontace (1. </a:t>
            </a:r>
            <a:r>
              <a:rPr lang="cs-CZ" sz="2500" b="1" dirty="0">
                <a:solidFill>
                  <a:srgbClr val="FF0000"/>
                </a:solidFill>
              </a:rPr>
              <a:t>: </a:t>
            </a:r>
            <a:r>
              <a:rPr lang="cs-CZ" sz="2500" b="1" dirty="0" smtClean="0">
                <a:solidFill>
                  <a:srgbClr val="FF0000"/>
                </a:solidFill>
              </a:rPr>
              <a:t>1996 </a:t>
            </a:r>
            <a:r>
              <a:rPr lang="cs-CZ" sz="2500" b="1" dirty="0">
                <a:solidFill>
                  <a:srgbClr val="FF0000"/>
                </a:solidFill>
              </a:rPr>
              <a:t>: </a:t>
            </a:r>
            <a:r>
              <a:rPr lang="cs-CZ" sz="2500" b="1" u="sng" dirty="0" smtClean="0">
                <a:solidFill>
                  <a:srgbClr val="FF0000"/>
                </a:solidFill>
              </a:rPr>
              <a:t>Aš, Česko; Tišnov, </a:t>
            </a:r>
            <a:r>
              <a:rPr lang="cs-CZ" sz="2500" b="1" u="sng" dirty="0">
                <a:solidFill>
                  <a:srgbClr val="FF0000"/>
                </a:solidFill>
              </a:rPr>
              <a:t>Česko; Brno, Česko</a:t>
            </a:r>
            <a:r>
              <a:rPr lang="cs-CZ" sz="2500" b="1" dirty="0" smtClean="0">
                <a:solidFill>
                  <a:srgbClr val="FF0000"/>
                </a:solidFill>
              </a:rPr>
              <a:t>)</a:t>
            </a:r>
          </a:p>
          <a:p>
            <a:pPr marL="0" indent="0">
              <a:buNone/>
            </a:pPr>
            <a:endParaRPr lang="cs-CZ" sz="25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2500" dirty="0" smtClean="0"/>
              <a:t>AACR2</a:t>
            </a:r>
            <a:r>
              <a:rPr lang="cs-CZ" sz="2500" dirty="0"/>
              <a:t>:</a:t>
            </a:r>
          </a:p>
          <a:p>
            <a:pPr marL="0" indent="0">
              <a:buNone/>
            </a:pPr>
            <a:r>
              <a:rPr lang="cs-CZ" sz="2500" dirty="0"/>
              <a:t>Vzájemnost konfrontace (1. : 1996 : Aš, </a:t>
            </a:r>
            <a:r>
              <a:rPr lang="cs-CZ" sz="2500" dirty="0" smtClean="0"/>
              <a:t>Česko </a:t>
            </a:r>
            <a:r>
              <a:rPr lang="cs-CZ" sz="2500" u="sng" dirty="0" smtClean="0"/>
              <a:t>atd.</a:t>
            </a:r>
            <a:r>
              <a:rPr lang="cs-CZ" sz="2500" dirty="0" smtClean="0"/>
              <a:t>)</a:t>
            </a:r>
          </a:p>
          <a:p>
            <a:pPr marL="0" indent="0">
              <a:buNone/>
            </a:pPr>
            <a:endParaRPr lang="cs-CZ" sz="2500" dirty="0" smtClean="0"/>
          </a:p>
          <a:p>
            <a:pPr marL="0" indent="0">
              <a:buNone/>
            </a:pPr>
            <a:r>
              <a:rPr lang="cs-CZ" sz="2500" i="1" dirty="0"/>
              <a:t>Pozor, nově je v MARC 21 </a:t>
            </a:r>
            <a:r>
              <a:rPr lang="cs-CZ" sz="2500" i="1" u="sng" dirty="0" err="1"/>
              <a:t>podpole</a:t>
            </a:r>
            <a:r>
              <a:rPr lang="cs-CZ" sz="2500" i="1" u="sng" dirty="0"/>
              <a:t> $c</a:t>
            </a:r>
            <a:r>
              <a:rPr lang="cs-CZ" sz="2500" i="1" dirty="0"/>
              <a:t> pro místo konání akce </a:t>
            </a:r>
            <a:r>
              <a:rPr lang="cs-CZ" sz="2500" i="1" u="sng" dirty="0"/>
              <a:t>opakovatelné</a:t>
            </a:r>
            <a:r>
              <a:rPr lang="cs-CZ" sz="2500" i="1" dirty="0"/>
              <a:t>!</a:t>
            </a:r>
          </a:p>
          <a:p>
            <a:pPr marL="0" indent="0">
              <a:buNone/>
            </a:pPr>
            <a:endParaRPr lang="cs-CZ" sz="2800" dirty="0" smtClean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2832" y="6381328"/>
            <a:ext cx="475632" cy="3410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83990" y="295988"/>
            <a:ext cx="8229600" cy="640871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2500" b="1" i="1" dirty="0" smtClean="0">
                <a:solidFill>
                  <a:srgbClr val="0070C0"/>
                </a:solidFill>
              </a:rPr>
              <a:t>Zatím </a:t>
            </a:r>
            <a:r>
              <a:rPr lang="cs-CZ" sz="2500" b="1" i="1" dirty="0">
                <a:solidFill>
                  <a:srgbClr val="0070C0"/>
                </a:solidFill>
              </a:rPr>
              <a:t>není </a:t>
            </a:r>
            <a:r>
              <a:rPr lang="cs-CZ" sz="2500" b="1" i="1" dirty="0" smtClean="0">
                <a:solidFill>
                  <a:srgbClr val="0070C0"/>
                </a:solidFill>
              </a:rPr>
              <a:t>definitivně vyřešen </a:t>
            </a:r>
            <a:r>
              <a:rPr lang="cs-CZ" sz="2500" b="1" i="1" dirty="0">
                <a:solidFill>
                  <a:srgbClr val="0070C0"/>
                </a:solidFill>
              </a:rPr>
              <a:t>zápis akcí s výrazně vyšším počtem míst konání </a:t>
            </a:r>
            <a:r>
              <a:rPr lang="cs-CZ" sz="2500" b="1" i="1" dirty="0" smtClean="0">
                <a:solidFill>
                  <a:srgbClr val="0070C0"/>
                </a:solidFill>
              </a:rPr>
              <a:t>(např. některé tzv. putovní akce se konají až na 14 </a:t>
            </a:r>
            <a:r>
              <a:rPr lang="cs-CZ" sz="2500" b="1" i="1" dirty="0">
                <a:solidFill>
                  <a:srgbClr val="0070C0"/>
                </a:solidFill>
              </a:rPr>
              <a:t>místech</a:t>
            </a:r>
            <a:r>
              <a:rPr lang="cs-CZ" sz="2500" b="1" i="1" dirty="0" smtClean="0">
                <a:solidFill>
                  <a:srgbClr val="0070C0"/>
                </a:solidFill>
              </a:rPr>
              <a:t>).</a:t>
            </a:r>
          </a:p>
          <a:p>
            <a:pPr marL="0" indent="0">
              <a:buNone/>
            </a:pPr>
            <a:endParaRPr lang="cs-CZ" sz="2500" b="1" i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cs-CZ" sz="2500" i="1" u="sng" dirty="0" smtClean="0"/>
              <a:t>Návrh:</a:t>
            </a:r>
            <a:r>
              <a:rPr lang="cs-CZ" sz="2500" i="1" dirty="0" smtClean="0"/>
              <a:t> </a:t>
            </a:r>
          </a:p>
          <a:p>
            <a:pPr marL="0" indent="0">
              <a:buNone/>
            </a:pPr>
            <a:r>
              <a:rPr lang="cs-CZ" sz="2500" dirty="0" smtClean="0"/>
              <a:t>U více než 4 míst konání akce uvádět v záhlaví pouze </a:t>
            </a:r>
            <a:r>
              <a:rPr lang="cs-CZ" sz="2500" u="sng" dirty="0" smtClean="0"/>
              <a:t>zemi (země)</a:t>
            </a:r>
            <a:r>
              <a:rPr lang="cs-CZ" sz="2500" dirty="0" smtClean="0"/>
              <a:t>, v které (v kterých) se akce konala. </a:t>
            </a:r>
          </a:p>
          <a:p>
            <a:pPr marL="0" indent="0">
              <a:buNone/>
            </a:pPr>
            <a:r>
              <a:rPr lang="cs-CZ" sz="2500" i="1" dirty="0" smtClean="0"/>
              <a:t>Pro konkrétní výčet míst případně využít poznámku v poli 678 nebo pole 370.</a:t>
            </a:r>
          </a:p>
          <a:p>
            <a:pPr marL="0" indent="0">
              <a:buNone/>
            </a:pPr>
            <a:endParaRPr lang="cs-CZ" sz="2500" i="1" dirty="0" smtClean="0"/>
          </a:p>
          <a:p>
            <a:pPr marL="0" indent="0">
              <a:buNone/>
            </a:pPr>
            <a:r>
              <a:rPr lang="cs-CZ" sz="2500" dirty="0" smtClean="0"/>
              <a:t>Nově:</a:t>
            </a:r>
          </a:p>
          <a:p>
            <a:pPr marL="0" indent="0">
              <a:buNone/>
            </a:pPr>
            <a:r>
              <a:rPr lang="cs-CZ" sz="2500" b="1" dirty="0" err="1" smtClean="0">
                <a:solidFill>
                  <a:srgbClr val="FF0000"/>
                </a:solidFill>
              </a:rPr>
              <a:t>Febiofest</a:t>
            </a:r>
            <a:r>
              <a:rPr lang="cs-CZ" sz="2500" b="1" dirty="0" smtClean="0">
                <a:solidFill>
                  <a:srgbClr val="FF0000"/>
                </a:solidFill>
              </a:rPr>
              <a:t> (22. </a:t>
            </a:r>
            <a:r>
              <a:rPr lang="cs-CZ" sz="2500" b="1" dirty="0">
                <a:solidFill>
                  <a:srgbClr val="FF0000"/>
                </a:solidFill>
              </a:rPr>
              <a:t>: </a:t>
            </a:r>
            <a:r>
              <a:rPr lang="cs-CZ" sz="2500" b="1" dirty="0" smtClean="0">
                <a:solidFill>
                  <a:srgbClr val="FF0000"/>
                </a:solidFill>
              </a:rPr>
              <a:t>2015 : </a:t>
            </a:r>
            <a:r>
              <a:rPr lang="cs-CZ" sz="2500" b="1" u="sng" dirty="0">
                <a:solidFill>
                  <a:srgbClr val="FF0000"/>
                </a:solidFill>
              </a:rPr>
              <a:t>Česko</a:t>
            </a:r>
            <a:r>
              <a:rPr lang="cs-CZ" sz="2500" b="1" dirty="0" smtClean="0">
                <a:solidFill>
                  <a:srgbClr val="FF0000"/>
                </a:solidFill>
              </a:rPr>
              <a:t>)</a:t>
            </a:r>
          </a:p>
          <a:p>
            <a:pPr marL="0" indent="0">
              <a:buNone/>
            </a:pPr>
            <a:endParaRPr lang="cs-CZ" sz="25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2500" dirty="0" smtClean="0"/>
              <a:t>Dosud:</a:t>
            </a:r>
            <a:endParaRPr lang="cs-CZ" sz="2500" dirty="0"/>
          </a:p>
          <a:p>
            <a:pPr marL="0" indent="0">
              <a:buNone/>
            </a:pPr>
            <a:r>
              <a:rPr lang="cs-CZ" sz="2500" dirty="0" err="1" smtClean="0"/>
              <a:t>Febiofest</a:t>
            </a:r>
            <a:r>
              <a:rPr lang="cs-CZ" sz="2500" dirty="0" smtClean="0"/>
              <a:t> 2015 (</a:t>
            </a:r>
            <a:r>
              <a:rPr lang="cs-CZ" sz="2500" u="sng" dirty="0" smtClean="0"/>
              <a:t>Praha, </a:t>
            </a:r>
            <a:r>
              <a:rPr lang="cs-CZ" sz="2500" u="sng" dirty="0"/>
              <a:t>Česko atd.</a:t>
            </a:r>
            <a:r>
              <a:rPr lang="cs-CZ" sz="2500" dirty="0"/>
              <a:t>)</a:t>
            </a:r>
          </a:p>
          <a:p>
            <a:pPr marL="0" indent="0">
              <a:buNone/>
            </a:pPr>
            <a:endParaRPr lang="cs-CZ" sz="2800" b="1" i="1" dirty="0">
              <a:solidFill>
                <a:srgbClr val="0070C0"/>
              </a:solidFill>
            </a:endParaRPr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2832" y="6381328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3247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6632"/>
            <a:ext cx="8686800" cy="6605715"/>
          </a:xfrm>
        </p:spPr>
        <p:txBody>
          <a:bodyPr>
            <a:normAutofit lnSpcReduction="10000"/>
          </a:bodyPr>
          <a:lstStyle/>
          <a:p>
            <a:pPr marL="0" lvl="1" indent="0">
              <a:buNone/>
            </a:pPr>
            <a:r>
              <a:rPr lang="cs-CZ" sz="2500" dirty="0" smtClean="0"/>
              <a:t>5.</a:t>
            </a:r>
            <a:r>
              <a:rPr lang="cs-CZ" sz="2500" dirty="0"/>
              <a:t>	</a:t>
            </a:r>
            <a:r>
              <a:rPr lang="cs-CZ" sz="2500" dirty="0" smtClean="0"/>
              <a:t>U tzv. </a:t>
            </a:r>
            <a:r>
              <a:rPr lang="cs-CZ" sz="2500" u="sng" dirty="0" smtClean="0"/>
              <a:t>virtuálních akcí</a:t>
            </a:r>
            <a:r>
              <a:rPr lang="cs-CZ" sz="2500" dirty="0" smtClean="0"/>
              <a:t>, zejména konferencí apod., kdy 	spolu účastníci komunikují z různých míst prostřednictvím 	internetu se jako místo konání uvádí „</a:t>
            </a:r>
            <a:r>
              <a:rPr lang="cs-CZ" sz="2500" u="sng" dirty="0" smtClean="0"/>
              <a:t>online</a:t>
            </a:r>
            <a:r>
              <a:rPr lang="cs-CZ" sz="2500" dirty="0" smtClean="0"/>
              <a:t>“:</a:t>
            </a:r>
            <a:endParaRPr lang="cs-CZ" sz="2500" dirty="0"/>
          </a:p>
          <a:p>
            <a:pPr marL="0" indent="0">
              <a:buNone/>
            </a:pPr>
            <a:r>
              <a:rPr lang="cs-CZ" sz="2500" dirty="0" smtClean="0"/>
              <a:t>RDA</a:t>
            </a:r>
            <a:r>
              <a:rPr lang="cs-CZ" sz="2500" dirty="0" smtClean="0"/>
              <a:t>:</a:t>
            </a:r>
            <a:r>
              <a:rPr lang="cs-CZ" sz="2500" dirty="0"/>
              <a:t>	</a:t>
            </a:r>
            <a:endParaRPr lang="cs-CZ" sz="2500" dirty="0" smtClean="0"/>
          </a:p>
          <a:p>
            <a:pPr marL="0" indent="0">
              <a:buNone/>
            </a:pPr>
            <a:r>
              <a:rPr lang="cs-CZ" sz="2500" b="1" dirty="0" smtClean="0">
                <a:solidFill>
                  <a:srgbClr val="FF0000"/>
                </a:solidFill>
              </a:rPr>
              <a:t>Přínos </a:t>
            </a:r>
            <a:r>
              <a:rPr lang="cs-CZ" sz="2500" b="1" dirty="0">
                <a:solidFill>
                  <a:srgbClr val="FF0000"/>
                </a:solidFill>
              </a:rPr>
              <a:t>studentů vysokých škol k rozvoji naší </a:t>
            </a:r>
            <a:r>
              <a:rPr lang="cs-CZ" sz="2500" b="1" dirty="0" smtClean="0">
                <a:solidFill>
                  <a:srgbClr val="FF0000"/>
                </a:solidFill>
              </a:rPr>
              <a:t>společnosti </a:t>
            </a:r>
          </a:p>
          <a:p>
            <a:pPr marL="0" indent="0">
              <a:buNone/>
            </a:pPr>
            <a:r>
              <a:rPr lang="cs-CZ" sz="2500" b="1" dirty="0" smtClean="0">
                <a:solidFill>
                  <a:srgbClr val="FF0000"/>
                </a:solidFill>
              </a:rPr>
              <a:t>(7. </a:t>
            </a:r>
            <a:r>
              <a:rPr lang="cs-CZ" sz="2500" b="1" dirty="0">
                <a:solidFill>
                  <a:srgbClr val="FF0000"/>
                </a:solidFill>
              </a:rPr>
              <a:t>: </a:t>
            </a:r>
            <a:r>
              <a:rPr lang="cs-CZ" sz="2500" b="1" dirty="0" smtClean="0">
                <a:solidFill>
                  <a:srgbClr val="FF0000"/>
                </a:solidFill>
              </a:rPr>
              <a:t>2013 </a:t>
            </a:r>
            <a:r>
              <a:rPr lang="cs-CZ" sz="2500" b="1" dirty="0">
                <a:solidFill>
                  <a:srgbClr val="FF0000"/>
                </a:solidFill>
              </a:rPr>
              <a:t>: </a:t>
            </a:r>
            <a:r>
              <a:rPr lang="cs-CZ" sz="2500" b="1" u="sng" dirty="0" smtClean="0">
                <a:solidFill>
                  <a:srgbClr val="FF0000"/>
                </a:solidFill>
              </a:rPr>
              <a:t>online</a:t>
            </a:r>
            <a:r>
              <a:rPr lang="cs-CZ" sz="2500" b="1" dirty="0" smtClean="0">
                <a:solidFill>
                  <a:srgbClr val="FF0000"/>
                </a:solidFill>
              </a:rPr>
              <a:t>)</a:t>
            </a:r>
          </a:p>
          <a:p>
            <a:pPr marL="0" indent="0">
              <a:buNone/>
            </a:pPr>
            <a:endParaRPr lang="cs-CZ" sz="25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2500" dirty="0" smtClean="0"/>
              <a:t>Dosud </a:t>
            </a:r>
            <a:r>
              <a:rPr lang="cs-CZ" sz="2500" i="1" dirty="0" smtClean="0"/>
              <a:t>(různá řešení)</a:t>
            </a:r>
            <a:r>
              <a:rPr lang="cs-CZ" sz="2500" dirty="0" smtClean="0"/>
              <a:t>:</a:t>
            </a:r>
            <a:endParaRPr lang="cs-CZ" sz="2500" dirty="0"/>
          </a:p>
          <a:p>
            <a:pPr marL="0" indent="0">
              <a:buNone/>
            </a:pPr>
            <a:r>
              <a:rPr lang="cs-CZ" sz="2500" dirty="0" smtClean="0"/>
              <a:t>Přínos </a:t>
            </a:r>
            <a:r>
              <a:rPr lang="cs-CZ" sz="2500" dirty="0"/>
              <a:t>studentů vysokých škol k rozvoji naší </a:t>
            </a:r>
            <a:r>
              <a:rPr lang="cs-CZ" sz="2500" dirty="0" smtClean="0"/>
              <a:t>společnosti </a:t>
            </a:r>
          </a:p>
          <a:p>
            <a:pPr marL="0" indent="0">
              <a:buNone/>
            </a:pPr>
            <a:r>
              <a:rPr lang="cs-CZ" sz="2500" dirty="0" smtClean="0"/>
              <a:t>(</a:t>
            </a:r>
            <a:r>
              <a:rPr lang="cs-CZ" sz="2500" dirty="0"/>
              <a:t>7. : 2013 : </a:t>
            </a:r>
            <a:r>
              <a:rPr lang="cs-CZ" sz="2500" u="sng" dirty="0" smtClean="0"/>
              <a:t>Česko</a:t>
            </a:r>
            <a:r>
              <a:rPr lang="cs-CZ" sz="2500" dirty="0" smtClean="0"/>
              <a:t>)</a:t>
            </a:r>
          </a:p>
          <a:p>
            <a:pPr marL="0" indent="0">
              <a:buNone/>
            </a:pPr>
            <a:r>
              <a:rPr lang="cs-CZ" sz="2500" i="1" dirty="0"/>
              <a:t>(místo konání </a:t>
            </a:r>
            <a:r>
              <a:rPr lang="cs-CZ" sz="2500" i="1" dirty="0" smtClean="0"/>
              <a:t>akce = pouze země, jako u celostátních akcí)</a:t>
            </a:r>
            <a:endParaRPr lang="cs-CZ" sz="2500" dirty="0" smtClean="0"/>
          </a:p>
          <a:p>
            <a:pPr marL="0" indent="0">
              <a:buNone/>
            </a:pPr>
            <a:endParaRPr lang="cs-CZ" sz="2500" dirty="0" smtClean="0"/>
          </a:p>
          <a:p>
            <a:pPr marL="0" indent="0">
              <a:buNone/>
            </a:pPr>
            <a:r>
              <a:rPr lang="cs-CZ" sz="2500" dirty="0" smtClean="0"/>
              <a:t>Přínos </a:t>
            </a:r>
            <a:r>
              <a:rPr lang="cs-CZ" sz="2500" dirty="0"/>
              <a:t>studentů vysokých škol k rozvoji naší </a:t>
            </a:r>
            <a:r>
              <a:rPr lang="cs-CZ" sz="2500" dirty="0" smtClean="0"/>
              <a:t>společnosti </a:t>
            </a:r>
          </a:p>
          <a:p>
            <a:pPr marL="0" indent="0">
              <a:buNone/>
            </a:pPr>
            <a:r>
              <a:rPr lang="cs-CZ" sz="2500" dirty="0" smtClean="0"/>
              <a:t>(</a:t>
            </a:r>
            <a:r>
              <a:rPr lang="cs-CZ" sz="2500" dirty="0"/>
              <a:t>7. : 2013 : </a:t>
            </a:r>
            <a:r>
              <a:rPr lang="cs-CZ" sz="2500" u="sng" dirty="0" smtClean="0"/>
              <a:t>Kunovice, Uherské </a:t>
            </a:r>
            <a:r>
              <a:rPr lang="cs-CZ" sz="2500" u="sng" dirty="0"/>
              <a:t>Hradiště, </a:t>
            </a:r>
            <a:r>
              <a:rPr lang="cs-CZ" sz="2500" u="sng" dirty="0" smtClean="0"/>
              <a:t>Česko</a:t>
            </a:r>
            <a:r>
              <a:rPr lang="cs-CZ" sz="2500" dirty="0" smtClean="0"/>
              <a:t>)</a:t>
            </a:r>
            <a:endParaRPr lang="cs-CZ" sz="2500" dirty="0"/>
          </a:p>
          <a:p>
            <a:pPr marL="0" indent="0">
              <a:buNone/>
            </a:pPr>
            <a:r>
              <a:rPr lang="cs-CZ" sz="2500" i="1" dirty="0" smtClean="0"/>
              <a:t>(místo konání akce = sídlo pořádající </a:t>
            </a:r>
            <a:r>
              <a:rPr lang="cs-CZ" sz="2500" i="1" dirty="0" smtClean="0"/>
              <a:t>instituce</a:t>
            </a:r>
            <a:r>
              <a:rPr lang="cs-CZ" sz="2500" i="1" dirty="0"/>
              <a:t>, tj. Evropský polytechnický institut)</a:t>
            </a:r>
            <a:endParaRPr lang="cs-CZ" sz="2500" i="1" dirty="0"/>
          </a:p>
          <a:p>
            <a:pPr marL="0" indent="0">
              <a:buNone/>
            </a:pPr>
            <a:endParaRPr lang="cs-CZ" sz="2800" b="1" dirty="0">
              <a:solidFill>
                <a:srgbClr val="FF0000"/>
              </a:solidFill>
            </a:endParaRPr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2832" y="6381328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3827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1970</TotalTime>
  <Words>714</Words>
  <Application>Microsoft Office PowerPoint</Application>
  <PresentationFormat>Předvádění na obrazovce (4:3)</PresentationFormat>
  <Paragraphs>298</Paragraphs>
  <Slides>31</Slides>
  <Notes>3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31</vt:i4>
      </vt:variant>
    </vt:vector>
  </HeadingPairs>
  <TitlesOfParts>
    <vt:vector size="32" baseType="lpstr">
      <vt:lpstr>Motiv sady Office</vt:lpstr>
      <vt:lpstr>Tvorba autoritního záznamu pro korporace podle pravidel RDA</vt:lpstr>
      <vt:lpstr>Změny v autoritním záznamu pro korporace</vt:lpstr>
      <vt:lpstr>Změny v korporativním záhlaví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Nová pole v autoritním záznamu pro korporace</vt:lpstr>
      <vt:lpstr>Prezentace aplikace PowerPoint</vt:lpstr>
      <vt:lpstr>Prezentace aplikace PowerPoint</vt:lpstr>
      <vt:lpstr>Prezentace aplikace PowerPoint</vt:lpstr>
      <vt:lpstr>Prezentace aplikace PowerPoint</vt:lpstr>
      <vt:lpstr> </vt:lpstr>
      <vt:lpstr>Prezentace aplikace PowerPoint</vt:lpstr>
      <vt:lpstr>Prezentace aplikace PowerPoint</vt:lpstr>
      <vt:lpstr>Prezentace aplikace PowerPoint</vt:lpstr>
      <vt:lpstr>Změny používání stávajících polí v autoritním záznamu pro korporace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Jaroslava Svobodová</dc:creator>
  <cp:lastModifiedBy>Světlíková Svojmila</cp:lastModifiedBy>
  <cp:revision>213</cp:revision>
  <cp:lastPrinted>2015-03-09T07:25:34Z</cp:lastPrinted>
  <dcterms:created xsi:type="dcterms:W3CDTF">2015-01-06T18:42:16Z</dcterms:created>
  <dcterms:modified xsi:type="dcterms:W3CDTF">2015-03-13T08:52:47Z</dcterms:modified>
</cp:coreProperties>
</file>