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0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453" r:id="rId4"/>
    <p:sldId id="454" r:id="rId5"/>
    <p:sldId id="490" r:id="rId6"/>
    <p:sldId id="455" r:id="rId7"/>
    <p:sldId id="456" r:id="rId8"/>
    <p:sldId id="491" r:id="rId9"/>
    <p:sldId id="407" r:id="rId10"/>
    <p:sldId id="409" r:id="rId11"/>
    <p:sldId id="411" r:id="rId12"/>
    <p:sldId id="410" r:id="rId13"/>
    <p:sldId id="412" r:id="rId14"/>
    <p:sldId id="414" r:id="rId15"/>
    <p:sldId id="415" r:id="rId16"/>
    <p:sldId id="416" r:id="rId17"/>
    <p:sldId id="417" r:id="rId18"/>
    <p:sldId id="300" r:id="rId19"/>
    <p:sldId id="354" r:id="rId20"/>
    <p:sldId id="343" r:id="rId21"/>
    <p:sldId id="342" r:id="rId22"/>
    <p:sldId id="349" r:id="rId23"/>
    <p:sldId id="447" r:id="rId24"/>
    <p:sldId id="445" r:id="rId25"/>
    <p:sldId id="446" r:id="rId26"/>
    <p:sldId id="440" r:id="rId27"/>
    <p:sldId id="473" r:id="rId28"/>
    <p:sldId id="475" r:id="rId29"/>
    <p:sldId id="476" r:id="rId30"/>
    <p:sldId id="477" r:id="rId31"/>
    <p:sldId id="480" r:id="rId32"/>
    <p:sldId id="478" r:id="rId33"/>
    <p:sldId id="481" r:id="rId34"/>
    <p:sldId id="482" r:id="rId35"/>
    <p:sldId id="492" r:id="rId36"/>
    <p:sldId id="493" r:id="rId37"/>
    <p:sldId id="495" r:id="rId38"/>
    <p:sldId id="483" r:id="rId39"/>
    <p:sldId id="471" r:id="rId40"/>
    <p:sldId id="472" r:id="rId41"/>
    <p:sldId id="303" r:id="rId42"/>
    <p:sldId id="304" r:id="rId43"/>
    <p:sldId id="457" r:id="rId44"/>
    <p:sldId id="458" r:id="rId45"/>
    <p:sldId id="459" r:id="rId46"/>
    <p:sldId id="460" r:id="rId47"/>
    <p:sldId id="462" r:id="rId48"/>
    <p:sldId id="484" r:id="rId49"/>
    <p:sldId id="485" r:id="rId50"/>
    <p:sldId id="486" r:id="rId51"/>
    <p:sldId id="487" r:id="rId52"/>
    <p:sldId id="488" r:id="rId53"/>
    <p:sldId id="489" r:id="rId54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589"/>
    <a:srgbClr val="4D1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85829" autoAdjust="0"/>
  </p:normalViewPr>
  <p:slideViewPr>
    <p:cSldViewPr>
      <p:cViewPr varScale="1">
        <p:scale>
          <a:sx n="87" d="100"/>
          <a:sy n="87" d="100"/>
        </p:scale>
        <p:origin x="-6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1A52A-1A5B-4A17-9CFD-C2296FE14FF2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CE6F8-F2B0-49F7-A044-65BB4CFD40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49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998C1-3D26-484B-9D3D-5EC44B699CAF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6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96735-700E-4C6B-B955-2D7FAE5609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54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782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239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650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563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274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020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422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274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505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932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93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782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932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4389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782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782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782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78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78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782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78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782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782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94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96735-700E-4C6B-B955-2D7FAE56090B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14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21D3-CE0D-43A8-B14A-C1B85E9AEFD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ccess.rdatoolkit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nimace" TargetMode="External"/><Relationship Id="rId13" Type="http://schemas.openxmlformats.org/officeDocument/2006/relationships/hyperlink" Target="http://cs.wikipedia.org/wiki/Homer_Simpson" TargetMode="External"/><Relationship Id="rId18" Type="http://schemas.openxmlformats.org/officeDocument/2006/relationships/hyperlink" Target="http://cs.wikipedia.org/wiki/Josef_%C5%A0vejk" TargetMode="External"/><Relationship Id="rId26" Type="http://schemas.openxmlformats.org/officeDocument/2006/relationships/hyperlink" Target="http://cs.wikipedia.org/wiki/Poh%C3%A1dka" TargetMode="External"/><Relationship Id="rId3" Type="http://schemas.openxmlformats.org/officeDocument/2006/relationships/hyperlink" Target="http://cs.wikipedia.org/wiki/Identita" TargetMode="External"/><Relationship Id="rId21" Type="http://schemas.openxmlformats.org/officeDocument/2006/relationships/hyperlink" Target="http://cs.wikipedia.org/wiki/Pan_Tau" TargetMode="External"/><Relationship Id="rId7" Type="http://schemas.openxmlformats.org/officeDocument/2006/relationships/hyperlink" Target="http://cs.wikipedia.org/wiki/Herec" TargetMode="External"/><Relationship Id="rId12" Type="http://schemas.openxmlformats.org/officeDocument/2006/relationships/hyperlink" Target="http://cs.wikipedia.org/wiki/Gregory_House" TargetMode="External"/><Relationship Id="rId17" Type="http://schemas.openxmlformats.org/officeDocument/2006/relationships/hyperlink" Target="http://cs.wikipedia.org/wiki/Kocour_v_bot%C3%A1ch" TargetMode="External"/><Relationship Id="rId25" Type="http://schemas.openxmlformats.org/officeDocument/2006/relationships/hyperlink" Target="http://cs.wikipedia.org/wiki/Nadp%C5%99irozeno" TargetMode="External"/><Relationship Id="rId2" Type="http://schemas.openxmlformats.org/officeDocument/2006/relationships/hyperlink" Target="http://cs.wikipedia.org/wiki/Osoba" TargetMode="External"/><Relationship Id="rId16" Type="http://schemas.openxmlformats.org/officeDocument/2006/relationships/hyperlink" Target="http://cs.wikipedia.org/w/index.php?title=Hloup%C3%BD_Honza&amp;action=edit&amp;redlink=1" TargetMode="External"/><Relationship Id="rId20" Type="http://schemas.openxmlformats.org/officeDocument/2006/relationships/hyperlink" Target="http://cs.wikipedia.org/wiki/Klaun_Ferdinand" TargetMode="Externa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Film" TargetMode="External"/><Relationship Id="rId11" Type="http://schemas.openxmlformats.org/officeDocument/2006/relationships/hyperlink" Target="http://cs.wikipedia.org/wiki/Sherlock_Holmes" TargetMode="External"/><Relationship Id="rId24" Type="http://schemas.openxmlformats.org/officeDocument/2006/relationships/hyperlink" Target="http://cs.wikipedia.org/wiki/Hujer_(filmov%C3%A1_postava)" TargetMode="External"/><Relationship Id="rId5" Type="http://schemas.openxmlformats.org/officeDocument/2006/relationships/hyperlink" Target="http://cs.wikipedia.org/wiki/Fikce" TargetMode="External"/><Relationship Id="rId15" Type="http://schemas.openxmlformats.org/officeDocument/2006/relationships/hyperlink" Target="http://cs.wikipedia.org/wiki/Ferda_Mravenec" TargetMode="External"/><Relationship Id="rId23" Type="http://schemas.openxmlformats.org/officeDocument/2006/relationships/hyperlink" Target="http://cs.wikipedia.org/wiki/%C4%8Cerven%C3%A1%C4%8Dek" TargetMode="External"/><Relationship Id="rId28" Type="http://schemas.openxmlformats.org/officeDocument/2006/relationships/hyperlink" Target="http://cs.wikipedia.org/wiki/Antropomorfismus" TargetMode="External"/><Relationship Id="rId10" Type="http://schemas.openxmlformats.org/officeDocument/2006/relationships/hyperlink" Target="http://cs.wikipedia.org/wiki/J%C3%A1ra_Cimrman" TargetMode="External"/><Relationship Id="rId19" Type="http://schemas.openxmlformats.org/officeDocument/2006/relationships/hyperlink" Target="http://cs.wikipedia.org/wiki/Robot_Emil" TargetMode="External"/><Relationship Id="rId4" Type="http://schemas.openxmlformats.org/officeDocument/2006/relationships/hyperlink" Target="http://cs.wikipedia.org/wiki/Objekt" TargetMode="External"/><Relationship Id="rId9" Type="http://schemas.openxmlformats.org/officeDocument/2006/relationships/hyperlink" Target="http://cs.wikipedia.org/wiki/Charakterizace_postavy" TargetMode="External"/><Relationship Id="rId14" Type="http://schemas.openxmlformats.org/officeDocument/2006/relationships/hyperlink" Target="http://cs.wikipedia.org/wiki/Superman" TargetMode="External"/><Relationship Id="rId22" Type="http://schemas.openxmlformats.org/officeDocument/2006/relationships/hyperlink" Target="http://cs.wikipedia.org/w/index.php?title=Pan_Posleda&amp;action=edit&amp;redlink=1" TargetMode="External"/><Relationship Id="rId27" Type="http://schemas.openxmlformats.org/officeDocument/2006/relationships/hyperlink" Target="http://cs.wikipedia.org/wiki/%C5%BD%C3%A1n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lccn.loc.gov/no2015004604" TargetMode="External"/><Relationship Id="rId7" Type="http://schemas.openxmlformats.org/officeDocument/2006/relationships/hyperlink" Target="http://aleph.nkp.cz/F/?func=direct&amp;doc_number=001809274&amp;local_base=NK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direct&amp;doc_number=000500513&amp;local_base=AUT" TargetMode="External"/><Relationship Id="rId5" Type="http://schemas.openxmlformats.org/officeDocument/2006/relationships/hyperlink" Target="http://lccn.loc.gov/no2014048635" TargetMode="External"/><Relationship Id="rId4" Type="http://schemas.openxmlformats.org/officeDocument/2006/relationships/hyperlink" Target="http://lccn.loc.gov/9804414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cs.wikipedia.org/wiki/Simpsonovi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://cs.wikipedia.org/wiki/Naj%C3%A1dy" TargetMode="External"/><Relationship Id="rId4" Type="http://schemas.openxmlformats.org/officeDocument/2006/relationships/hyperlink" Target="http://en.wikipedia.org/wiki/The_Addams_Family" TargetMode="External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p.cz/o-knihovne/odborne-cinnosti/zpracovani-fondu/katalogizacni-politika/minimalni-zaznam-rda-2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nkp.cz/o-knihovne/odborne-cinnosti/zpracovani-fondu/vecne-zpracovani-vecne-autority/konspekt" TargetMode="External"/><Relationship Id="rId4" Type="http://schemas.openxmlformats.org/officeDocument/2006/relationships/hyperlink" Target="http://www.nkp.cz/o-knihovne/odborne-cinnosti/zpracovani-fondu/katalogizacni-politika/minimalni-zaznam-rda-marc-21-pro-specialni-monograficke-zdroje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96944" cy="1800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Bookman Old Style" pitchFamily="18" charset="0"/>
              </a:rPr>
              <a:t>Věcné údaje - pravidla RDA</a:t>
            </a:r>
            <a:endParaRPr lang="cs-CZ" sz="5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4581128"/>
            <a:ext cx="8496944" cy="1008112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</a:rPr>
              <a:t>Marie Balíková</a:t>
            </a:r>
          </a:p>
          <a:p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</a:rPr>
              <a:t>Skupina pro analytické zpracování - 23.3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</a:rPr>
              <a:t>. 2015</a:t>
            </a: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56" y="5805264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388" y="404665"/>
            <a:ext cx="7049020" cy="324035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Zaoblený obdélník 5"/>
          <p:cNvSpPr/>
          <p:nvPr/>
        </p:nvSpPr>
        <p:spPr>
          <a:xfrm>
            <a:off x="1115616" y="3789040"/>
            <a:ext cx="7272808" cy="2664296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1403648" y="3861048"/>
            <a:ext cx="66247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v"/>
            </a:pPr>
            <a:r>
              <a:rPr lang="cs-CZ" sz="2000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Proč existují v RDA </a:t>
            </a:r>
            <a:r>
              <a:rPr lang="cs-CZ" sz="2000" b="1" kern="0" dirty="0" smtClean="0">
                <a:solidFill>
                  <a:srgbClr val="C00000"/>
                </a:solidFill>
                <a:latin typeface="Verdana"/>
                <a:cs typeface="Times New Roman"/>
              </a:rPr>
              <a:t>prázdné</a:t>
            </a:r>
            <a:r>
              <a:rPr lang="cs-CZ" sz="2000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 kapitoly?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000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Tyto kapitoly se zabývají tématy, která nebyla řešena v AACR2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000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Musejí být vytvářeny/vyvíjeny od nuly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000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Jejich absence neznamená, že pravidla RDA představují pouhou </a:t>
            </a:r>
            <a:r>
              <a:rPr lang="cs-CZ" sz="2000" b="1" kern="0" smtClean="0">
                <a:solidFill>
                  <a:srgbClr val="002060"/>
                </a:solidFill>
                <a:latin typeface="Verdana"/>
                <a:cs typeface="Times New Roman"/>
              </a:rPr>
              <a:t>náhradu AACR2 </a:t>
            </a:r>
            <a:r>
              <a:rPr lang="cs-CZ" sz="2000" b="1" kern="0" smtClean="0">
                <a:solidFill>
                  <a:srgbClr val="002060"/>
                </a:solidFill>
                <a:latin typeface="Verdana"/>
                <a:cs typeface="Times New Roman"/>
                <a:hlinkClick r:id="rId4"/>
              </a:rPr>
              <a:t>http://access.rdatoolkit.org/</a:t>
            </a:r>
            <a:endParaRPr lang="cs-CZ" sz="2000" b="1" kern="0" smtClean="0">
              <a:solidFill>
                <a:srgbClr val="002060"/>
              </a:solidFill>
              <a:latin typeface="Verdana"/>
              <a:cs typeface="Times New Roman"/>
            </a:endParaRP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endParaRPr lang="en-US" sz="2000" b="1" kern="0" dirty="0" smtClean="0">
              <a:solidFill>
                <a:srgbClr val="002060"/>
              </a:solidFill>
              <a:latin typeface="Verdan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943725" cy="309634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Zaoblený obdélník 4"/>
          <p:cNvSpPr/>
          <p:nvPr/>
        </p:nvSpPr>
        <p:spPr>
          <a:xfrm>
            <a:off x="1043608" y="3717032"/>
            <a:ext cx="7056784" cy="2808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403648" y="4005064"/>
            <a:ext cx="6264696" cy="226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Proč jsou tyto kapitoly </a:t>
            </a:r>
            <a:r>
              <a:rPr lang="cs-CZ" b="1" kern="0" dirty="0" smtClean="0">
                <a:solidFill>
                  <a:srgbClr val="C00000"/>
                </a:solidFill>
                <a:latin typeface="Verdana"/>
                <a:cs typeface="Times New Roman"/>
              </a:rPr>
              <a:t>zahrnuty</a:t>
            </a: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 do RDA?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cs-CZ" b="1" kern="0" dirty="0" smtClean="0">
                <a:solidFill>
                  <a:srgbClr val="C00000"/>
                </a:solidFill>
                <a:latin typeface="Verdana"/>
                <a:cs typeface="Times New Roman"/>
              </a:rPr>
              <a:t>„Věcné“ </a:t>
            </a: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entity a vztahy tvoří nedílnou součást konceptuálního modelu </a:t>
            </a:r>
            <a:r>
              <a:rPr lang="cs-CZ" b="1" kern="0" dirty="0" smtClean="0">
                <a:solidFill>
                  <a:srgbClr val="C00000"/>
                </a:solidFill>
                <a:latin typeface="Verdana"/>
                <a:cs typeface="Times New Roman"/>
              </a:rPr>
              <a:t>FRBR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Rozdíl mezi jmennou a věcnou katalogizací je nahodilý, konvenční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cs-CZ" sz="2000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Příležitost začlenit do jednoho rámce</a:t>
            </a:r>
            <a:endParaRPr lang="en-US" sz="2000" b="1" kern="0" dirty="0" smtClean="0">
              <a:solidFill>
                <a:srgbClr val="002060"/>
              </a:solidFill>
              <a:latin typeface="Verdan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5"/>
            <a:ext cx="7992887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a 3"/>
          <p:cNvSpPr/>
          <p:nvPr/>
        </p:nvSpPr>
        <p:spPr>
          <a:xfrm>
            <a:off x="1979712" y="5877272"/>
            <a:ext cx="2016224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>
                <a:solidFill>
                  <a:srgbClr val="002060"/>
                </a:solidFill>
              </a:rPr>
              <a:t>Entity</a:t>
            </a:r>
            <a:r>
              <a:rPr lang="cs-CZ" smtClean="0"/>
              <a:t> </a:t>
            </a:r>
            <a:r>
              <a:rPr lang="cs-CZ" b="1" smtClean="0">
                <a:solidFill>
                  <a:srgbClr val="C00000"/>
                </a:solidFill>
              </a:rPr>
              <a:t>první </a:t>
            </a:r>
            <a:r>
              <a:rPr lang="cs-CZ" smtClean="0">
                <a:solidFill>
                  <a:srgbClr val="002060"/>
                </a:solidFill>
              </a:rPr>
              <a:t>skupiny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4211960" y="5877272"/>
            <a:ext cx="2016224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Entity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druhé</a:t>
            </a:r>
            <a:r>
              <a:rPr lang="cs-CZ" dirty="0" smtClean="0">
                <a:solidFill>
                  <a:srgbClr val="002060"/>
                </a:solidFill>
              </a:rPr>
              <a:t> skupiny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6444208" y="5877272"/>
            <a:ext cx="201622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Entity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třetí</a:t>
            </a:r>
            <a:r>
              <a:rPr lang="cs-CZ" dirty="0" smtClean="0">
                <a:solidFill>
                  <a:srgbClr val="002060"/>
                </a:solidFill>
              </a:rPr>
              <a:t> skupiny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6516216" y="1772816"/>
            <a:ext cx="2016224" cy="39604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Přímá spojnice se šipkou 4"/>
          <p:cNvCxnSpPr>
            <a:stCxn id="4" idx="0"/>
          </p:cNvCxnSpPr>
          <p:nvPr/>
        </p:nvCxnSpPr>
        <p:spPr>
          <a:xfrm flipV="1">
            <a:off x="2987824" y="5589240"/>
            <a:ext cx="576064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4932040" y="5597798"/>
            <a:ext cx="576064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6804248" y="5691260"/>
            <a:ext cx="496819" cy="21783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632848" cy="309634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683568" y="3717032"/>
            <a:ext cx="7632848" cy="426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cs-CZ" sz="2400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Sekce RDA 4: FRBR – </a:t>
            </a:r>
            <a:r>
              <a:rPr lang="cs-CZ" sz="2400" b="1" kern="0" dirty="0" smtClean="0">
                <a:solidFill>
                  <a:srgbClr val="C00000"/>
                </a:solidFill>
                <a:latin typeface="Verdana"/>
                <a:cs typeface="Times New Roman"/>
              </a:rPr>
              <a:t>entity 3.</a:t>
            </a:r>
            <a:r>
              <a:rPr lang="cs-CZ" sz="2400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 skupiny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000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Kapitola 12: Obecné zásady, pravidla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000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Kapitola 13: Identifikace pojmů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000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Kapitola 14: Identifikace objektů, předmětů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000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Kapitola 15: Identifikace událostí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000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Kapitola 16: Identifikace míst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endParaRPr lang="cs-CZ" sz="2000" kern="0" dirty="0" smtClean="0">
              <a:solidFill>
                <a:srgbClr val="002060"/>
              </a:solidFill>
              <a:latin typeface="Verdana"/>
              <a:cs typeface="Times New Roman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endParaRPr lang="cs-CZ" sz="2000" kern="0" dirty="0" smtClean="0">
              <a:solidFill>
                <a:srgbClr val="002060"/>
              </a:solidFill>
              <a:latin typeface="Verdana"/>
              <a:cs typeface="Times New Roman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endParaRPr lang="cs-CZ" sz="2000" kern="0" dirty="0" smtClean="0">
              <a:solidFill>
                <a:srgbClr val="002060"/>
              </a:solidFill>
              <a:latin typeface="Verdana"/>
              <a:cs typeface="Times New Roman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endParaRPr lang="en-US" sz="2800" kern="0" dirty="0" smtClean="0">
              <a:solidFill>
                <a:srgbClr val="002060"/>
              </a:solidFill>
              <a:latin typeface="Verdana"/>
              <a:cs typeface="Times New Roman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endParaRPr lang="cs-CZ" b="1" kern="0" dirty="0" smtClean="0">
              <a:solidFill>
                <a:srgbClr val="0033CC"/>
              </a:solidFill>
              <a:latin typeface="Verdana"/>
              <a:cs typeface="Times New Roman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83568" y="3645024"/>
            <a:ext cx="7704856" cy="28803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83568" y="3717032"/>
            <a:ext cx="7632848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Sekce RDA 10: </a:t>
            </a:r>
            <a:r>
              <a:rPr lang="cs-CZ" b="1" kern="0" dirty="0" smtClean="0">
                <a:solidFill>
                  <a:srgbClr val="C00000"/>
                </a:solidFill>
                <a:latin typeface="Verdana"/>
                <a:cs typeface="Times New Roman"/>
              </a:rPr>
              <a:t>Vztahy</a:t>
            </a: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 mezi entitami </a:t>
            </a:r>
            <a:r>
              <a:rPr lang="cs-CZ" b="1" kern="0" dirty="0" smtClean="0">
                <a:solidFill>
                  <a:srgbClr val="C00000"/>
                </a:solidFill>
                <a:latin typeface="Verdana"/>
                <a:cs typeface="Times New Roman"/>
              </a:rPr>
              <a:t>třetí skupiny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Kapitola 33: Obecné zásady, pravidla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Kapitola 34: Související pojmy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Kapitola 35: Související objekty, předměty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Kapitola 36: Související události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Kapitola 37: Související místa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Příloha L: </a:t>
            </a:r>
            <a:r>
              <a:rPr lang="cs-CZ" b="1" kern="0" dirty="0" err="1" smtClean="0">
                <a:solidFill>
                  <a:srgbClr val="002060"/>
                </a:solidFill>
                <a:latin typeface="Verdana"/>
                <a:cs typeface="Times New Roman"/>
              </a:rPr>
              <a:t>Designátory</a:t>
            </a: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 vztahů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683568" y="3645024"/>
            <a:ext cx="7704856" cy="28803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23913"/>
            <a:ext cx="7776864" cy="26050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548681"/>
            <a:ext cx="6800850" cy="295232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Zaoblený obdélník 4"/>
          <p:cNvSpPr/>
          <p:nvPr/>
        </p:nvSpPr>
        <p:spPr>
          <a:xfrm>
            <a:off x="755576" y="3645024"/>
            <a:ext cx="7488832" cy="28083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115616" y="3861048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Co </a:t>
            </a:r>
            <a:r>
              <a:rPr lang="cs-CZ" b="1" kern="0" dirty="0" smtClean="0">
                <a:solidFill>
                  <a:srgbClr val="C00000"/>
                </a:solidFill>
                <a:latin typeface="Verdana"/>
                <a:cs typeface="Times New Roman"/>
              </a:rPr>
              <a:t>budou</a:t>
            </a: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 tyto kapitoly </a:t>
            </a:r>
            <a:r>
              <a:rPr lang="cs-CZ" b="1" kern="0" dirty="0" smtClean="0">
                <a:solidFill>
                  <a:srgbClr val="C00000"/>
                </a:solidFill>
                <a:latin typeface="Verdana"/>
                <a:cs typeface="Times New Roman"/>
              </a:rPr>
              <a:t>obsahovat</a:t>
            </a: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?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Kapitoly o „atributech“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b="1" kern="0" dirty="0" smtClean="0">
                <a:solidFill>
                  <a:srgbClr val="C00000"/>
                </a:solidFill>
                <a:latin typeface="Verdana"/>
                <a:cs typeface="Times New Roman"/>
              </a:rPr>
              <a:t>Definici</a:t>
            </a: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 každé </a:t>
            </a:r>
            <a:r>
              <a:rPr lang="cs-CZ" b="1" kern="0" dirty="0" smtClean="0">
                <a:solidFill>
                  <a:srgbClr val="C00000"/>
                </a:solidFill>
                <a:latin typeface="Verdana"/>
                <a:cs typeface="Times New Roman"/>
              </a:rPr>
              <a:t>entity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b="1" kern="0" dirty="0" smtClean="0">
                <a:solidFill>
                  <a:srgbClr val="C00000"/>
                </a:solidFill>
                <a:latin typeface="Verdana"/>
                <a:cs typeface="Times New Roman"/>
              </a:rPr>
              <a:t>Definici atributů </a:t>
            </a: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dané entity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b="1" kern="0" dirty="0" smtClean="0">
                <a:solidFill>
                  <a:srgbClr val="C00000"/>
                </a:solidFill>
                <a:latin typeface="Verdana"/>
                <a:cs typeface="Times New Roman"/>
              </a:rPr>
              <a:t>Instrukce</a:t>
            </a: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 pro </a:t>
            </a:r>
            <a:r>
              <a:rPr lang="cs-CZ" b="1" kern="0" dirty="0" smtClean="0">
                <a:solidFill>
                  <a:srgbClr val="C00000"/>
                </a:solidFill>
                <a:latin typeface="Verdana"/>
                <a:cs typeface="Times New Roman"/>
              </a:rPr>
              <a:t>zápis </a:t>
            </a: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atributů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b="1" kern="0" dirty="0" smtClean="0">
                <a:solidFill>
                  <a:srgbClr val="C00000"/>
                </a:solidFill>
                <a:latin typeface="Verdana"/>
                <a:cs typeface="Times New Roman"/>
              </a:rPr>
              <a:t>Instrukce pro tvorbu </a:t>
            </a:r>
            <a:r>
              <a:rPr lang="cs-CZ" b="1" kern="0" dirty="0" smtClean="0">
                <a:solidFill>
                  <a:srgbClr val="002060"/>
                </a:solidFill>
                <a:latin typeface="Verdana"/>
                <a:cs typeface="Times New Roman"/>
              </a:rPr>
              <a:t>autorizovaných a variantních forem selekčních údajů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32656"/>
            <a:ext cx="7200900" cy="27363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Zaoblený obdélník 3"/>
          <p:cNvSpPr/>
          <p:nvPr/>
        </p:nvSpPr>
        <p:spPr>
          <a:xfrm>
            <a:off x="827584" y="3356992"/>
            <a:ext cx="7632848" cy="29523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899592" y="3212976"/>
            <a:ext cx="7200800" cy="3069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endParaRPr lang="cs-CZ" sz="1600" b="1" kern="0" smtClean="0">
              <a:solidFill>
                <a:srgbClr val="002060"/>
              </a:solidFill>
              <a:latin typeface="Verdana"/>
              <a:cs typeface="Times New Roman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cs-CZ" sz="1600" b="1" kern="0" smtClean="0">
                <a:solidFill>
                  <a:srgbClr val="002060"/>
                </a:solidFill>
                <a:latin typeface="Verdana"/>
                <a:cs typeface="Times New Roman"/>
              </a:rPr>
              <a:t>Co </a:t>
            </a:r>
            <a:r>
              <a:rPr lang="cs-CZ" sz="1600" b="1" kern="0" smtClean="0">
                <a:solidFill>
                  <a:srgbClr val="C00000"/>
                </a:solidFill>
                <a:latin typeface="Verdana"/>
                <a:cs typeface="Times New Roman"/>
              </a:rPr>
              <a:t>nebudou </a:t>
            </a:r>
            <a:r>
              <a:rPr lang="cs-CZ" sz="1600" b="1" kern="0" smtClean="0">
                <a:solidFill>
                  <a:srgbClr val="002060"/>
                </a:solidFill>
                <a:latin typeface="Verdana"/>
                <a:cs typeface="Times New Roman"/>
              </a:rPr>
              <a:t>obsahovat: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cs-CZ" sz="1600" b="1" kern="0" smtClean="0">
                <a:solidFill>
                  <a:srgbClr val="C00000"/>
                </a:solidFill>
                <a:latin typeface="Verdana"/>
                <a:cs typeface="Times New Roman"/>
              </a:rPr>
              <a:t>Specifické</a:t>
            </a:r>
            <a:r>
              <a:rPr lang="cs-CZ" sz="1600" b="1" kern="0" smtClean="0">
                <a:solidFill>
                  <a:srgbClr val="002060"/>
                </a:solidFill>
                <a:latin typeface="Verdana"/>
                <a:cs typeface="Times New Roman"/>
              </a:rPr>
              <a:t> instrukce pro </a:t>
            </a:r>
            <a:r>
              <a:rPr lang="cs-CZ" sz="1600" b="1" kern="0" smtClean="0">
                <a:solidFill>
                  <a:srgbClr val="CC0000"/>
                </a:solidFill>
                <a:latin typeface="Verdana"/>
                <a:cs typeface="Times New Roman"/>
              </a:rPr>
              <a:t>zápis </a:t>
            </a:r>
            <a:r>
              <a:rPr lang="cs-CZ" sz="1600" b="1" kern="0" smtClean="0">
                <a:solidFill>
                  <a:srgbClr val="C00000"/>
                </a:solidFill>
                <a:latin typeface="Verdana"/>
                <a:cs typeface="Times New Roman"/>
              </a:rPr>
              <a:t>atributů</a:t>
            </a:r>
            <a:r>
              <a:rPr lang="cs-CZ" sz="1600" b="1" kern="0" smtClean="0">
                <a:solidFill>
                  <a:srgbClr val="CC0000"/>
                </a:solidFill>
                <a:latin typeface="Verdana"/>
                <a:cs typeface="Times New Roman"/>
              </a:rPr>
              <a:t> </a:t>
            </a:r>
            <a:r>
              <a:rPr lang="cs-CZ" sz="1600" b="1" kern="0" smtClean="0">
                <a:solidFill>
                  <a:srgbClr val="002060"/>
                </a:solidFill>
                <a:latin typeface="Verdana"/>
                <a:cs typeface="Times New Roman"/>
              </a:rPr>
              <a:t>nebo instrukce pro </a:t>
            </a:r>
            <a:r>
              <a:rPr lang="cs-CZ" sz="1600" b="1" kern="0" smtClean="0">
                <a:solidFill>
                  <a:srgbClr val="C00000"/>
                </a:solidFill>
                <a:latin typeface="Verdana"/>
                <a:cs typeface="Times New Roman"/>
              </a:rPr>
              <a:t>formulaci</a:t>
            </a:r>
            <a:r>
              <a:rPr lang="cs-CZ" sz="1600" b="1" kern="0" smtClean="0">
                <a:solidFill>
                  <a:srgbClr val="CC0000"/>
                </a:solidFill>
                <a:latin typeface="Verdana"/>
                <a:cs typeface="Times New Roman"/>
              </a:rPr>
              <a:t> autorizovaných selekčních prvků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cs-CZ" sz="1600" b="1" kern="0" smtClean="0">
                <a:solidFill>
                  <a:srgbClr val="002060"/>
                </a:solidFill>
                <a:latin typeface="Verdana"/>
                <a:cs typeface="Times New Roman"/>
              </a:rPr>
              <a:t>Pravidla RDA musejí podporovat </a:t>
            </a:r>
            <a:r>
              <a:rPr lang="cs-CZ" sz="1600" b="1" kern="0" smtClean="0">
                <a:solidFill>
                  <a:srgbClr val="C00000"/>
                </a:solidFill>
                <a:latin typeface="Verdana"/>
                <a:cs typeface="Times New Roman"/>
              </a:rPr>
              <a:t>jakýkoliv</a:t>
            </a:r>
            <a:r>
              <a:rPr lang="cs-CZ" sz="1600" b="1" kern="0" smtClean="0">
                <a:solidFill>
                  <a:srgbClr val="CC0000"/>
                </a:solidFill>
                <a:latin typeface="Verdana"/>
                <a:cs typeface="Times New Roman"/>
              </a:rPr>
              <a:t> řízený slovník </a:t>
            </a:r>
            <a:r>
              <a:rPr lang="cs-CZ" sz="1600" b="1" kern="0" smtClean="0">
                <a:solidFill>
                  <a:srgbClr val="002060"/>
                </a:solidFill>
                <a:latin typeface="Verdana"/>
                <a:cs typeface="Times New Roman"/>
              </a:rPr>
              <a:t>(systém předmětových hesel, deskriptorů) a </a:t>
            </a:r>
            <a:r>
              <a:rPr lang="cs-CZ" sz="1600" b="1" kern="0" smtClean="0">
                <a:solidFill>
                  <a:srgbClr val="CC0000"/>
                </a:solidFill>
                <a:latin typeface="Verdana"/>
                <a:cs typeface="Times New Roman"/>
              </a:rPr>
              <a:t>jakýkoliv klasifikační systém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cs-CZ" sz="1600" b="1" kern="0" smtClean="0">
                <a:solidFill>
                  <a:srgbClr val="002060"/>
                </a:solidFill>
                <a:latin typeface="Verdana"/>
                <a:cs typeface="Times New Roman"/>
              </a:rPr>
              <a:t>Pravidla a instrukce pro zápis označení těchto entit jsou pravidla instrukce vlastní danému standardu – </a:t>
            </a:r>
            <a:r>
              <a:rPr lang="cs-CZ" sz="1600" b="1" kern="0" smtClean="0">
                <a:solidFill>
                  <a:srgbClr val="C00000"/>
                </a:solidFill>
                <a:latin typeface="Verdana"/>
                <a:cs typeface="Times New Roman"/>
              </a:rPr>
              <a:t>nejsou určovány pravidly RDA</a:t>
            </a:r>
            <a:endParaRPr lang="en-US" sz="1600" b="1" kern="0" smtClean="0">
              <a:solidFill>
                <a:srgbClr val="C00000"/>
              </a:solidFill>
              <a:latin typeface="Verdan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04664"/>
            <a:ext cx="7010400" cy="288031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Zaoblený obdélník 3"/>
          <p:cNvSpPr/>
          <p:nvPr/>
        </p:nvSpPr>
        <p:spPr>
          <a:xfrm>
            <a:off x="683568" y="3501008"/>
            <a:ext cx="7992888" cy="2952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899592" y="3501008"/>
            <a:ext cx="770485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q"/>
            </a:pPr>
            <a:r>
              <a:rPr lang="cs-CZ" b="1" kern="0" smtClean="0">
                <a:solidFill>
                  <a:srgbClr val="002060"/>
                </a:solidFill>
                <a:latin typeface="Verdana"/>
                <a:cs typeface="Times New Roman"/>
              </a:rPr>
              <a:t>Pokud se vztahů týče, RDA musejí podporovat 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b="1" kern="0" smtClean="0">
                <a:solidFill>
                  <a:srgbClr val="C00000"/>
                </a:solidFill>
                <a:latin typeface="Verdana"/>
                <a:cs typeface="Times New Roman"/>
              </a:rPr>
              <a:t>všechny</a:t>
            </a:r>
            <a:r>
              <a:rPr lang="cs-CZ" b="1" kern="0" smtClean="0">
                <a:solidFill>
                  <a:srgbClr val="002060"/>
                </a:solidFill>
                <a:latin typeface="Verdana"/>
                <a:cs typeface="Times New Roman"/>
              </a:rPr>
              <a:t> standardy, ve kterých se uplatňují </a:t>
            </a:r>
            <a:r>
              <a:rPr lang="cs-CZ" b="1" kern="0" smtClean="0">
                <a:solidFill>
                  <a:srgbClr val="C00000"/>
                </a:solidFill>
                <a:latin typeface="Verdana"/>
                <a:cs typeface="Times New Roman"/>
              </a:rPr>
              <a:t>vlastní pravidla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b="1" kern="0" smtClean="0">
                <a:solidFill>
                  <a:srgbClr val="C00000"/>
                </a:solidFill>
                <a:latin typeface="Verdana"/>
                <a:cs typeface="Times New Roman"/>
              </a:rPr>
              <a:t>Obecně </a:t>
            </a:r>
            <a:r>
              <a:rPr lang="cs-CZ" b="1" kern="0" smtClean="0">
                <a:solidFill>
                  <a:srgbClr val="002060"/>
                </a:solidFill>
                <a:latin typeface="Verdana"/>
                <a:cs typeface="Times New Roman"/>
              </a:rPr>
              <a:t>platné </a:t>
            </a:r>
            <a:r>
              <a:rPr lang="cs-CZ" b="1" kern="0" smtClean="0">
                <a:solidFill>
                  <a:srgbClr val="C00000"/>
                </a:solidFill>
                <a:latin typeface="Verdana"/>
                <a:cs typeface="Times New Roman"/>
              </a:rPr>
              <a:t>vztahy</a:t>
            </a:r>
          </a:p>
          <a:p>
            <a:pPr marL="1371600" lvl="2" indent="-282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cs-CZ" b="1" kern="0" smtClean="0">
                <a:solidFill>
                  <a:srgbClr val="002060"/>
                </a:solidFill>
                <a:latin typeface="Verdana"/>
                <a:cs typeface="Times New Roman"/>
              </a:rPr>
              <a:t>Nadřazenost/podřízenost/asociace</a:t>
            </a:r>
          </a:p>
          <a:p>
            <a:pPr marL="9144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</a:pPr>
            <a:r>
              <a:rPr lang="cs-CZ" b="1" kern="0" smtClean="0">
                <a:solidFill>
                  <a:srgbClr val="C00000"/>
                </a:solidFill>
                <a:latin typeface="Verdana"/>
                <a:cs typeface="Times New Roman"/>
              </a:rPr>
              <a:t>Obecně </a:t>
            </a:r>
            <a:r>
              <a:rPr lang="cs-CZ" b="1" kern="0" smtClean="0">
                <a:solidFill>
                  <a:srgbClr val="002060"/>
                </a:solidFill>
                <a:latin typeface="Verdana"/>
                <a:cs typeface="Times New Roman"/>
              </a:rPr>
              <a:t>platné </a:t>
            </a:r>
            <a:r>
              <a:rPr lang="cs-CZ" b="1" kern="0" smtClean="0">
                <a:solidFill>
                  <a:srgbClr val="C00000"/>
                </a:solidFill>
                <a:latin typeface="Verdana"/>
                <a:cs typeface="Times New Roman"/>
              </a:rPr>
              <a:t>principy při zápisu vztahů</a:t>
            </a:r>
          </a:p>
          <a:p>
            <a:pPr marL="1371600" lvl="2" indent="-282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cs-CZ" b="1" kern="0" smtClean="0">
                <a:solidFill>
                  <a:srgbClr val="002060"/>
                </a:solidFill>
                <a:latin typeface="Verdana"/>
                <a:cs typeface="Times New Roman"/>
              </a:rPr>
              <a:t>Identifikátory</a:t>
            </a:r>
          </a:p>
          <a:p>
            <a:pPr marL="1371600" lvl="2" indent="-282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cs-CZ" b="1" kern="0" smtClean="0">
                <a:solidFill>
                  <a:srgbClr val="002060"/>
                </a:solidFill>
                <a:latin typeface="Verdana"/>
                <a:cs typeface="Times New Roman"/>
              </a:rPr>
              <a:t>Autorizované selekční prvky  </a:t>
            </a:r>
            <a:endParaRPr lang="en-US" b="1" kern="0" smtClean="0">
              <a:solidFill>
                <a:srgbClr val="002060"/>
              </a:solidFill>
              <a:latin typeface="Verdan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  <a:cs typeface="Arabic Typesetting" pitchFamily="66" charset="-78"/>
              </a:rPr>
              <a:t>Fiktivní postavy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b="1" smtClean="0">
                <a:solidFill>
                  <a:srgbClr val="002060"/>
                </a:solidFill>
                <a:cs typeface="Arabic Typesetting" pitchFamily="66" charset="-78"/>
              </a:rPr>
              <a:t>Fiktivní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postava je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2" tooltip="Osoba"/>
              </a:rPr>
              <a:t>osoba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3" tooltip="Identita"/>
              </a:rPr>
              <a:t>identita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 nebo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4" tooltip="Objekt"/>
              </a:rPr>
              <a:t>entita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, jejíž existence je smyšlená a založená na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5" tooltip="Fikce"/>
              </a:rPr>
              <a:t>fikci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. Ve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6" tooltip="Film"/>
              </a:rPr>
              <a:t>filmu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 mohou být fiktivní postavy ztvárněny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7" tooltip="Herec"/>
              </a:rPr>
              <a:t>herci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 nebo mohou být jiným způsobem jako je například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8" tooltip="Animace"/>
              </a:rPr>
              <a:t>animace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, speciální efekty, atp. Proces vytváření a vývoje fiktivních postav se nazývá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9" tooltip="Charakterizace postavy"/>
              </a:rPr>
              <a:t>charakterizace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.</a:t>
            </a:r>
          </a:p>
          <a:p>
            <a:pPr>
              <a:buNone/>
            </a:pP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Mezi fiktivní lidské postavy patří například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10" tooltip="Jára Cimrman"/>
              </a:rPr>
              <a:t>Jára Cimrman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1800" b="1" dirty="0" err="1">
                <a:solidFill>
                  <a:srgbClr val="002060"/>
                </a:solidFill>
                <a:cs typeface="Arabic Typesetting" pitchFamily="66" charset="-78"/>
                <a:hlinkClick r:id="rId11" tooltip="Sherlock Holmes"/>
              </a:rPr>
              <a:t>Sherlock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11" tooltip="Sherlock Holmes"/>
              </a:rPr>
              <a:t> Holmes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12" tooltip="Gregory House"/>
              </a:rPr>
              <a:t>Dr. Gregory House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1800" b="1" dirty="0" err="1">
                <a:solidFill>
                  <a:srgbClr val="002060"/>
                </a:solidFill>
                <a:cs typeface="Arabic Typesetting" pitchFamily="66" charset="-78"/>
                <a:hlinkClick r:id="rId13" tooltip="Homer Simpson"/>
              </a:rPr>
              <a:t>Homer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13" tooltip="Homer Simpson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cs typeface="Arabic Typesetting" pitchFamily="66" charset="-78"/>
                <a:hlinkClick r:id="rId13" tooltip="Homer Simpson"/>
              </a:rPr>
              <a:t>Simpson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14" tooltip="Superman"/>
              </a:rPr>
              <a:t>Superman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, Strýček Skrblík atp.</a:t>
            </a:r>
          </a:p>
          <a:p>
            <a:pPr>
              <a:buNone/>
            </a:pP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V českém prostředí nejen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10" tooltip="Jára Cimrman"/>
              </a:rPr>
              <a:t>Jára Cimrman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 ale např. též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15" tooltip="Ferda Mravenec"/>
              </a:rPr>
              <a:t>Ferda Mravenec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16" tooltip="Hloupý Honza (stránka neexistuje)"/>
              </a:rPr>
              <a:t>Hloupý Honza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17" tooltip="Kocour v botách"/>
              </a:rPr>
              <a:t>Kocour v botách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18" tooltip="Josef Švejk"/>
              </a:rPr>
              <a:t>Dobrý voják Švejk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19" tooltip="Robot Emil"/>
              </a:rPr>
              <a:t>Robot Emil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20" tooltip="Klaun Ferdinand"/>
              </a:rPr>
              <a:t>Klaun Ferdinand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21" tooltip="Pan Tau"/>
              </a:rPr>
              <a:t>Pan Tau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22" tooltip="Pan Posleda (stránka neexistuje)"/>
              </a:rPr>
              <a:t>Pan Posleda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1800" b="1" dirty="0" err="1">
                <a:solidFill>
                  <a:srgbClr val="002060"/>
                </a:solidFill>
                <a:cs typeface="Arabic Typesetting" pitchFamily="66" charset="-78"/>
                <a:hlinkClick r:id="rId23" tooltip="Červenáček"/>
              </a:rPr>
              <a:t>Červenáček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24" tooltip="Hujer (filmová postava)"/>
              </a:rPr>
              <a:t>Hujer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 a mnohé jiné další.</a:t>
            </a:r>
          </a:p>
          <a:p>
            <a:pPr>
              <a:buNone/>
            </a:pP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Fiktivní postava může nabývat nejrůznějších podob, od živých lidí, rostlin či zvířat až po různé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25" tooltip="Nadpřirozeno"/>
              </a:rPr>
              <a:t>nadpřirozené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 či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26" tooltip="Pohádka"/>
              </a:rPr>
              <a:t>pohádkové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 bytosti, zde vždy záleží na příslušném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  <a:hlinkClick r:id="rId27" tooltip="Žánr"/>
              </a:rPr>
              <a:t>žánru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 díla</a:t>
            </a:r>
            <a:r>
              <a:rPr lang="cs-CZ" sz="1800" b="1">
                <a:solidFill>
                  <a:srgbClr val="002060"/>
                </a:solidFill>
                <a:cs typeface="Arabic Typesetting" pitchFamily="66" charset="-78"/>
              </a:rPr>
              <a:t>. </a:t>
            </a:r>
            <a:endParaRPr lang="cs-CZ" sz="1800" b="1" smtClean="0">
              <a:solidFill>
                <a:srgbClr val="002060"/>
              </a:solidFill>
              <a:cs typeface="Arabic Typesetting" pitchFamily="66" charset="-78"/>
            </a:endParaRPr>
          </a:p>
          <a:p>
            <a:pPr>
              <a:buNone/>
            </a:pPr>
            <a:r>
              <a:rPr lang="cs-CZ" sz="1800" b="1" smtClean="0">
                <a:solidFill>
                  <a:srgbClr val="002060"/>
                </a:solidFill>
                <a:cs typeface="Arabic Typesetting" pitchFamily="66" charset="-78"/>
              </a:rPr>
              <a:t>U </a:t>
            </a:r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postav, které nejsou lidské (nejde o lidi jako takové), zejména pak u zvířat i všech nadpřirozených (nepřirozených) postav jde v převážné většině vždy o určitou míru větší či menší </a:t>
            </a:r>
            <a:r>
              <a:rPr lang="cs-CZ" sz="1800" b="1">
                <a:solidFill>
                  <a:srgbClr val="002060"/>
                </a:solidFill>
                <a:cs typeface="Arabic Typesetting" pitchFamily="66" charset="-78"/>
                <a:hlinkClick r:id="rId28" tooltip="Antropomorfismus"/>
              </a:rPr>
              <a:t>antropomorfizace</a:t>
            </a:r>
            <a:r>
              <a:rPr lang="cs-CZ" sz="1800" b="1">
                <a:solidFill>
                  <a:srgbClr val="002060"/>
                </a:solidFill>
                <a:cs typeface="Arabic Typesetting" pitchFamily="66" charset="-78"/>
              </a:rPr>
              <a:t> </a:t>
            </a:r>
            <a:r>
              <a:rPr lang="cs-CZ" sz="1800" b="1" smtClean="0">
                <a:solidFill>
                  <a:srgbClr val="002060"/>
                </a:solidFill>
                <a:cs typeface="Arabic Typesetting" pitchFamily="66" charset="-78"/>
              </a:rPr>
              <a:t>postavy</a:t>
            </a:r>
          </a:p>
          <a:p>
            <a:pPr>
              <a:buNone/>
            </a:pPr>
            <a:endParaRPr lang="cs-CZ" sz="1800" b="1" smtClean="0">
              <a:solidFill>
                <a:srgbClr val="002060"/>
              </a:solidFill>
              <a:cs typeface="Arabic Typesetting" pitchFamily="66" charset="-78"/>
            </a:endParaRPr>
          </a:p>
          <a:p>
            <a:pPr>
              <a:buNone/>
            </a:pPr>
            <a:r>
              <a:rPr lang="cs-CZ" sz="1600" b="1" smtClean="0">
                <a:solidFill>
                  <a:srgbClr val="002060"/>
                </a:solidFill>
                <a:cs typeface="Arabic Typesetting" pitchFamily="66" charset="-78"/>
              </a:rPr>
              <a:t>http://cs.wikipedia.org/wiki/Fiktivn%C3%AD_postava</a:t>
            </a:r>
            <a:endParaRPr lang="cs-CZ" sz="1600" b="1" dirty="0">
              <a:solidFill>
                <a:srgbClr val="002060"/>
              </a:solidFill>
              <a:cs typeface="Arabic Typesetting" pitchFamily="66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9743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1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latin typeface="+mn-lt"/>
              </a:rPr>
              <a:t>Za fiktivní postavy považujeme</a:t>
            </a:r>
            <a:endParaRPr lang="cs-CZ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Pro účely této prezentace považujeme za fiktivní postavy</a:t>
            </a:r>
          </a:p>
          <a:p>
            <a:r>
              <a:rPr lang="cs-CZ" sz="2800" b="1" smtClean="0">
                <a:solidFill>
                  <a:srgbClr val="002060"/>
                </a:solidFill>
                <a:cs typeface="Arabic Typesetting" pitchFamily="66" charset="-78"/>
              </a:rPr>
              <a:t>Vlastní</a:t>
            </a:r>
            <a:r>
              <a:rPr lang="cs-CZ" sz="2800" b="1" smtClean="0">
                <a:solidFill>
                  <a:srgbClr val="C00000"/>
                </a:solidFill>
                <a:cs typeface="Arabic Typesetting" pitchFamily="66" charset="-78"/>
              </a:rPr>
              <a:t> fiktivní postavy</a:t>
            </a:r>
            <a:r>
              <a:rPr lang="cs-CZ" sz="2800" b="1" smtClean="0">
                <a:solidFill>
                  <a:srgbClr val="002060"/>
                </a:solidFill>
                <a:cs typeface="Arabic Typesetting" pitchFamily="66" charset="-78"/>
              </a:rPr>
              <a:t>, např. </a:t>
            </a:r>
            <a:r>
              <a:rPr lang="cs-CZ" sz="2800" b="1" i="1" smtClean="0">
                <a:solidFill>
                  <a:srgbClr val="002060"/>
                </a:solidFill>
                <a:cs typeface="Arabic Typesetting" pitchFamily="66" charset="-78"/>
              </a:rPr>
              <a:t>Jára da Cimrman, Jane Marple </a:t>
            </a:r>
          </a:p>
          <a:p>
            <a:pPr lvl="1"/>
            <a:r>
              <a:rPr lang="cs-CZ" sz="2400" b="1" i="1" smtClean="0">
                <a:solidFill>
                  <a:srgbClr val="002060"/>
                </a:solidFill>
                <a:cs typeface="Arabic Typesetting" pitchFamily="66" charset="-78"/>
              </a:rPr>
              <a:t>Patří sem i literární, dramatické</a:t>
            </a:r>
            <a:endParaRPr lang="cs-CZ" sz="2400" b="1" i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Legendární postavy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, např. </a:t>
            </a:r>
            <a:r>
              <a:rPr lang="cs-CZ" sz="2800" b="1" i="1" dirty="0" smtClean="0">
                <a:solidFill>
                  <a:srgbClr val="002060"/>
                </a:solidFill>
                <a:cs typeface="Arabic Typesetting" pitchFamily="66" charset="-78"/>
              </a:rPr>
              <a:t>Romulus, Přemysl Oráč</a:t>
            </a:r>
          </a:p>
          <a:p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Mytologické postavy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, např. </a:t>
            </a:r>
            <a:r>
              <a:rPr lang="cs-CZ" sz="2800" b="1" i="1" dirty="0" smtClean="0">
                <a:solidFill>
                  <a:srgbClr val="002060"/>
                </a:solidFill>
                <a:cs typeface="Arabic Typesetting" pitchFamily="66" charset="-78"/>
              </a:rPr>
              <a:t>Sisyfos, Medúza</a:t>
            </a:r>
          </a:p>
          <a:p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Bohy, božstva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, např. </a:t>
            </a:r>
            <a:r>
              <a:rPr lang="cs-CZ" sz="2800" b="1" i="1" dirty="0" smtClean="0">
                <a:solidFill>
                  <a:srgbClr val="002060"/>
                </a:solidFill>
                <a:cs typeface="Arabic Typesetting" pitchFamily="66" charset="-78"/>
              </a:rPr>
              <a:t>Merkur, Zeus, Kršna, </a:t>
            </a:r>
            <a:r>
              <a:rPr lang="cs-CZ" sz="2800" b="1" i="1" dirty="0" err="1" smtClean="0">
                <a:solidFill>
                  <a:srgbClr val="002060"/>
                </a:solidFill>
                <a:cs typeface="Arabic Typesetting" pitchFamily="66" charset="-78"/>
              </a:rPr>
              <a:t>Lakšmí</a:t>
            </a:r>
            <a:endParaRPr lang="cs-CZ" sz="2800" b="1" i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Reálné postavy</a:t>
            </a:r>
            <a:r>
              <a:rPr lang="cs-CZ" sz="2800" b="1" dirty="0">
                <a:solidFill>
                  <a:srgbClr val="C00000"/>
                </a:solidFill>
                <a:cs typeface="Arabic Typesetting" pitchFamily="66" charset="-78"/>
              </a:rPr>
              <a:t>, které nejsou </a:t>
            </a:r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lidského původu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, např. </a:t>
            </a:r>
            <a:r>
              <a:rPr lang="cs-CZ" sz="2800" b="1" i="1" dirty="0" err="1" smtClean="0">
                <a:solidFill>
                  <a:srgbClr val="002060"/>
                </a:solidFill>
                <a:cs typeface="Arabic Typesetting" pitchFamily="66" charset="-78"/>
              </a:rPr>
              <a:t>Buddy</a:t>
            </a:r>
            <a:r>
              <a:rPr lang="cs-CZ" sz="2800" b="1" i="1" dirty="0" smtClean="0">
                <a:solidFill>
                  <a:srgbClr val="002060"/>
                </a:solidFill>
                <a:cs typeface="Arabic Typesetting" pitchFamily="66" charset="-78"/>
              </a:rPr>
              <a:t> (pes), </a:t>
            </a:r>
            <a:r>
              <a:rPr lang="cs-CZ" sz="2800" b="1" i="1" dirty="0" err="1" smtClean="0">
                <a:solidFill>
                  <a:srgbClr val="002060"/>
                </a:solidFill>
                <a:cs typeface="Arabic Typesetting" pitchFamily="66" charset="-78"/>
              </a:rPr>
              <a:t>Bo</a:t>
            </a:r>
            <a:r>
              <a:rPr lang="cs-CZ" sz="2800" b="1" i="1" dirty="0" smtClean="0">
                <a:solidFill>
                  <a:srgbClr val="002060"/>
                </a:solidFill>
                <a:cs typeface="Arabic Typesetting" pitchFamily="66" charset="-78"/>
              </a:rPr>
              <a:t> (pes), </a:t>
            </a:r>
            <a:r>
              <a:rPr lang="cs-CZ" sz="2800" b="1" i="1" dirty="0" err="1" smtClean="0">
                <a:solidFill>
                  <a:srgbClr val="002060"/>
                </a:solidFill>
                <a:cs typeface="Arabic Typesetting" pitchFamily="66" charset="-78"/>
              </a:rPr>
              <a:t>Socks</a:t>
            </a:r>
            <a:r>
              <a:rPr lang="cs-CZ" sz="2800" b="1" i="1" dirty="0" smtClean="0">
                <a:solidFill>
                  <a:srgbClr val="002060"/>
                </a:solidFill>
                <a:cs typeface="Arabic Typesetting" pitchFamily="66" charset="-78"/>
              </a:rPr>
              <a:t> (kočka), </a:t>
            </a:r>
          </a:p>
          <a:p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Fiktivní </a:t>
            </a:r>
            <a:r>
              <a:rPr lang="cs-CZ" sz="2800" b="1" dirty="0">
                <a:solidFill>
                  <a:srgbClr val="C00000"/>
                </a:solidFill>
                <a:cs typeface="Arabic Typesetting" pitchFamily="66" charset="-78"/>
              </a:rPr>
              <a:t>postavy, které nejsou </a:t>
            </a:r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lidského původu,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např</a:t>
            </a:r>
            <a:r>
              <a:rPr lang="cs-CZ" sz="2800" b="1" dirty="0">
                <a:solidFill>
                  <a:srgbClr val="002060"/>
                </a:solidFill>
                <a:cs typeface="Arabic Typesetting" pitchFamily="66" charset="-78"/>
              </a:rPr>
              <a:t>.  </a:t>
            </a:r>
            <a:r>
              <a:rPr lang="cs-CZ" sz="2800" b="1" i="1" dirty="0">
                <a:solidFill>
                  <a:srgbClr val="002060"/>
                </a:solidFill>
                <a:cs typeface="Arabic Typesetting" pitchFamily="66" charset="-78"/>
              </a:rPr>
              <a:t>Šemík, </a:t>
            </a:r>
            <a:endParaRPr lang="cs-CZ" sz="2800" b="1" i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r>
              <a:rPr lang="cs-CZ" sz="2800" b="1" i="1" dirty="0" smtClean="0">
                <a:solidFill>
                  <a:srgbClr val="002060"/>
                </a:solidFill>
                <a:cs typeface="Arabic Typesetting" pitchFamily="66" charset="-78"/>
              </a:rPr>
              <a:t>Bájná stvoření</a:t>
            </a:r>
            <a:endParaRPr lang="cs-CZ" sz="2800" b="1" dirty="0">
              <a:solidFill>
                <a:srgbClr val="C00000"/>
              </a:solidFill>
              <a:cs typeface="Arabic Typesetting" pitchFamily="66" charset="-78"/>
            </a:endParaRPr>
          </a:p>
          <a:p>
            <a:endParaRPr lang="cs-CZ" sz="2800" b="1" dirty="0" smtClean="0">
              <a:solidFill>
                <a:srgbClr val="002060"/>
              </a:solidFill>
              <a:cs typeface="Arabic Typesetting" pitchFamily="66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668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002060"/>
                </a:solidFill>
                <a:latin typeface="+mn-lt"/>
              </a:rPr>
              <a:t>Osnova</a:t>
            </a:r>
            <a:endParaRPr lang="cs-CZ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r>
              <a:rPr lang="cs-CZ" sz="2800" b="1" smtClean="0">
                <a:solidFill>
                  <a:srgbClr val="002060"/>
                </a:solidFill>
                <a:cs typeface="Arabic Typesetting" pitchFamily="66" charset="-78"/>
              </a:rPr>
              <a:t>Věcné selekční prvky z pohledu RDA</a:t>
            </a:r>
            <a:endParaRPr lang="cs-CZ" sz="2800" b="1" dirty="0">
              <a:solidFill>
                <a:srgbClr val="002060"/>
              </a:solidFill>
              <a:cs typeface="Arabic Typesetting" pitchFamily="66" charset="-78"/>
            </a:endParaRPr>
          </a:p>
          <a:p>
            <a:endParaRPr lang="cs-CZ" sz="28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r>
              <a:rPr lang="cs-CZ" sz="2800" b="1" smtClean="0">
                <a:solidFill>
                  <a:srgbClr val="002060"/>
                </a:solidFill>
                <a:cs typeface="Arabic Typesetting" pitchFamily="66" charset="-78"/>
              </a:rPr>
              <a:t>Fiktivní postavy </a:t>
            </a:r>
            <a:endParaRPr lang="cs-CZ" sz="28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pPr marL="0" indent="0">
              <a:buNone/>
            </a:pPr>
            <a:endParaRPr lang="cs-CZ" sz="28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r>
              <a:rPr lang="cs-CZ" sz="2800" b="1" smtClean="0">
                <a:solidFill>
                  <a:srgbClr val="002060"/>
                </a:solidFill>
                <a:cs typeface="Arabic Typesetting" pitchFamily="66" charset="-78"/>
              </a:rPr>
              <a:t>Minimální, doporučený, úplný záznam</a:t>
            </a:r>
            <a:endParaRPr lang="cs-CZ" sz="2800" b="1" dirty="0" smtClean="0">
              <a:solidFill>
                <a:srgbClr val="002060"/>
              </a:solidFill>
              <a:cs typeface="Arabic Typesetting" pitchFamily="66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405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  <a:latin typeface="+mn-lt"/>
              </a:rPr>
              <a:t>Národní autority – současný stav</a:t>
            </a:r>
            <a:endParaRPr lang="cs-CZ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Fiktivní entity jsou součástí souboru věcných tematických autorit.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Rozlišují se postavy:</a:t>
            </a:r>
          </a:p>
          <a:p>
            <a:pPr lvl="1"/>
            <a:r>
              <a:rPr lang="cs-CZ" sz="2400" b="1" smtClean="0">
                <a:solidFill>
                  <a:srgbClr val="002060"/>
                </a:solidFill>
                <a:cs typeface="Arabic Typesetting" pitchFamily="66" charset="-78"/>
              </a:rPr>
              <a:t>Fiktivní</a:t>
            </a:r>
            <a:endParaRPr lang="cs-CZ" sz="24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pPr lvl="1"/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Legendární</a:t>
            </a:r>
          </a:p>
          <a:p>
            <a:pPr lvl="1"/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Mytologické (včetně bohů, bohyň, božstev)</a:t>
            </a:r>
          </a:p>
          <a:p>
            <a:pPr lvl="1"/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Bájná stvoření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Budou převedeny do jmenných personálních autorit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  <a:cs typeface="Arabic Typesetting" pitchFamily="66" charset="-78"/>
              </a:rPr>
              <a:t>Zdůvodnění:</a:t>
            </a:r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 podle </a:t>
            </a:r>
            <a:r>
              <a:rPr lang="cs-CZ" sz="2400" b="1" dirty="0" smtClean="0">
                <a:solidFill>
                  <a:srgbClr val="C00000"/>
                </a:solidFill>
                <a:cs typeface="Arabic Typesetting" pitchFamily="66" charset="-78"/>
              </a:rPr>
              <a:t>charakteristických</a:t>
            </a:r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 atributů spadají do </a:t>
            </a:r>
            <a:r>
              <a:rPr lang="cs-CZ" sz="2400" b="1" dirty="0" smtClean="0">
                <a:solidFill>
                  <a:srgbClr val="C00000"/>
                </a:solidFill>
                <a:cs typeface="Arabic Typesetting" pitchFamily="66" charset="-78"/>
              </a:rPr>
              <a:t>kategorie</a:t>
            </a:r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cs typeface="Arabic Typesetting" pitchFamily="66" charset="-78"/>
              </a:rPr>
              <a:t>entity „osoba“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668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008" y="-26764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  <a:latin typeface="+mn-lt"/>
              </a:rPr>
              <a:t>Fiktivní postavy z hlediska RDA a autoritních souborů</a:t>
            </a:r>
            <a:endParaRPr lang="cs-CZ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Fiktivní, legendární, mytologické postavy a reálné i fiktivní postavy, které nejsou lidské, mohou být:</a:t>
            </a:r>
          </a:p>
          <a:p>
            <a:r>
              <a:rPr lang="cs-CZ" sz="2400" b="1" dirty="0" smtClean="0">
                <a:solidFill>
                  <a:srgbClr val="C00000"/>
                </a:solidFill>
                <a:cs typeface="Arabic Typesetting" pitchFamily="66" charset="-78"/>
              </a:rPr>
              <a:t>Individuální entity</a:t>
            </a:r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, např. </a:t>
            </a:r>
            <a:r>
              <a:rPr lang="cs-CZ" sz="2400" b="1" i="1" dirty="0" smtClean="0">
                <a:solidFill>
                  <a:srgbClr val="002060"/>
                </a:solidFill>
                <a:cs typeface="Arabic Typesetting" pitchFamily="66" charset="-78"/>
              </a:rPr>
              <a:t>Jára Cimrman, Jessica </a:t>
            </a:r>
            <a:r>
              <a:rPr lang="cs-CZ" sz="2400" b="1" i="1" dirty="0" err="1" smtClean="0">
                <a:solidFill>
                  <a:srgbClr val="002060"/>
                </a:solidFill>
                <a:cs typeface="Arabic Typesetting" pitchFamily="66" charset="-78"/>
              </a:rPr>
              <a:t>Fletcher</a:t>
            </a:r>
            <a:r>
              <a:rPr lang="cs-CZ" sz="2400" b="1" i="1" dirty="0" smtClean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2400" b="1" i="1" dirty="0" err="1" smtClean="0">
                <a:solidFill>
                  <a:srgbClr val="002060"/>
                </a:solidFill>
                <a:cs typeface="Arabic Typesetting" pitchFamily="66" charset="-78"/>
              </a:rPr>
              <a:t>Buddy</a:t>
            </a:r>
            <a:r>
              <a:rPr lang="cs-CZ" sz="2400" b="1" i="1" dirty="0" smtClean="0">
                <a:solidFill>
                  <a:srgbClr val="002060"/>
                </a:solidFill>
                <a:cs typeface="Arabic Typesetting" pitchFamily="66" charset="-78"/>
              </a:rPr>
              <a:t> (pes), Apollón, Dobrý voják Švejk</a:t>
            </a:r>
          </a:p>
          <a:p>
            <a:r>
              <a:rPr lang="cs-CZ" sz="2400" b="1" dirty="0" smtClean="0">
                <a:solidFill>
                  <a:srgbClr val="C00000"/>
                </a:solidFill>
                <a:cs typeface="Arabic Typesetting" pitchFamily="66" charset="-78"/>
              </a:rPr>
              <a:t>Skupina individuálních entit</a:t>
            </a:r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, např. </a:t>
            </a:r>
            <a:r>
              <a:rPr lang="cs-CZ" sz="2400" b="1" i="1" dirty="0" smtClean="0">
                <a:solidFill>
                  <a:srgbClr val="002060"/>
                </a:solidFill>
                <a:cs typeface="Arabic Typesetting" pitchFamily="66" charset="-78"/>
              </a:rPr>
              <a:t>Simpsonovi (fiktivní rodina),  </a:t>
            </a:r>
            <a:r>
              <a:rPr lang="cs-CZ" sz="2400" b="1" i="1" dirty="0" err="1" smtClean="0">
                <a:solidFill>
                  <a:srgbClr val="002060"/>
                </a:solidFill>
                <a:cs typeface="Arabic Typesetting" pitchFamily="66" charset="-78"/>
              </a:rPr>
              <a:t>Addamsovi</a:t>
            </a:r>
            <a:r>
              <a:rPr lang="cs-CZ" sz="2400" b="1" i="1" dirty="0" smtClean="0">
                <a:solidFill>
                  <a:srgbClr val="002060"/>
                </a:solidFill>
                <a:cs typeface="Arabic Typesetting" pitchFamily="66" charset="-78"/>
              </a:rPr>
              <a:t> (fiktivní rodina),  Najády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V bibliografickém procesu mohou být:</a:t>
            </a:r>
          </a:p>
          <a:p>
            <a:r>
              <a:rPr lang="cs-CZ" sz="2400" b="1" dirty="0" smtClean="0">
                <a:solidFill>
                  <a:srgbClr val="C00000"/>
                </a:solidFill>
                <a:cs typeface="Arabic Typesetting" pitchFamily="66" charset="-78"/>
              </a:rPr>
              <a:t>Tvůrci, </a:t>
            </a:r>
            <a:r>
              <a:rPr lang="cs-CZ" sz="2400" b="1" i="1" dirty="0" smtClean="0">
                <a:solidFill>
                  <a:srgbClr val="002060"/>
                </a:solidFill>
                <a:cs typeface="Arabic Typesetting" pitchFamily="66" charset="-78"/>
                <a:hlinkClick r:id="rId3"/>
              </a:rPr>
              <a:t>např. Richard </a:t>
            </a:r>
            <a:r>
              <a:rPr lang="cs-CZ" sz="2400" b="1" i="1" dirty="0" err="1" smtClean="0">
                <a:solidFill>
                  <a:srgbClr val="002060"/>
                </a:solidFill>
                <a:cs typeface="Arabic Typesetting" pitchFamily="66" charset="-78"/>
                <a:hlinkClick r:id="rId3"/>
              </a:rPr>
              <a:t>Castle</a:t>
            </a:r>
            <a:endParaRPr lang="cs-CZ" sz="2400" b="1" i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r>
              <a:rPr lang="cs-CZ" sz="2400" b="1" dirty="0" smtClean="0">
                <a:solidFill>
                  <a:srgbClr val="C00000"/>
                </a:solidFill>
                <a:cs typeface="Arabic Typesetting" pitchFamily="66" charset="-78"/>
              </a:rPr>
              <a:t>Přispěvateli, </a:t>
            </a:r>
            <a:r>
              <a:rPr lang="cs-CZ" sz="2400" b="1" i="1" dirty="0" smtClean="0">
                <a:solidFill>
                  <a:srgbClr val="002060"/>
                </a:solidFill>
                <a:cs typeface="Arabic Typesetting" pitchFamily="66" charset="-78"/>
                <a:hlinkClick r:id="rId4"/>
              </a:rPr>
              <a:t>např. </a:t>
            </a:r>
            <a:r>
              <a:rPr lang="cs-CZ" sz="2400" b="1" i="1" dirty="0" err="1" smtClean="0">
                <a:solidFill>
                  <a:srgbClr val="002060"/>
                </a:solidFill>
                <a:cs typeface="Arabic Typesetting" pitchFamily="66" charset="-78"/>
                <a:hlinkClick r:id="rId4"/>
              </a:rPr>
              <a:t>Socks</a:t>
            </a:r>
            <a:r>
              <a:rPr lang="cs-CZ" sz="2400" b="1" i="1" dirty="0" smtClean="0">
                <a:solidFill>
                  <a:srgbClr val="002060"/>
                </a:solidFill>
                <a:cs typeface="Arabic Typesetting" pitchFamily="66" charset="-78"/>
                <a:hlinkClick r:id="rId4"/>
              </a:rPr>
              <a:t>, </a:t>
            </a:r>
            <a:r>
              <a:rPr lang="cs-CZ" sz="2400" b="1" i="1" dirty="0" err="1" smtClean="0">
                <a:solidFill>
                  <a:srgbClr val="002060"/>
                </a:solidFill>
                <a:cs typeface="Arabic Typesetting" pitchFamily="66" charset="-78"/>
                <a:hlinkClick r:id="rId4"/>
              </a:rPr>
              <a:t>Buddy</a:t>
            </a:r>
            <a:r>
              <a:rPr lang="cs-CZ" sz="2400" b="1" i="1" dirty="0" smtClean="0">
                <a:solidFill>
                  <a:srgbClr val="002060"/>
                </a:solidFill>
                <a:cs typeface="Arabic Typesetting" pitchFamily="66" charset="-78"/>
                <a:hlinkClick r:id="rId4"/>
              </a:rPr>
              <a:t> </a:t>
            </a:r>
            <a:endParaRPr lang="cs-CZ" sz="2400" b="1" i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r>
              <a:rPr lang="cs-CZ" sz="2400" b="1" dirty="0" smtClean="0">
                <a:solidFill>
                  <a:srgbClr val="C00000"/>
                </a:solidFill>
                <a:cs typeface="Arabic Typesetting" pitchFamily="66" charset="-78"/>
              </a:rPr>
              <a:t>Předmětem informačního zdroje</a:t>
            </a:r>
            <a:r>
              <a:rPr lang="cs-CZ" sz="2400" b="1" i="1" dirty="0" smtClean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2400" b="1" i="1" dirty="0" smtClean="0">
                <a:solidFill>
                  <a:srgbClr val="002060"/>
                </a:solidFill>
                <a:cs typeface="Arabic Typesetting" pitchFamily="66" charset="-78"/>
                <a:hlinkClick r:id="rId5"/>
              </a:rPr>
              <a:t>např. Zeus</a:t>
            </a:r>
            <a:r>
              <a:rPr lang="cs-CZ" sz="2400" b="1" i="1" dirty="0" smtClean="0">
                <a:solidFill>
                  <a:srgbClr val="002060"/>
                </a:solidFill>
                <a:cs typeface="Arabic Typesetting" pitchFamily="66" charset="-78"/>
              </a:rPr>
              <a:t> ; </a:t>
            </a:r>
            <a:r>
              <a:rPr lang="cs-CZ" sz="2400" b="1" i="1" dirty="0" smtClean="0">
                <a:solidFill>
                  <a:srgbClr val="002060"/>
                </a:solidFill>
                <a:cs typeface="Arabic Typesetting" pitchFamily="66" charset="-78"/>
                <a:hlinkClick r:id="rId6"/>
              </a:rPr>
              <a:t>Zeus CZENAS</a:t>
            </a:r>
            <a:r>
              <a:rPr lang="cs-CZ" sz="2400" b="1" i="1" dirty="0" smtClean="0">
                <a:solidFill>
                  <a:srgbClr val="002060"/>
                </a:solidFill>
                <a:cs typeface="Arabic Typesetting" pitchFamily="66" charset="-78"/>
              </a:rPr>
              <a:t> ; </a:t>
            </a:r>
            <a:r>
              <a:rPr lang="cs-CZ" sz="2400" b="1" i="1" dirty="0" smtClean="0">
                <a:solidFill>
                  <a:srgbClr val="002060"/>
                </a:solidFill>
                <a:cs typeface="Arabic Typesetting" pitchFamily="66" charset="-78"/>
                <a:hlinkClick r:id="rId7"/>
              </a:rPr>
              <a:t>Zeus BIB </a:t>
            </a:r>
            <a:endParaRPr lang="cs-CZ" sz="2400" b="1" i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pPr>
              <a:buNone/>
            </a:pPr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Důležité rozlišení  z hlediska RDA bez ohledu na roli v bibliografickém záznamu:</a:t>
            </a:r>
          </a:p>
          <a:p>
            <a:r>
              <a:rPr lang="cs-CZ" sz="2400" b="1" dirty="0" smtClean="0">
                <a:solidFill>
                  <a:srgbClr val="C00000"/>
                </a:solidFill>
                <a:cs typeface="Arabic Typesetting" pitchFamily="66" charset="-78"/>
              </a:rPr>
              <a:t>Individuální entity budou být součástí jmenných autorit</a:t>
            </a:r>
          </a:p>
          <a:p>
            <a:r>
              <a:rPr lang="cs-CZ" sz="2400" b="1" dirty="0" smtClean="0">
                <a:solidFill>
                  <a:srgbClr val="C00000"/>
                </a:solidFill>
                <a:cs typeface="Arabic Typesetting" pitchFamily="66" charset="-78"/>
              </a:rPr>
              <a:t>Skupina individuálních entit, např. fiktivní rodina </a:t>
            </a:r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zůstává (alespoň prozatím) zařazena do souboru </a:t>
            </a:r>
            <a:r>
              <a:rPr lang="cs-CZ" sz="2400" b="1" dirty="0" smtClean="0">
                <a:solidFill>
                  <a:srgbClr val="C00000"/>
                </a:solidFill>
                <a:cs typeface="Arabic Typesetting" pitchFamily="66" charset="-78"/>
              </a:rPr>
              <a:t>věcných (tematických) autorit</a:t>
            </a:r>
          </a:p>
          <a:p>
            <a:endParaRPr lang="cs-CZ" sz="2800" b="1" dirty="0" smtClean="0">
              <a:solidFill>
                <a:srgbClr val="002060"/>
              </a:solidFill>
              <a:cs typeface="Arabic Typesetting" pitchFamily="66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" y="651668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  <a:latin typeface="+mn-lt"/>
              </a:rPr>
              <a:t>Vývoj</a:t>
            </a:r>
            <a:endParaRPr lang="cs-CZ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32859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Podle pravidel AACR2R nebylo dovoleno vytvářet pro fiktivní postavy  hlavní ani vedlejší jmenná záhlaví, pro tyto entity se vytvářela pouze vedlejší věcná záhlaví. 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Nyní pravidla RDA  (kap. 9) doporučují vytvářet pro tyto entity jmenné autoritní záznamy (řadit tyto entity do jmenných autorit).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Původně v roce </a:t>
            </a:r>
            <a:r>
              <a:rPr lang="cs-CZ" b="1" dirty="0" smtClean="0">
                <a:solidFill>
                  <a:srgbClr val="C00000"/>
                </a:solidFill>
              </a:rPr>
              <a:t>2012</a:t>
            </a:r>
            <a:r>
              <a:rPr lang="cs-CZ" b="1" dirty="0" smtClean="0">
                <a:solidFill>
                  <a:srgbClr val="002060"/>
                </a:solidFill>
              </a:rPr>
              <a:t> bylo v LC </a:t>
            </a:r>
            <a:r>
              <a:rPr lang="cs-CZ" b="1" dirty="0" err="1" smtClean="0">
                <a:solidFill>
                  <a:srgbClr val="002060"/>
                </a:solidFill>
              </a:rPr>
              <a:t>rozhodnuto,že</a:t>
            </a:r>
            <a:r>
              <a:rPr lang="cs-CZ" b="1" dirty="0" smtClean="0">
                <a:solidFill>
                  <a:srgbClr val="002060"/>
                </a:solidFill>
              </a:rPr>
              <a:t>  pro fiktivní postavy budou vytvářeny </a:t>
            </a:r>
            <a:r>
              <a:rPr lang="cs-CZ" b="1" dirty="0" smtClean="0">
                <a:solidFill>
                  <a:srgbClr val="C00000"/>
                </a:solidFill>
              </a:rPr>
              <a:t>dva typy </a:t>
            </a:r>
            <a:r>
              <a:rPr lang="cs-CZ" b="1" dirty="0" smtClean="0">
                <a:solidFill>
                  <a:srgbClr val="002060"/>
                </a:solidFill>
              </a:rPr>
              <a:t>záznamů</a:t>
            </a:r>
            <a:r>
              <a:rPr lang="cs-CZ" b="1" dirty="0" smtClean="0">
                <a:solidFill>
                  <a:srgbClr val="C00000"/>
                </a:solidFill>
              </a:rPr>
              <a:t>: jmenné </a:t>
            </a:r>
            <a:r>
              <a:rPr lang="cs-CZ" b="1" dirty="0" smtClean="0">
                <a:solidFill>
                  <a:srgbClr val="002060"/>
                </a:solidFill>
              </a:rPr>
              <a:t>pro </a:t>
            </a:r>
            <a:r>
              <a:rPr lang="cs-CZ" b="1" dirty="0" err="1" smtClean="0">
                <a:solidFill>
                  <a:srgbClr val="002060"/>
                </a:solidFill>
              </a:rPr>
              <a:t>fikivní</a:t>
            </a:r>
            <a:r>
              <a:rPr lang="cs-CZ" b="1" dirty="0" smtClean="0">
                <a:solidFill>
                  <a:srgbClr val="002060"/>
                </a:solidFill>
              </a:rPr>
              <a:t> postavy </a:t>
            </a:r>
            <a:r>
              <a:rPr lang="cs-CZ" b="1" dirty="0" smtClean="0">
                <a:solidFill>
                  <a:srgbClr val="C00000"/>
                </a:solidFill>
              </a:rPr>
              <a:t>– </a:t>
            </a:r>
            <a:r>
              <a:rPr lang="cs-CZ" b="1" dirty="0" smtClean="0">
                <a:solidFill>
                  <a:srgbClr val="002060"/>
                </a:solidFill>
              </a:rPr>
              <a:t>tvůrce a </a:t>
            </a:r>
            <a:r>
              <a:rPr lang="cs-CZ" b="1" dirty="0" smtClean="0">
                <a:solidFill>
                  <a:srgbClr val="C00000"/>
                </a:solidFill>
              </a:rPr>
              <a:t>věcné</a:t>
            </a:r>
            <a:r>
              <a:rPr lang="cs-CZ" b="1" dirty="0" smtClean="0">
                <a:solidFill>
                  <a:srgbClr val="002060"/>
                </a:solidFill>
              </a:rPr>
              <a:t> pro fiktivní postavy, které jsou předmětem dokumentu. 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Při revizi RDA v červenci </a:t>
            </a:r>
            <a:r>
              <a:rPr lang="cs-CZ" b="1" dirty="0" smtClean="0">
                <a:solidFill>
                  <a:srgbClr val="C00000"/>
                </a:solidFill>
              </a:rPr>
              <a:t>2013  </a:t>
            </a:r>
            <a:r>
              <a:rPr lang="cs-CZ" b="1" dirty="0" smtClean="0">
                <a:solidFill>
                  <a:srgbClr val="002060"/>
                </a:solidFill>
              </a:rPr>
              <a:t>byly připojeny instrukce týkající se fiktivních osob </a:t>
            </a:r>
            <a:r>
              <a:rPr lang="cs-CZ" b="1" dirty="0" smtClean="0">
                <a:solidFill>
                  <a:srgbClr val="C00000"/>
                </a:solidFill>
              </a:rPr>
              <a:t>(kap. 9.6</a:t>
            </a:r>
            <a:r>
              <a:rPr lang="cs-CZ" b="1" dirty="0" smtClean="0">
                <a:solidFill>
                  <a:srgbClr val="002060"/>
                </a:solidFill>
              </a:rPr>
              <a:t>), které doporučují vytvářet </a:t>
            </a:r>
            <a:r>
              <a:rPr lang="cs-CZ" b="1" dirty="0" smtClean="0">
                <a:solidFill>
                  <a:srgbClr val="C00000"/>
                </a:solidFill>
              </a:rPr>
              <a:t>pouze jmenné autoritní záznamy</a:t>
            </a:r>
            <a:r>
              <a:rPr lang="cs-CZ" b="1" dirty="0" smtClean="0">
                <a:solidFill>
                  <a:srgbClr val="002060"/>
                </a:solidFill>
              </a:rPr>
              <a:t>, tedy jmenná záhlaví , která je možno ukládat v polích </a:t>
            </a:r>
            <a:r>
              <a:rPr lang="cs-CZ" b="1" dirty="0" smtClean="0">
                <a:solidFill>
                  <a:srgbClr val="C00000"/>
                </a:solidFill>
              </a:rPr>
              <a:t>100, 700  (jmenné údaje) i  600 (věcné údaje).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Hesla pro </a:t>
            </a:r>
            <a:r>
              <a:rPr lang="cs-CZ" b="1" dirty="0" smtClean="0">
                <a:solidFill>
                  <a:srgbClr val="C00000"/>
                </a:solidFill>
              </a:rPr>
              <a:t>skupinu individuálních fiktivních entit, např. fiktivní rodina </a:t>
            </a:r>
            <a:r>
              <a:rPr lang="cs-CZ" b="1" dirty="0" smtClean="0">
                <a:solidFill>
                  <a:srgbClr val="002060"/>
                </a:solidFill>
              </a:rPr>
              <a:t>se nadále považují za věcné autority a ukládají se v polích </a:t>
            </a:r>
            <a:r>
              <a:rPr lang="cs-CZ" b="1" dirty="0" smtClean="0">
                <a:solidFill>
                  <a:srgbClr val="C00000"/>
                </a:solidFill>
              </a:rPr>
              <a:t>150 (AUT) a 650 (BIB</a:t>
            </a:r>
            <a:r>
              <a:rPr lang="cs-CZ" b="1" dirty="0" smtClean="0">
                <a:solidFill>
                  <a:srgbClr val="002060"/>
                </a:solidFill>
              </a:rPr>
              <a:t>).</a:t>
            </a:r>
            <a:endParaRPr lang="cs-CZ" altLang="cs-CZ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44071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2060"/>
                </a:solidFill>
                <a:cs typeface="Arabic Typesetting" pitchFamily="66" charset="-78"/>
              </a:rPr>
              <a:t>Jména individuálních fiktivních </a:t>
            </a:r>
            <a:r>
              <a:rPr lang="cs-CZ" sz="3200" b="1" dirty="0" smtClean="0">
                <a:solidFill>
                  <a:srgbClr val="002060"/>
                </a:solidFill>
                <a:cs typeface="Arabic Typesetting" pitchFamily="66" charset="-78"/>
              </a:rPr>
              <a:t>entit - příklady</a:t>
            </a:r>
            <a:endParaRPr lang="cs-CZ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4"/>
            <a:ext cx="82296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395537" y="3501008"/>
            <a:ext cx="3672408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4860032" y="3501008"/>
            <a:ext cx="3816424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208806" cy="208823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9"/>
            <a:ext cx="4248471" cy="20882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Obrázek 12" descr="logo N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46" y="6392516"/>
            <a:ext cx="475632" cy="341019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200" b="1" smtClean="0">
                <a:solidFill>
                  <a:srgbClr val="002060"/>
                </a:solidFill>
                <a:latin typeface="+mn-lt"/>
              </a:rPr>
              <a:t>Ve věcných autoritách zůstanou</a:t>
            </a:r>
            <a:endParaRPr lang="cs-CZ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s-CZ" b="1" smtClean="0">
                <a:solidFill>
                  <a:srgbClr val="002060"/>
                </a:solidFill>
                <a:cs typeface="Arabic Typesetting" pitchFamily="66" charset="-78"/>
              </a:rPr>
              <a:t>Termíny označující Boha v jednotlivých monoteistických náboženstvích: </a:t>
            </a:r>
          </a:p>
          <a:p>
            <a:pPr lvl="1"/>
            <a:r>
              <a:rPr lang="cs-CZ" b="1" smtClean="0">
                <a:solidFill>
                  <a:srgbClr val="002060"/>
                </a:solidFill>
                <a:cs typeface="Arabic Typesetting" pitchFamily="66" charset="-78"/>
              </a:rPr>
              <a:t>Křesťanství</a:t>
            </a:r>
          </a:p>
          <a:p>
            <a:pPr lvl="1"/>
            <a:r>
              <a:rPr lang="cs-CZ" b="1" smtClean="0">
                <a:solidFill>
                  <a:srgbClr val="002060"/>
                </a:solidFill>
                <a:cs typeface="Arabic Typesetting" pitchFamily="66" charset="-78"/>
              </a:rPr>
              <a:t>Judaismus</a:t>
            </a:r>
          </a:p>
          <a:p>
            <a:pPr lvl="1"/>
            <a:r>
              <a:rPr lang="cs-CZ" b="1" smtClean="0">
                <a:solidFill>
                  <a:srgbClr val="002060"/>
                </a:solidFill>
                <a:cs typeface="Arabic Typesetting" pitchFamily="66" charset="-78"/>
              </a:rPr>
              <a:t>Islám</a:t>
            </a:r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0324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668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4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cs-CZ" sz="2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cs-CZ" sz="2800" b="1" dirty="0" smtClean="0">
                <a:solidFill>
                  <a:srgbClr val="002060"/>
                </a:solidFill>
                <a:latin typeface="+mn-lt"/>
              </a:rPr>
              <a:t>Ve věcných autoritách zůstanou:</a:t>
            </a:r>
            <a:br>
              <a:rPr lang="cs-CZ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termíny </a:t>
            </a:r>
            <a:r>
              <a:rPr lang="cs-CZ" sz="2800" b="1" dirty="0">
                <a:solidFill>
                  <a:srgbClr val="002060"/>
                </a:solidFill>
                <a:cs typeface="Arabic Typesetting" pitchFamily="66" charset="-78"/>
              </a:rPr>
              <a:t>označující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skupinu fiktivních individuálních </a:t>
            </a:r>
            <a:r>
              <a:rPr lang="cs-CZ" sz="2800" b="1" dirty="0">
                <a:solidFill>
                  <a:srgbClr val="002060"/>
                </a:solidFill>
                <a:cs typeface="Arabic Typesetting" pitchFamily="66" charset="-78"/>
              </a:rPr>
              <a:t>entit</a:t>
            </a:r>
            <a:br>
              <a:rPr lang="cs-CZ" sz="2800" b="1" dirty="0">
                <a:solidFill>
                  <a:srgbClr val="002060"/>
                </a:solidFill>
                <a:cs typeface="Arabic Typesetting" pitchFamily="66" charset="-78"/>
              </a:rPr>
            </a:br>
            <a:endParaRPr lang="cs-CZ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12628" y="1484784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400" b="1" dirty="0" smtClean="0">
                <a:solidFill>
                  <a:srgbClr val="002060"/>
                </a:solidFill>
                <a:cs typeface="Arabic Typesetting" pitchFamily="66" charset="-78"/>
              </a:rPr>
              <a:t>Např.</a:t>
            </a:r>
          </a:p>
          <a:p>
            <a:pPr>
              <a:buNone/>
            </a:pPr>
            <a:r>
              <a:rPr lang="cs-CZ" sz="1800" b="1" dirty="0" smtClean="0">
                <a:solidFill>
                  <a:srgbClr val="002060"/>
                </a:solidFill>
                <a:cs typeface="Arabic Typesetting" pitchFamily="66" charset="-78"/>
                <a:hlinkClick r:id="rId3"/>
              </a:rPr>
              <a:t>Simpsonovi</a:t>
            </a:r>
            <a:endParaRPr lang="cs-CZ" sz="18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pPr>
              <a:buNone/>
            </a:pPr>
            <a:r>
              <a:rPr lang="cs-CZ" sz="1800" b="1" dirty="0" smtClean="0">
                <a:solidFill>
                  <a:srgbClr val="002060"/>
                </a:solidFill>
                <a:cs typeface="Arabic Typesetting" pitchFamily="66" charset="-78"/>
                <a:hlinkClick r:id="rId4"/>
              </a:rPr>
              <a:t>Adamsovi</a:t>
            </a:r>
            <a:endParaRPr lang="cs-CZ" sz="18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pPr>
              <a:buNone/>
            </a:pPr>
            <a:r>
              <a:rPr lang="cs-CZ" sz="1800" b="1" dirty="0" smtClean="0">
                <a:solidFill>
                  <a:srgbClr val="002060"/>
                </a:solidFill>
                <a:cs typeface="Arabic Typesetting" pitchFamily="66" charset="-78"/>
                <a:hlinkClick r:id="rId5"/>
              </a:rPr>
              <a:t>Najády</a:t>
            </a:r>
            <a:endParaRPr lang="cs-CZ" sz="18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pPr>
              <a:buNone/>
            </a:pPr>
            <a:endParaRPr lang="cs-CZ" sz="2400" b="1" dirty="0">
              <a:solidFill>
                <a:srgbClr val="002060"/>
              </a:solidFill>
              <a:cs typeface="Arabic Typesetting" pitchFamily="66" charset="-78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002060"/>
                </a:solidFill>
                <a:cs typeface="Arabic Typesetting" pitchFamily="66" charset="-78"/>
              </a:rPr>
              <a:t>obecná označení skupin individuálních fiktivních osob</a:t>
            </a:r>
          </a:p>
          <a:p>
            <a:endParaRPr lang="en-US" sz="1800" b="1" dirty="0">
              <a:solidFill>
                <a:srgbClr val="002060"/>
              </a:solidFill>
              <a:cs typeface="Arabic Typesetting" pitchFamily="66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7806" y="2348881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668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3"/>
            <a:ext cx="3456383" cy="165618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9511" y="5125005"/>
            <a:ext cx="6768753" cy="11521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3" y="5229200"/>
            <a:ext cx="6408713" cy="97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9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  <a:latin typeface="+mn-lt"/>
              </a:rPr>
              <a:t>Problematické okruhy</a:t>
            </a:r>
            <a:endParaRPr lang="cs-CZ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328592"/>
          </a:xfrm>
        </p:spPr>
        <p:txBody>
          <a:bodyPr>
            <a:normAutofit/>
          </a:bodyPr>
          <a:lstStyle/>
          <a:p>
            <a:r>
              <a:rPr lang="cs-CZ" altLang="cs-CZ" sz="2400" b="1" smtClean="0">
                <a:solidFill>
                  <a:srgbClr val="002060"/>
                </a:solidFill>
              </a:rPr>
              <a:t>Forma jména</a:t>
            </a:r>
            <a:endParaRPr lang="cs-CZ" altLang="cs-CZ" sz="2400" b="1" dirty="0" smtClean="0">
              <a:solidFill>
                <a:srgbClr val="002060"/>
              </a:solidFill>
            </a:endParaRPr>
          </a:p>
          <a:p>
            <a:r>
              <a:rPr lang="cs-CZ" altLang="cs-CZ" sz="2400" b="1" dirty="0" smtClean="0">
                <a:solidFill>
                  <a:srgbClr val="002060"/>
                </a:solidFill>
              </a:rPr>
              <a:t>Vysvětlující informace – doplněk uváděný v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podpoli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c pole 100</a:t>
            </a:r>
          </a:p>
          <a:p>
            <a:r>
              <a:rPr lang="cs-CZ" altLang="cs-CZ" sz="2400" b="1" dirty="0" smtClean="0">
                <a:solidFill>
                  <a:srgbClr val="002060"/>
                </a:solidFill>
              </a:rPr>
              <a:t>Další informace/označení uváděné v poli 368</a:t>
            </a:r>
          </a:p>
          <a:p>
            <a:r>
              <a:rPr lang="cs-CZ" altLang="cs-CZ" sz="2400" b="1" dirty="0" smtClean="0">
                <a:solidFill>
                  <a:srgbClr val="002060"/>
                </a:solidFill>
              </a:rPr>
              <a:t>Které další atributy považovat za hlavní?</a:t>
            </a:r>
          </a:p>
          <a:p>
            <a:pPr lvl="1"/>
            <a:r>
              <a:rPr lang="cs-CZ" altLang="cs-CZ" sz="2400" b="1" dirty="0" smtClean="0">
                <a:solidFill>
                  <a:srgbClr val="002060"/>
                </a:solidFill>
              </a:rPr>
              <a:t>Uvádět chronologické údaje? - 046</a:t>
            </a:r>
          </a:p>
          <a:p>
            <a:pPr lvl="1"/>
            <a:r>
              <a:rPr lang="cs-CZ" altLang="cs-CZ" sz="2400" b="1" dirty="0" smtClean="0">
                <a:solidFill>
                  <a:srgbClr val="002060"/>
                </a:solidFill>
              </a:rPr>
              <a:t>Uvádět související místo? - 370</a:t>
            </a:r>
          </a:p>
          <a:p>
            <a:pPr lvl="1"/>
            <a:r>
              <a:rPr lang="cs-CZ" altLang="cs-CZ" sz="2400" b="1" dirty="0" smtClean="0">
                <a:solidFill>
                  <a:srgbClr val="002060"/>
                </a:solidFill>
              </a:rPr>
              <a:t>Uvádět oblast působnosti? - </a:t>
            </a:r>
            <a:r>
              <a:rPr lang="cs-CZ" sz="2400" b="1" dirty="0" smtClean="0">
                <a:solidFill>
                  <a:srgbClr val="002060"/>
                </a:solidFill>
              </a:rPr>
              <a:t>372</a:t>
            </a:r>
            <a:endParaRPr lang="cs-CZ" sz="2400" dirty="0">
              <a:solidFill>
                <a:srgbClr val="002060"/>
              </a:solidFill>
            </a:endParaRPr>
          </a:p>
          <a:p>
            <a:pPr lvl="1"/>
            <a:r>
              <a:rPr lang="cs-CZ" sz="2400" b="1" dirty="0" smtClean="0">
                <a:solidFill>
                  <a:srgbClr val="002060"/>
                </a:solidFill>
              </a:rPr>
              <a:t>Uvádět povolání? - 374 </a:t>
            </a:r>
          </a:p>
          <a:p>
            <a:pPr lvl="1"/>
            <a:r>
              <a:rPr lang="cs-CZ" sz="2400" b="1" dirty="0" smtClean="0">
                <a:solidFill>
                  <a:srgbClr val="002060"/>
                </a:solidFill>
              </a:rPr>
              <a:t>Uvádět pohlaví? - 375</a:t>
            </a:r>
            <a:endParaRPr lang="cs-CZ" altLang="cs-CZ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44071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0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smtClean="0">
                <a:solidFill>
                  <a:srgbClr val="002060"/>
                </a:solidFill>
              </a:rPr>
              <a:t>Forma jména</a:t>
            </a:r>
            <a:endParaRPr lang="en-US" sz="3600" b="1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smtClean="0">
                <a:solidFill>
                  <a:srgbClr val="C00000"/>
                </a:solidFill>
              </a:rPr>
              <a:t>Alternativní pravidlo:</a:t>
            </a:r>
          </a:p>
          <a:p>
            <a:pPr>
              <a:buNone/>
            </a:pPr>
            <a:r>
              <a:rPr lang="cs-CZ" b="1" smtClean="0">
                <a:solidFill>
                  <a:srgbClr val="002060"/>
                </a:solidFill>
              </a:rPr>
              <a:t>Volí se jazyk, který preferuje katalogizační agentura.</a:t>
            </a:r>
          </a:p>
          <a:p>
            <a:pPr>
              <a:buNone/>
            </a:pPr>
            <a:r>
              <a:rPr lang="cs-CZ" b="1" smtClean="0">
                <a:solidFill>
                  <a:srgbClr val="002060"/>
                </a:solidFill>
              </a:rPr>
              <a:t>Návrh řešení: u fiktivních postav uplatnit pravidlo jako u svatých, panovníků, </a:t>
            </a:r>
            <a:r>
              <a:rPr lang="cs-CZ" b="1" smtClean="0">
                <a:solidFill>
                  <a:srgbClr val="C00000"/>
                </a:solidFill>
              </a:rPr>
              <a:t>tj. zvolit českou formu jména</a:t>
            </a:r>
            <a:r>
              <a:rPr lang="cs-CZ" b="1" smtClean="0">
                <a:solidFill>
                  <a:srgbClr val="002060"/>
                </a:solidFill>
              </a:rPr>
              <a:t>, tedy</a:t>
            </a:r>
          </a:p>
          <a:p>
            <a:pPr>
              <a:buNone/>
            </a:pPr>
            <a:r>
              <a:rPr lang="cs-CZ" b="1" i="1" smtClean="0">
                <a:solidFill>
                  <a:srgbClr val="C00000"/>
                </a:solidFill>
              </a:rPr>
              <a:t>Medvídek Pú (fiktivní postava)  </a:t>
            </a:r>
          </a:p>
          <a:p>
            <a:pPr>
              <a:buNone/>
            </a:pPr>
            <a:r>
              <a:rPr lang="cs-CZ" b="1" i="1" smtClean="0">
                <a:solidFill>
                  <a:srgbClr val="C00000"/>
                </a:solidFill>
              </a:rPr>
              <a:t>ne Winnie-the-Pooh (fiktivní postava)</a:t>
            </a:r>
            <a:endParaRPr lang="en-US" b="1" i="1" smtClean="0">
              <a:solidFill>
                <a:srgbClr val="C00000"/>
              </a:solidFill>
            </a:endParaRPr>
          </a:p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200" b="1" smtClean="0">
                <a:solidFill>
                  <a:srgbClr val="002060"/>
                </a:solidFill>
              </a:rPr>
              <a:t> </a:t>
            </a:r>
            <a:r>
              <a:rPr lang="cs-CZ" sz="3200" b="1" dirty="0" smtClean="0">
                <a:solidFill>
                  <a:srgbClr val="002060"/>
                </a:solidFill>
              </a:rPr>
              <a:t>Jiná označení související s osobami</a:t>
            </a:r>
            <a:r>
              <a:rPr lang="cs-CZ" sz="3200" b="1" smtClean="0">
                <a:solidFill>
                  <a:srgbClr val="002060"/>
                </a:solidFill>
              </a:rPr>
              <a:t/>
            </a:r>
            <a:br>
              <a:rPr lang="cs-CZ" sz="3200" b="1" smtClean="0">
                <a:solidFill>
                  <a:srgbClr val="002060"/>
                </a:solidFill>
              </a:rPr>
            </a:br>
            <a:r>
              <a:rPr lang="cs-CZ" sz="3200" b="1" smtClean="0">
                <a:solidFill>
                  <a:srgbClr val="002060"/>
                </a:solidFill>
              </a:rPr>
              <a:t>doplněk v podpoli </a:t>
            </a:r>
            <a:r>
              <a:rPr lang="cs-CZ" sz="3200" b="1" dirty="0" smtClean="0">
                <a:solidFill>
                  <a:srgbClr val="002060"/>
                </a:solidFill>
              </a:rPr>
              <a:t>c v poli 100, údaje v poli 368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435280" cy="5400600"/>
          </a:xfrm>
        </p:spPr>
        <p:txBody>
          <a:bodyPr>
            <a:normAutofit fontScale="25000" lnSpcReduction="20000"/>
          </a:bodyPr>
          <a:lstStyle/>
          <a:p>
            <a:r>
              <a:rPr lang="cs-CZ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sz="8800" i="1" dirty="0" smtClean="0">
                <a:solidFill>
                  <a:srgbClr val="002060"/>
                </a:solidFill>
              </a:rPr>
              <a:t>9.6.1.4</a:t>
            </a:r>
            <a:r>
              <a:rPr lang="cs-CZ" sz="8800" i="1" dirty="0" smtClean="0">
                <a:solidFill>
                  <a:srgbClr val="002060"/>
                </a:solidFill>
              </a:rPr>
              <a:t> - </a:t>
            </a:r>
            <a:r>
              <a:rPr lang="cs-CZ" sz="8800" i="1" dirty="0" smtClean="0">
                <a:solidFill>
                  <a:srgbClr val="C00000"/>
                </a:solidFill>
              </a:rPr>
              <a:t>Svatí</a:t>
            </a:r>
            <a:r>
              <a:rPr lang="cs-CZ" sz="8800" i="1" dirty="0" smtClean="0">
                <a:solidFill>
                  <a:srgbClr val="002060"/>
                </a:solidFill>
              </a:rPr>
              <a:t> – pro křesťanské světce použijte </a:t>
            </a:r>
            <a:r>
              <a:rPr lang="cs-CZ" sz="8800" i="1" dirty="0" smtClean="0">
                <a:solidFill>
                  <a:srgbClr val="C00000"/>
                </a:solidFill>
              </a:rPr>
              <a:t>světec</a:t>
            </a:r>
            <a:r>
              <a:rPr lang="cs-CZ" sz="8800" i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sz="8800" b="1" dirty="0" smtClean="0">
                <a:solidFill>
                  <a:srgbClr val="002060"/>
                </a:solidFill>
              </a:rPr>
              <a:t>9.6.1.5</a:t>
            </a:r>
            <a:r>
              <a:rPr lang="cs-CZ" sz="8800" b="1" dirty="0" smtClean="0">
                <a:solidFill>
                  <a:srgbClr val="002060"/>
                </a:solidFill>
              </a:rPr>
              <a:t> - Duchové – použijte </a:t>
            </a:r>
            <a:r>
              <a:rPr lang="cs-CZ" sz="8800" b="1" dirty="0" smtClean="0">
                <a:solidFill>
                  <a:srgbClr val="C00000"/>
                </a:solidFill>
              </a:rPr>
              <a:t>duch</a:t>
            </a:r>
          </a:p>
          <a:p>
            <a:pPr>
              <a:buNone/>
            </a:pPr>
            <a:r>
              <a:rPr lang="en-US" sz="8800" b="1" dirty="0" smtClean="0">
                <a:solidFill>
                  <a:srgbClr val="002060"/>
                </a:solidFill>
              </a:rPr>
              <a:t>9.6.1.6</a:t>
            </a:r>
            <a:r>
              <a:rPr lang="cs-CZ" sz="8800" b="1" dirty="0" smtClean="0">
                <a:solidFill>
                  <a:srgbClr val="002060"/>
                </a:solidFill>
              </a:rPr>
              <a:t> - Pro postavy uváděné v posvátných spisech a apokryfních knihách použijte vhodné označení, např.  </a:t>
            </a:r>
            <a:r>
              <a:rPr lang="cs-CZ" sz="8800" b="1" i="1" dirty="0" smtClean="0">
                <a:solidFill>
                  <a:srgbClr val="C00000"/>
                </a:solidFill>
              </a:rPr>
              <a:t>anděl, biblická postava, démon, talmudská postava</a:t>
            </a:r>
          </a:p>
          <a:p>
            <a:pPr>
              <a:buNone/>
            </a:pPr>
            <a:r>
              <a:rPr lang="en-US" sz="8800" b="1" dirty="0" smtClean="0">
                <a:solidFill>
                  <a:srgbClr val="002060"/>
                </a:solidFill>
              </a:rPr>
              <a:t>9.6.1.7</a:t>
            </a:r>
            <a:r>
              <a:rPr lang="cs-CZ" sz="8800" b="1" dirty="0" smtClean="0">
                <a:solidFill>
                  <a:srgbClr val="002060"/>
                </a:solidFill>
              </a:rPr>
              <a:t> - Pro fiktivní a legendární postavy použijte fiktivní postava, legendární postava nebo jiné vhodné označení, např. </a:t>
            </a:r>
            <a:r>
              <a:rPr lang="cs-CZ" sz="8800" b="1" i="1" dirty="0" smtClean="0">
                <a:solidFill>
                  <a:srgbClr val="C00000"/>
                </a:solidFill>
              </a:rPr>
              <a:t>řecké božstvo, mýtické zvíře, upír</a:t>
            </a:r>
          </a:p>
          <a:p>
            <a:pPr>
              <a:buNone/>
            </a:pPr>
            <a:r>
              <a:rPr lang="en-US" sz="8800" b="1" dirty="0" smtClean="0">
                <a:solidFill>
                  <a:srgbClr val="002060"/>
                </a:solidFill>
              </a:rPr>
              <a:t>9.6.1.8</a:t>
            </a:r>
            <a:r>
              <a:rPr lang="cs-CZ" sz="8800" b="1" dirty="0" smtClean="0">
                <a:solidFill>
                  <a:srgbClr val="002060"/>
                </a:solidFill>
              </a:rPr>
              <a:t> – pro reálné postavy, které nejsou lidmi použijte označení pro typ, druh nebo plemeno., např.  </a:t>
            </a:r>
            <a:r>
              <a:rPr lang="cs-CZ" sz="8800" b="1" i="1" dirty="0" smtClean="0">
                <a:solidFill>
                  <a:srgbClr val="C00000"/>
                </a:solidFill>
              </a:rPr>
              <a:t>šimpanz, portugalský vodní pes, velryba </a:t>
            </a:r>
          </a:p>
          <a:p>
            <a:pPr>
              <a:buNone/>
            </a:pPr>
            <a:endParaRPr lang="cs-CZ" sz="88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8800" b="1" dirty="0" smtClean="0">
                <a:solidFill>
                  <a:srgbClr val="C00000"/>
                </a:solidFill>
              </a:rPr>
              <a:t>9.19.1.2</a:t>
            </a:r>
            <a:r>
              <a:rPr lang="cs-CZ" sz="8800" b="1" dirty="0" smtClean="0">
                <a:solidFill>
                  <a:srgbClr val="002060"/>
                </a:solidFill>
              </a:rPr>
              <a:t> Tato  jiná označení související s osobou uvádějte jako samostatný prvek, nebo část vstupního prvku, nebo </a:t>
            </a:r>
            <a:r>
              <a:rPr lang="cs-CZ" sz="8800" b="1" i="1" dirty="0" smtClean="0">
                <a:solidFill>
                  <a:srgbClr val="C00000"/>
                </a:solidFill>
              </a:rPr>
              <a:t>oběma způsoby</a:t>
            </a:r>
          </a:p>
          <a:p>
            <a:pPr>
              <a:buNone/>
            </a:pPr>
            <a:endParaRPr lang="cs-CZ" sz="8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8800" b="1" dirty="0" smtClean="0">
                <a:solidFill>
                  <a:srgbClr val="C00000"/>
                </a:solidFill>
              </a:rPr>
              <a:t>Návrh řešení: u fiktivních … postav uvádět oběma způsoby, v poli 368 i v </a:t>
            </a:r>
            <a:r>
              <a:rPr lang="cs-CZ" sz="8800" b="1" dirty="0" err="1" smtClean="0">
                <a:solidFill>
                  <a:srgbClr val="C00000"/>
                </a:solidFill>
              </a:rPr>
              <a:t>podpoli</a:t>
            </a:r>
            <a:r>
              <a:rPr lang="cs-CZ" sz="8800" b="1" dirty="0" smtClean="0">
                <a:solidFill>
                  <a:srgbClr val="C00000"/>
                </a:solidFill>
              </a:rPr>
              <a:t> c pole 100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336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Fiktivní osoby – návrh řešení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43528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Doplněk </a:t>
            </a:r>
            <a:r>
              <a:rPr lang="cs-CZ" sz="2400" b="1" i="1" dirty="0" smtClean="0">
                <a:solidFill>
                  <a:srgbClr val="C00000"/>
                </a:solidFill>
              </a:rPr>
              <a:t>fiktivní, legendární, mytologická… postava, bůh, božstvo </a:t>
            </a:r>
            <a:r>
              <a:rPr lang="cs-CZ" sz="2400" b="1" dirty="0" smtClean="0">
                <a:solidFill>
                  <a:srgbClr val="002060"/>
                </a:solidFill>
              </a:rPr>
              <a:t>v </a:t>
            </a:r>
            <a:r>
              <a:rPr lang="cs-CZ" sz="2400" b="1" dirty="0" err="1" smtClean="0">
                <a:solidFill>
                  <a:srgbClr val="002060"/>
                </a:solidFill>
              </a:rPr>
              <a:t>podpoli</a:t>
            </a:r>
            <a:r>
              <a:rPr lang="cs-CZ" sz="2400" b="1" dirty="0" smtClean="0">
                <a:solidFill>
                  <a:srgbClr val="002060"/>
                </a:solidFill>
              </a:rPr>
              <a:t> $c pole 100 </a:t>
            </a:r>
            <a:r>
              <a:rPr lang="cs-CZ" sz="2400" b="1" smtClean="0">
                <a:solidFill>
                  <a:srgbClr val="002060"/>
                </a:solidFill>
              </a:rPr>
              <a:t>používat vždy, zde uvádět v jednotném čísle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Zdůvodnění: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Informaci o tom, že se jedná o </a:t>
            </a:r>
            <a:r>
              <a:rPr lang="cs-CZ" sz="2400" b="1" dirty="0" smtClean="0">
                <a:solidFill>
                  <a:srgbClr val="C00000"/>
                </a:solidFill>
              </a:rPr>
              <a:t>fiktivní</a:t>
            </a:r>
            <a:r>
              <a:rPr lang="cs-CZ" sz="2400" b="1" dirty="0" smtClean="0">
                <a:solidFill>
                  <a:srgbClr val="002060"/>
                </a:solidFill>
              </a:rPr>
              <a:t>, ne </a:t>
            </a:r>
            <a:r>
              <a:rPr lang="cs-CZ" sz="2400" b="1" dirty="0" smtClean="0">
                <a:solidFill>
                  <a:srgbClr val="C00000"/>
                </a:solidFill>
              </a:rPr>
              <a:t>reálnou osobu</a:t>
            </a:r>
            <a:r>
              <a:rPr lang="cs-CZ" sz="2400" b="1" dirty="0" smtClean="0">
                <a:solidFill>
                  <a:srgbClr val="002060"/>
                </a:solidFill>
              </a:rPr>
              <a:t>, získá uživatel již v autorizovaném selekčním prvku (v BIB i AUT záznamu)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V českém prostředí je na ni zvyklý (museli jsme naznačit, proč je osoba označená osobním jménem zařazena do tematických autorit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Nebude docházet k dezinformaci, záměně s reálnou osobou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336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200" b="1" smtClean="0">
                <a:solidFill>
                  <a:srgbClr val="002060"/>
                </a:solidFill>
                <a:cs typeface="Arabic Typesetting" pitchFamily="66" charset="-78"/>
              </a:rPr>
              <a:t>Typy údajů v bibliografickém záznamu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Bibliografický záznam obsahuje</a:t>
            </a:r>
          </a:p>
          <a:p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Popisné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 údaje </a:t>
            </a:r>
          </a:p>
          <a:p>
            <a:pPr lvl="1"/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Kategorie jmenných údajů</a:t>
            </a:r>
          </a:p>
          <a:p>
            <a:pPr lvl="1"/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Uvádějí se v podobě uvedené v pramenu popisu</a:t>
            </a:r>
          </a:p>
          <a:p>
            <a:r>
              <a:rPr lang="cs-CZ" sz="2800" b="1" smtClean="0">
                <a:solidFill>
                  <a:srgbClr val="C00000"/>
                </a:solidFill>
                <a:cs typeface="Arabic Typesetting" pitchFamily="66" charset="-78"/>
              </a:rPr>
              <a:t>Selekční</a:t>
            </a:r>
            <a:r>
              <a:rPr lang="cs-CZ" sz="2800" b="1" smtClean="0">
                <a:solidFill>
                  <a:srgbClr val="002060"/>
                </a:solidFill>
                <a:cs typeface="Arabic Typesetting" pitchFamily="66" charset="-78"/>
              </a:rPr>
              <a:t> 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údaje – </a:t>
            </a:r>
          </a:p>
          <a:p>
            <a:pPr lvl="1"/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Spadají sem </a:t>
            </a:r>
            <a:r>
              <a:rPr lang="cs-CZ" sz="2400" b="1" dirty="0" smtClean="0">
                <a:solidFill>
                  <a:srgbClr val="C00000"/>
                </a:solidFill>
                <a:cs typeface="Arabic Typesetting" pitchFamily="66" charset="-78"/>
              </a:rPr>
              <a:t>jmenné i věcné údaje</a:t>
            </a:r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, např. </a:t>
            </a:r>
            <a:r>
              <a:rPr lang="cs-CZ" sz="2400" b="1" i="1" dirty="0" smtClean="0">
                <a:solidFill>
                  <a:srgbClr val="002060"/>
                </a:solidFill>
                <a:cs typeface="Arabic Typesetting" pitchFamily="66" charset="-78"/>
              </a:rPr>
              <a:t>hlavní název uvedený tak, jak byl uveden na provedení</a:t>
            </a:r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2400" b="1" i="1" dirty="0" smtClean="0">
                <a:solidFill>
                  <a:srgbClr val="C00000"/>
                </a:solidFill>
                <a:cs typeface="Arabic Typesetting" pitchFamily="66" charset="-78"/>
              </a:rPr>
              <a:t>volně tvořená klíčová slova</a:t>
            </a:r>
          </a:p>
          <a:p>
            <a:pPr lvl="1"/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Slouží k vyhledávání bibliografických záznamů</a:t>
            </a:r>
            <a:endParaRPr lang="cs-CZ" sz="20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Řízené selekční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údaje (autorizované) – </a:t>
            </a:r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podle pravidel (AACR2, </a:t>
            </a:r>
            <a:r>
              <a:rPr lang="cs-CZ" sz="2400" b="1" dirty="0" smtClean="0">
                <a:solidFill>
                  <a:srgbClr val="C00000"/>
                </a:solidFill>
                <a:cs typeface="Arabic Typesetting" pitchFamily="66" charset="-78"/>
              </a:rPr>
              <a:t>RDA</a:t>
            </a:r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) a standardů pro tvorbu věcných řízených slovníků</a:t>
            </a:r>
          </a:p>
          <a:p>
            <a:pPr marL="57150" indent="0">
              <a:buNone/>
            </a:pPr>
            <a:r>
              <a:rPr lang="cs-CZ" sz="2400" b="1" dirty="0" smtClean="0">
                <a:solidFill>
                  <a:srgbClr val="002060"/>
                </a:solidFill>
                <a:cs typeface="Arabic Typesetting" pitchFamily="66" charset="-78"/>
              </a:rPr>
              <a:t>Slouží k </a:t>
            </a:r>
          </a:p>
          <a:p>
            <a:pPr lvl="1"/>
            <a:r>
              <a:rPr lang="cs-CZ" sz="2000" b="1" dirty="0" smtClean="0">
                <a:solidFill>
                  <a:srgbClr val="002060"/>
                </a:solidFill>
                <a:cs typeface="Arabic Typesetting" pitchFamily="66" charset="-78"/>
              </a:rPr>
              <a:t>vyhledávání bibliografických i autoritních záznamů</a:t>
            </a:r>
          </a:p>
          <a:p>
            <a:pPr lvl="1"/>
            <a:r>
              <a:rPr lang="cs-CZ" sz="2000" b="1" dirty="0" smtClean="0">
                <a:solidFill>
                  <a:srgbClr val="002060"/>
                </a:solidFill>
                <a:cs typeface="Arabic Typesetting" pitchFamily="66" charset="-78"/>
              </a:rPr>
              <a:t>propojení BIB a AUT záznamů</a:t>
            </a:r>
          </a:p>
          <a:p>
            <a:pPr lvl="1"/>
            <a:r>
              <a:rPr lang="cs-CZ" sz="2000" b="1" dirty="0" smtClean="0">
                <a:solidFill>
                  <a:srgbClr val="002060"/>
                </a:solidFill>
                <a:cs typeface="Arabic Typesetting" pitchFamily="66" charset="-78"/>
              </a:rPr>
              <a:t>jsou formalizované, jejich tvorba a zápis se řídí příslušnými pravidly a standardy  autoritních systémů</a:t>
            </a:r>
          </a:p>
          <a:p>
            <a:pPr lvl="1"/>
            <a:r>
              <a:rPr lang="cs-CZ" sz="2000" b="1" dirty="0" smtClean="0">
                <a:solidFill>
                  <a:srgbClr val="002060"/>
                </a:solidFill>
                <a:cs typeface="Arabic Typesetting" pitchFamily="66" charset="-78"/>
              </a:rPr>
              <a:t>čerpají se z autoritních systémů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405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Snadná záměna s reálnou osobou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336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435975" cy="258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94476"/>
            <a:ext cx="5472608" cy="83838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7560840" cy="2664296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200" b="1" smtClean="0">
                <a:solidFill>
                  <a:srgbClr val="002060"/>
                </a:solidFill>
              </a:rPr>
              <a:t>Řešení LC, VIAF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31</a:t>
            </a:fld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052736"/>
            <a:ext cx="89535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Fiktivní osoby – návrh řešení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43528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smtClean="0">
                <a:solidFill>
                  <a:srgbClr val="002060"/>
                </a:solidFill>
              </a:rPr>
              <a:t>Doplněk fiktivní, legendární</a:t>
            </a:r>
            <a:r>
              <a:rPr lang="cs-CZ" sz="2000" b="1" dirty="0" smtClean="0">
                <a:solidFill>
                  <a:srgbClr val="002060"/>
                </a:solidFill>
              </a:rPr>
              <a:t>, mytologická… postava, bůh, božstvo v </a:t>
            </a:r>
            <a:r>
              <a:rPr lang="cs-CZ" sz="2000" b="1" dirty="0" err="1" smtClean="0">
                <a:solidFill>
                  <a:srgbClr val="002060"/>
                </a:solidFill>
              </a:rPr>
              <a:t>podpoli</a:t>
            </a:r>
            <a:r>
              <a:rPr lang="cs-CZ" sz="2000" b="1" dirty="0" smtClean="0">
                <a:solidFill>
                  <a:srgbClr val="002060"/>
                </a:solidFill>
              </a:rPr>
              <a:t> c pole 100 používat vždy, zde uvádět </a:t>
            </a:r>
            <a:r>
              <a:rPr lang="cs-CZ" sz="2000" b="1" dirty="0" smtClean="0">
                <a:solidFill>
                  <a:srgbClr val="C00000"/>
                </a:solidFill>
              </a:rPr>
              <a:t>v jednotném čísle</a:t>
            </a:r>
            <a:r>
              <a:rPr lang="cs-CZ" sz="2000" b="1" dirty="0" smtClean="0">
                <a:solidFill>
                  <a:srgbClr val="002060"/>
                </a:solidFill>
              </a:rPr>
              <a:t>, např. </a:t>
            </a:r>
          </a:p>
          <a:p>
            <a:pPr marL="0" indent="0">
              <a:buNone/>
            </a:pPr>
            <a:r>
              <a:rPr lang="cs-CZ" sz="2000" b="1" i="1" dirty="0" smtClean="0">
                <a:solidFill>
                  <a:srgbClr val="002060"/>
                </a:solidFill>
              </a:rPr>
              <a:t>100 0 $a Jupiter $c římský bůh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V poli 368 AUT záznamu používat v množném čísle s vazbou na autority, např</a:t>
            </a:r>
            <a:r>
              <a:rPr lang="cs-CZ" sz="2000" b="1" i="1" dirty="0" smtClean="0">
                <a:solidFill>
                  <a:srgbClr val="002060"/>
                </a:solidFill>
              </a:rPr>
              <a:t>.</a:t>
            </a:r>
            <a:r>
              <a:rPr lang="cs-CZ" sz="2000" b="1" i="1" dirty="0" smtClean="0">
                <a:solidFill>
                  <a:srgbClr val="C00000"/>
                </a:solidFill>
              </a:rPr>
              <a:t> </a:t>
            </a:r>
          </a:p>
          <a:p>
            <a:pPr marL="457200" indent="-457200">
              <a:buAutoNum type="arabicPlain" startAt="368"/>
            </a:pPr>
            <a:r>
              <a:rPr lang="cs-CZ" sz="2000" b="1" i="1" dirty="0" smtClean="0">
                <a:solidFill>
                  <a:srgbClr val="C00000"/>
                </a:solidFill>
              </a:rPr>
              <a:t>$</a:t>
            </a:r>
            <a:r>
              <a:rPr lang="cs-CZ" sz="2000" b="1" i="1" dirty="0">
                <a:solidFill>
                  <a:srgbClr val="C00000"/>
                </a:solidFill>
              </a:rPr>
              <a:t>c římští </a:t>
            </a:r>
            <a:r>
              <a:rPr lang="cs-CZ" sz="2000" b="1" i="1" dirty="0" smtClean="0">
                <a:solidFill>
                  <a:srgbClr val="C00000"/>
                </a:solidFill>
              </a:rPr>
              <a:t>bohové</a:t>
            </a:r>
          </a:p>
          <a:p>
            <a:pPr marL="0" indent="0">
              <a:buNone/>
            </a:pPr>
            <a:r>
              <a:rPr lang="cs-CZ" sz="2000" b="1" i="1" dirty="0" smtClean="0">
                <a:solidFill>
                  <a:srgbClr val="C00000"/>
                </a:solidFill>
              </a:rPr>
              <a:t>368 </a:t>
            </a:r>
            <a:r>
              <a:rPr lang="cs-CZ" sz="2000" b="1" i="1" dirty="0">
                <a:solidFill>
                  <a:srgbClr val="C00000"/>
                </a:solidFill>
              </a:rPr>
              <a:t>$c </a:t>
            </a:r>
            <a:r>
              <a:rPr lang="cs-CZ" sz="2000" b="1" i="1" dirty="0" smtClean="0">
                <a:solidFill>
                  <a:srgbClr val="C00000"/>
                </a:solidFill>
              </a:rPr>
              <a:t>fiktivní postavy</a:t>
            </a:r>
          </a:p>
          <a:p>
            <a:pPr marL="0" indent="0">
              <a:buNone/>
            </a:pPr>
            <a:r>
              <a:rPr lang="cs-CZ" sz="2000" b="1" i="1" dirty="0">
                <a:solidFill>
                  <a:srgbClr val="C00000"/>
                </a:solidFill>
              </a:rPr>
              <a:t>368 $c </a:t>
            </a:r>
            <a:r>
              <a:rPr lang="cs-CZ" sz="2000" b="1" i="1" dirty="0" smtClean="0">
                <a:solidFill>
                  <a:srgbClr val="C00000"/>
                </a:solidFill>
              </a:rPr>
              <a:t>legendární </a:t>
            </a:r>
            <a:r>
              <a:rPr lang="cs-CZ" sz="2000" b="1" i="1" dirty="0">
                <a:solidFill>
                  <a:srgbClr val="C00000"/>
                </a:solidFill>
              </a:rPr>
              <a:t>postavy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002060"/>
                </a:solidFill>
              </a:rPr>
              <a:t>Zdůvodnění: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002060"/>
                </a:solidFill>
              </a:rPr>
              <a:t>Je možné používat řízené selekční prvky ze souboru tematických autorit</a:t>
            </a:r>
          </a:p>
          <a:p>
            <a:pPr marL="0" indent="0">
              <a:buNone/>
            </a:pPr>
            <a:endParaRPr lang="cs-CZ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rgbClr val="002060"/>
                </a:solidFill>
              </a:rPr>
              <a:t>V poli 372  AUT (oblast působnosti) uvést obecný termín označující „obor působnosti“, např. </a:t>
            </a:r>
          </a:p>
          <a:p>
            <a:pPr marL="0" indent="0">
              <a:buNone/>
            </a:pPr>
            <a:r>
              <a:rPr lang="cs-CZ" sz="2000" b="1" i="1" dirty="0" smtClean="0">
                <a:solidFill>
                  <a:srgbClr val="C00000"/>
                </a:solidFill>
              </a:rPr>
              <a:t>372 $a římská mytologie</a:t>
            </a:r>
          </a:p>
          <a:p>
            <a:pPr marL="0" indent="0">
              <a:buNone/>
            </a:pPr>
            <a:endParaRPr lang="cs-CZ" sz="2400" b="1" i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336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6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2060"/>
                </a:solidFill>
                <a:cs typeface="Arabic Typesetting" pitchFamily="66" charset="-78"/>
              </a:rPr>
              <a:t>Jména individuálních fiktivních </a:t>
            </a:r>
            <a:r>
              <a:rPr lang="cs-CZ" sz="3200" b="1" dirty="0" smtClean="0">
                <a:solidFill>
                  <a:srgbClr val="002060"/>
                </a:solidFill>
                <a:cs typeface="Arabic Typesetting" pitchFamily="66" charset="-78"/>
              </a:rPr>
              <a:t>entit - příklady</a:t>
            </a:r>
            <a:endParaRPr lang="cs-CZ" sz="3200" b="1" dirty="0">
              <a:solidFill>
                <a:srgbClr val="002060"/>
              </a:solidFill>
            </a:endParaRPr>
          </a:p>
        </p:txBody>
      </p:sp>
      <p:pic>
        <p:nvPicPr>
          <p:cNvPr id="7" name="Obrázek 6" descr="logo 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46" y="6392516"/>
            <a:ext cx="475632" cy="341019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33</a:t>
            </a:fld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130644"/>
              </p:ext>
            </p:extLst>
          </p:nvPr>
        </p:nvGraphicFramePr>
        <p:xfrm>
          <a:off x="395536" y="1916832"/>
          <a:ext cx="8229600" cy="3657600"/>
        </p:xfrm>
        <a:graphic>
          <a:graphicData uri="http://schemas.openxmlformats.org/drawingml/2006/table">
            <a:tbl>
              <a:tblPr/>
              <a:tblGrid>
                <a:gridCol w="1018456"/>
                <a:gridCol w="7211144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046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__ |f 18540106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solidFill>
                            <a:srgbClr val="002060"/>
                          </a:solidFill>
                        </a:rPr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1_ |a Holmes,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Sherlock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solidFill>
                            <a:srgbClr val="002060"/>
                          </a:solidFill>
                        </a:rPr>
                        <a:t>368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__ |c Fictitious characters |2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lcsh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solidFill>
                            <a:srgbClr val="002060"/>
                          </a:solidFill>
                        </a:rPr>
                        <a:t>370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__ |c Great Britain |c England |2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naf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372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__ |a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Criminology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 |a Bee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culture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 |2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lcsh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solidFill>
                            <a:srgbClr val="002060"/>
                          </a:solidFill>
                        </a:rPr>
                        <a:t>374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__ |a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Detectives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 |2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lcsh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374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__ |a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Detective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 |2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dot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solidFill>
                            <a:srgbClr val="002060"/>
                          </a:solidFill>
                        </a:rPr>
                        <a:t>375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__ |a male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solidFill>
                            <a:srgbClr val="002060"/>
                          </a:solidFill>
                        </a:rPr>
                        <a:t>377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__ |a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eng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solidFill>
                            <a:srgbClr val="002060"/>
                          </a:solidFill>
                        </a:rPr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1_ |a Holmes, Sherlock |c (Fictitious character)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34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69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ený obdélník 5"/>
          <p:cNvSpPr/>
          <p:nvPr/>
        </p:nvSpPr>
        <p:spPr>
          <a:xfrm>
            <a:off x="467544" y="3645024"/>
            <a:ext cx="8352928" cy="2808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734481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200" b="1" smtClean="0">
                <a:solidFill>
                  <a:srgbClr val="002060"/>
                </a:solidFill>
              </a:rPr>
              <a:t>Reálné postavy, ne lidského původu 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>
                <a:solidFill>
                  <a:srgbClr val="002060"/>
                </a:solidFill>
              </a:rPr>
              <a:t>pro reálné postavy, které nejsou lidmi, se použije označení pro typ, druh nebo plemeno., např.  </a:t>
            </a:r>
            <a:r>
              <a:rPr lang="cs-CZ" b="1" i="1" smtClean="0">
                <a:solidFill>
                  <a:srgbClr val="C00000"/>
                </a:solidFill>
              </a:rPr>
              <a:t>šimpanz, portugalský vodní pes, velryba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200" b="1" smtClean="0">
                <a:solidFill>
                  <a:srgbClr val="002060"/>
                </a:solidFill>
                <a:cs typeface="Arabic Typesetting" pitchFamily="66" charset="-78"/>
              </a:rPr>
              <a:t>Socks (Cat), 1989-2009</a:t>
            </a:r>
            <a:endParaRPr lang="cs-CZ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8229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logo 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46" y="6392516"/>
            <a:ext cx="475632" cy="341019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36</a:t>
            </a:fld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05494"/>
              </p:ext>
            </p:extLst>
          </p:nvPr>
        </p:nvGraphicFramePr>
        <p:xfrm>
          <a:off x="4499992" y="1340768"/>
          <a:ext cx="4114800" cy="3840480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306417">
                <a:tc>
                  <a:txBody>
                    <a:bodyPr/>
                    <a:lstStyle/>
                    <a:p>
                      <a:pPr rtl="0"/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_ |a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Socks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 |c (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Cat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), |d 1989-2009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6417">
                <a:tc>
                  <a:txBody>
                    <a:bodyPr/>
                    <a:lstStyle/>
                    <a:p>
                      <a:pPr rtl="0"/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368__ 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|c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Cats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 |2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lcsh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25668">
                <a:tc>
                  <a:txBody>
                    <a:bodyPr/>
                    <a:lstStyle/>
                    <a:p>
                      <a:pPr rtl="0"/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370__ 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|a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Little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 Rock (Ark.) |b Hollywood (Saint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Mary’s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County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Md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.) |c United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States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 |e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Little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 Rock (Ark.) |e Washington (D.C.) |e Hollywood (Saint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Mary’s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County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Md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.) |2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naf</a:t>
                      </a:r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6417">
                <a:tc>
                  <a:txBody>
                    <a:bodyPr/>
                    <a:lstStyle/>
                    <a:p>
                      <a:pPr rtl="0"/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375__ 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|a male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6417">
                <a:tc>
                  <a:txBody>
                    <a:bodyPr/>
                    <a:lstStyle/>
                    <a:p>
                      <a:pPr rtl="0"/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400 </a:t>
                      </a:r>
                      <a:r>
                        <a:rPr lang="fr-FR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_ |a Clinton-Currie, Socks, |d 1989-2009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6417">
                <a:tc>
                  <a:txBody>
                    <a:bodyPr/>
                    <a:lstStyle/>
                    <a:p>
                      <a:pPr rtl="0"/>
                      <a:r>
                        <a:rPr lang="cs-CZ" b="1" dirty="0" smtClean="0">
                          <a:solidFill>
                            <a:srgbClr val="002060"/>
                          </a:solidFill>
                        </a:rPr>
                        <a:t>400 1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_ |a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Currie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cs-CZ" b="1" dirty="0" err="1">
                          <a:solidFill>
                            <a:srgbClr val="002060"/>
                          </a:solidFill>
                        </a:rPr>
                        <a:t>Socks</a:t>
                      </a:r>
                      <a:r>
                        <a:rPr lang="cs-CZ" b="1" dirty="0">
                          <a:solidFill>
                            <a:srgbClr val="002060"/>
                          </a:solidFill>
                        </a:rPr>
                        <a:t> Clinton-, |d 1989-2009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2" name="Přímá spojnice 11"/>
          <p:cNvCxnSpPr/>
          <p:nvPr/>
        </p:nvCxnSpPr>
        <p:spPr>
          <a:xfrm>
            <a:off x="4517994" y="1358770"/>
            <a:ext cx="18002" cy="37984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4499992" y="1340768"/>
            <a:ext cx="41764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8676456" y="1376772"/>
            <a:ext cx="0" cy="378042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4462137" y="5157192"/>
            <a:ext cx="416352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7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200" b="1" smtClean="0">
                <a:solidFill>
                  <a:srgbClr val="002060"/>
                </a:solidFill>
                <a:cs typeface="Arabic Typesetting" pitchFamily="66" charset="-78"/>
              </a:rPr>
              <a:t>Buddy (Dog), 1997-2002</a:t>
            </a:r>
            <a:endParaRPr lang="cs-CZ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</p:nvPr>
        </p:nvGraphicFramePr>
        <p:xfrm>
          <a:off x="457200" y="2171541"/>
          <a:ext cx="8229600" cy="338328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046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/>
                        <a:t>__</a:t>
                      </a:r>
                      <a:r>
                        <a:rPr lang="cs-CZ" b="1"/>
                        <a:t> |f </a:t>
                      </a:r>
                      <a:r>
                        <a:rPr lang="cs-CZ"/>
                        <a:t>1997-09</a:t>
                      </a:r>
                      <a:r>
                        <a:rPr lang="cs-CZ" b="1"/>
                        <a:t> |g </a:t>
                      </a:r>
                      <a:r>
                        <a:rPr lang="cs-CZ"/>
                        <a:t>20020102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/>
                        <a:t>0_</a:t>
                      </a:r>
                      <a:r>
                        <a:rPr lang="cs-CZ" b="1"/>
                        <a:t> |a </a:t>
                      </a:r>
                      <a:r>
                        <a:rPr lang="cs-CZ"/>
                        <a:t>Buddy</a:t>
                      </a:r>
                      <a:r>
                        <a:rPr lang="cs-CZ" b="1"/>
                        <a:t> |c </a:t>
                      </a:r>
                      <a:r>
                        <a:rPr lang="cs-CZ"/>
                        <a:t>(Dog),</a:t>
                      </a:r>
                      <a:r>
                        <a:rPr lang="cs-CZ" b="1"/>
                        <a:t> |d </a:t>
                      </a:r>
                      <a:r>
                        <a:rPr lang="cs-CZ"/>
                        <a:t>1997-2002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368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/>
                        <a:t>__</a:t>
                      </a:r>
                      <a:r>
                        <a:rPr lang="cs-CZ" b="1"/>
                        <a:t> |c </a:t>
                      </a:r>
                      <a:r>
                        <a:rPr lang="cs-CZ"/>
                        <a:t>Dogs</a:t>
                      </a:r>
                      <a:r>
                        <a:rPr lang="cs-CZ" b="1"/>
                        <a:t> |c </a:t>
                      </a:r>
                      <a:r>
                        <a:rPr lang="cs-CZ"/>
                        <a:t>Labrador retriever</a:t>
                      </a:r>
                      <a:r>
                        <a:rPr lang="cs-CZ" b="1"/>
                        <a:t> |2 </a:t>
                      </a:r>
                      <a:r>
                        <a:rPr lang="cs-CZ"/>
                        <a:t>lcsh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370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/>
                        <a:t>__</a:t>
                      </a:r>
                      <a:r>
                        <a:rPr lang="cs-CZ" b="1"/>
                        <a:t> |a </a:t>
                      </a:r>
                      <a:r>
                        <a:rPr lang="cs-CZ"/>
                        <a:t>Maryland</a:t>
                      </a:r>
                      <a:r>
                        <a:rPr lang="cs-CZ" b="1"/>
                        <a:t> |b </a:t>
                      </a:r>
                      <a:r>
                        <a:rPr lang="cs-CZ"/>
                        <a:t>Chappaqua (N.Y.)</a:t>
                      </a:r>
                      <a:r>
                        <a:rPr lang="cs-CZ" b="1"/>
                        <a:t> |c </a:t>
                      </a:r>
                      <a:r>
                        <a:rPr lang="cs-CZ"/>
                        <a:t>United States</a:t>
                      </a:r>
                      <a:r>
                        <a:rPr lang="cs-CZ" b="1"/>
                        <a:t> |e </a:t>
                      </a:r>
                      <a:r>
                        <a:rPr lang="cs-CZ"/>
                        <a:t>Washington (D.C.)</a:t>
                      </a:r>
                      <a:r>
                        <a:rPr lang="cs-CZ" b="1"/>
                        <a:t> |e </a:t>
                      </a:r>
                      <a:r>
                        <a:rPr lang="cs-CZ"/>
                        <a:t>Chappaqua (N.Y.)</a:t>
                      </a:r>
                      <a:r>
                        <a:rPr lang="cs-CZ" b="1"/>
                        <a:t> |2 </a:t>
                      </a:r>
                      <a:r>
                        <a:rPr lang="cs-CZ"/>
                        <a:t>naf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375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/>
                        <a:t>__</a:t>
                      </a:r>
                      <a:r>
                        <a:rPr lang="cs-CZ" b="1"/>
                        <a:t> |a </a:t>
                      </a:r>
                      <a:r>
                        <a:rPr lang="cs-CZ"/>
                        <a:t>male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670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/>
                        <a:t>__</a:t>
                      </a:r>
                      <a:r>
                        <a:rPr lang="en-US" b="1"/>
                        <a:t> |a </a:t>
                      </a:r>
                      <a:r>
                        <a:rPr lang="en-US"/>
                        <a:t>Dear Socks, dear Buddy, c1998:</a:t>
                      </a:r>
                      <a:r>
                        <a:rPr lang="en-US" b="1"/>
                        <a:t> |b </a:t>
                      </a:r>
                      <a:r>
                        <a:rPr lang="en-US"/>
                        <a:t>title page (letters to the first pets)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670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2931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logo 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46" y="6392516"/>
            <a:ext cx="475632" cy="341019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37</a:t>
            </a:fld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4916826" cy="1728191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20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Entita osoba</a:t>
            </a:r>
            <a:r>
              <a:rPr lang="en-US" sz="2800" b="1" dirty="0" smtClean="0">
                <a:solidFill>
                  <a:srgbClr val="002060"/>
                </a:solidFill>
              </a:rPr>
              <a:t>: </a:t>
            </a:r>
            <a:r>
              <a:rPr lang="cs-CZ" sz="2800" b="1" dirty="0" smtClean="0">
                <a:solidFill>
                  <a:srgbClr val="002060"/>
                </a:solidFill>
              </a:rPr>
              <a:t>reálná postava, ne lidského původu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457200" y="980728"/>
            <a:ext cx="8229600" cy="324036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500" b="1" dirty="0" smtClean="0"/>
              <a:t>Authority record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500" dirty="0" smtClean="0"/>
              <a:t>046	$f 1976~ $g 2003-12-12 $2 </a:t>
            </a:r>
            <a:r>
              <a:rPr lang="en-US" sz="1500" dirty="0" err="1" smtClean="0"/>
              <a:t>edtf</a:t>
            </a:r>
            <a:endParaRPr lang="en-US" sz="15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500" dirty="0" smtClean="0"/>
              <a:t>100 0_	Keiko, $d approximately 1976-2003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500" dirty="0" smtClean="0"/>
              <a:t>368               $c Killer whale $2 </a:t>
            </a:r>
            <a:r>
              <a:rPr lang="en-US" sz="1500" dirty="0" err="1" smtClean="0"/>
              <a:t>lcsh</a:t>
            </a:r>
            <a:endParaRPr lang="en-US" sz="15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500" dirty="0" smtClean="0"/>
              <a:t>373	</a:t>
            </a:r>
            <a:r>
              <a:rPr lang="en-US" sz="1500" dirty="0" err="1" smtClean="0"/>
              <a:t>Marineland</a:t>
            </a:r>
            <a:r>
              <a:rPr lang="en-US" sz="1500" dirty="0" smtClean="0"/>
              <a:t> (Ont.)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500" dirty="0" smtClean="0"/>
              <a:t>374	Actors $2 </a:t>
            </a:r>
            <a:r>
              <a:rPr lang="en-US" sz="1500" dirty="0" err="1" smtClean="0"/>
              <a:t>lcsh</a:t>
            </a:r>
            <a:endParaRPr lang="en-US" sz="15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500" dirty="0" smtClean="0"/>
              <a:t>375	male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500" dirty="0" smtClean="0"/>
              <a:t>670	Free Willy, 1993: $b credits (Keiko as Willy)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500" dirty="0" smtClean="0"/>
              <a:t>670	Wikipedia, 3 August 2011 $b (Keiko; born approximately 1976, died December 12, 2003; 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500" dirty="0" smtClean="0"/>
              <a:t>	male orca actor who starred in the film Free Willy; captured near Iceland in 1979, later sold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500" dirty="0" smtClean="0"/>
              <a:t>	 to </a:t>
            </a:r>
            <a:r>
              <a:rPr lang="en-US" sz="1500" dirty="0" err="1" smtClean="0"/>
              <a:t>Marineland</a:t>
            </a:r>
            <a:r>
              <a:rPr lang="en-US" sz="1500" dirty="0" smtClean="0"/>
              <a:t> in Ontario; performed in parks in North America)</a:t>
            </a:r>
            <a:endParaRPr lang="en-US" sz="3000" dirty="0" smtClean="0"/>
          </a:p>
        </p:txBody>
      </p:sp>
      <p:sp>
        <p:nvSpPr>
          <p:cNvPr id="23555" name="Content Placeholder 2"/>
          <p:cNvSpPr txBox="1">
            <a:spLocks/>
          </p:cNvSpPr>
          <p:nvPr/>
        </p:nvSpPr>
        <p:spPr bwMode="auto">
          <a:xfrm>
            <a:off x="487008" y="4221088"/>
            <a:ext cx="8229600" cy="18052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 dirty="0">
                <a:latin typeface="Calibri" pitchFamily="34" charset="0"/>
              </a:rPr>
              <a:t>Abbreviated bibliographic record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130 0_	Free Willy (Motion picture)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245 10	Free Willy / $c Warner Bros. in association with Le Studio Canal+, Regency Enterprises 	and </a:t>
            </a:r>
            <a:r>
              <a:rPr lang="en-US" sz="1600" dirty="0" err="1">
                <a:latin typeface="Calibri" pitchFamily="34" charset="0"/>
              </a:rPr>
              <a:t>Alcor</a:t>
            </a:r>
            <a:r>
              <a:rPr lang="en-US" sz="1600" dirty="0">
                <a:latin typeface="Calibri" pitchFamily="34" charset="0"/>
              </a:rPr>
              <a:t> Films.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…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700 0_	Keiko, $d approximately 1976-2003, $e actor.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 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5348808" y="5661248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0808" y="1412776"/>
            <a:ext cx="419100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FC2AA-3267-4250-9556-530054139A3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8" name="Zaoblený obdélník 7"/>
          <p:cNvSpPr/>
          <p:nvPr/>
        </p:nvSpPr>
        <p:spPr>
          <a:xfrm>
            <a:off x="2123728" y="6299372"/>
            <a:ext cx="4429472" cy="4221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191759"/>
            <a:ext cx="4429472" cy="52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" y="651668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4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cs-CZ" b="1" smtClean="0">
                <a:solidFill>
                  <a:srgbClr val="002060"/>
                </a:solidFill>
              </a:rPr>
              <a:t>Socks (Cat), 1989-2009 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30425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39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36904" cy="24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ený obdélník 5"/>
          <p:cNvSpPr/>
          <p:nvPr/>
        </p:nvSpPr>
        <p:spPr>
          <a:xfrm>
            <a:off x="467544" y="3573016"/>
            <a:ext cx="8424936" cy="2952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79928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  <a:cs typeface="Arabic Typesetting" pitchFamily="66" charset="-78"/>
              </a:rPr>
              <a:t>Autorizované selekční údaje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3000" b="1" dirty="0" smtClean="0">
                <a:solidFill>
                  <a:srgbClr val="002060"/>
                </a:solidFill>
                <a:cs typeface="Arabic Typesetting" pitchFamily="66" charset="-78"/>
              </a:rPr>
              <a:t>Dvě kategorie </a:t>
            </a:r>
          </a:p>
          <a:p>
            <a:pPr lvl="1"/>
            <a:r>
              <a:rPr lang="cs-CZ" sz="2600" b="1" dirty="0" smtClean="0">
                <a:solidFill>
                  <a:srgbClr val="002060"/>
                </a:solidFill>
                <a:cs typeface="Arabic Typesetting" pitchFamily="66" charset="-78"/>
              </a:rPr>
              <a:t>Kategorie </a:t>
            </a:r>
            <a:r>
              <a:rPr lang="cs-CZ" sz="2600" b="1" dirty="0" smtClean="0">
                <a:solidFill>
                  <a:srgbClr val="C00000"/>
                </a:solidFill>
                <a:cs typeface="Arabic Typesetting" pitchFamily="66" charset="-78"/>
              </a:rPr>
              <a:t>jmenných</a:t>
            </a:r>
            <a:r>
              <a:rPr lang="cs-CZ" sz="2600" b="1" dirty="0" smtClean="0">
                <a:solidFill>
                  <a:srgbClr val="002060"/>
                </a:solidFill>
                <a:cs typeface="Arabic Typesetting" pitchFamily="66" charset="-78"/>
              </a:rPr>
              <a:t> autorizovaných selekčních údajů </a:t>
            </a:r>
          </a:p>
          <a:p>
            <a:pPr lvl="2"/>
            <a:r>
              <a:rPr lang="cs-CZ" sz="2200" b="1" dirty="0" smtClean="0">
                <a:solidFill>
                  <a:srgbClr val="002060"/>
                </a:solidFill>
                <a:cs typeface="Arabic Typesetting" pitchFamily="66" charset="-78"/>
              </a:rPr>
              <a:t> Jejich tvorba se řídí pravidly AACR2 , </a:t>
            </a:r>
            <a:r>
              <a:rPr lang="cs-CZ" sz="2200" b="1" dirty="0" smtClean="0">
                <a:solidFill>
                  <a:srgbClr val="C00000"/>
                </a:solidFill>
                <a:cs typeface="Arabic Typesetting" pitchFamily="66" charset="-78"/>
              </a:rPr>
              <a:t>RDA</a:t>
            </a:r>
            <a:r>
              <a:rPr lang="cs-CZ" sz="2200" b="1" dirty="0" smtClean="0">
                <a:solidFill>
                  <a:srgbClr val="002060"/>
                </a:solidFill>
                <a:cs typeface="Arabic Typesetting" pitchFamily="66" charset="-78"/>
              </a:rPr>
              <a:t> (duben 2015)</a:t>
            </a:r>
          </a:p>
          <a:p>
            <a:pPr lvl="3"/>
            <a:r>
              <a:rPr lang="cs-CZ" sz="2200" b="1" dirty="0" smtClean="0">
                <a:solidFill>
                  <a:srgbClr val="002060"/>
                </a:solidFill>
                <a:cs typeface="Arabic Typesetting" pitchFamily="66" charset="-78"/>
              </a:rPr>
              <a:t>Jmenné – personální autority</a:t>
            </a:r>
          </a:p>
          <a:p>
            <a:pPr lvl="3"/>
            <a:r>
              <a:rPr lang="cs-CZ" sz="2200" b="1" dirty="0" smtClean="0">
                <a:solidFill>
                  <a:srgbClr val="002060"/>
                </a:solidFill>
                <a:cs typeface="Arabic Typesetting" pitchFamily="66" charset="-78"/>
              </a:rPr>
              <a:t>Korporativní  - autority pro korporace, akce</a:t>
            </a:r>
          </a:p>
          <a:p>
            <a:pPr lvl="3"/>
            <a:r>
              <a:rPr lang="cs-CZ" sz="2200" b="1" dirty="0" smtClean="0">
                <a:solidFill>
                  <a:srgbClr val="002060"/>
                </a:solidFill>
                <a:cs typeface="Arabic Typesetting" pitchFamily="66" charset="-78"/>
              </a:rPr>
              <a:t>Názvové – názvové autority</a:t>
            </a:r>
          </a:p>
          <a:p>
            <a:pPr lvl="1"/>
            <a:r>
              <a:rPr lang="cs-CZ" sz="2600" b="1" dirty="0" smtClean="0">
                <a:solidFill>
                  <a:srgbClr val="002060"/>
                </a:solidFill>
                <a:cs typeface="Arabic Typesetting" pitchFamily="66" charset="-78"/>
              </a:rPr>
              <a:t>Kategorie </a:t>
            </a:r>
            <a:r>
              <a:rPr lang="cs-CZ" sz="2600" b="1" dirty="0" smtClean="0">
                <a:solidFill>
                  <a:srgbClr val="C00000"/>
                </a:solidFill>
                <a:cs typeface="Arabic Typesetting" pitchFamily="66" charset="-78"/>
              </a:rPr>
              <a:t>věcných</a:t>
            </a:r>
            <a:r>
              <a:rPr lang="cs-CZ" sz="2600" b="1" dirty="0" smtClean="0">
                <a:solidFill>
                  <a:srgbClr val="002060"/>
                </a:solidFill>
                <a:cs typeface="Arabic Typesetting" pitchFamily="66" charset="-78"/>
              </a:rPr>
              <a:t> autorizovaných selekčních údajů </a:t>
            </a:r>
          </a:p>
          <a:p>
            <a:pPr lvl="2"/>
            <a:r>
              <a:rPr lang="cs-CZ" sz="2200" b="1" dirty="0" smtClean="0">
                <a:solidFill>
                  <a:srgbClr val="002060"/>
                </a:solidFill>
                <a:cs typeface="Arabic Typesetting" pitchFamily="66" charset="-78"/>
              </a:rPr>
              <a:t>Jejich tvorba  se řídí pravidly AACR2,</a:t>
            </a:r>
            <a:r>
              <a:rPr lang="cs-CZ" sz="2200" b="1" dirty="0" smtClean="0">
                <a:solidFill>
                  <a:srgbClr val="C00000"/>
                </a:solidFill>
                <a:cs typeface="Arabic Typesetting" pitchFamily="66" charset="-78"/>
              </a:rPr>
              <a:t> RDA  (geografické)</a:t>
            </a:r>
            <a:r>
              <a:rPr lang="cs-CZ" sz="2200" b="1" dirty="0" smtClean="0">
                <a:solidFill>
                  <a:srgbClr val="002060"/>
                </a:solidFill>
                <a:cs typeface="Arabic Typesetting" pitchFamily="66" charset="-78"/>
              </a:rPr>
              <a:t> a </a:t>
            </a:r>
          </a:p>
          <a:p>
            <a:pPr lvl="2"/>
            <a:r>
              <a:rPr lang="cs-CZ" sz="2200" b="1" dirty="0" smtClean="0">
                <a:solidFill>
                  <a:srgbClr val="C00000"/>
                </a:solidFill>
                <a:cs typeface="Arabic Typesetting" pitchFamily="66" charset="-78"/>
              </a:rPr>
              <a:t>principy</a:t>
            </a:r>
            <a:r>
              <a:rPr lang="cs-CZ" sz="2200" b="1" dirty="0" smtClean="0">
                <a:solidFill>
                  <a:srgbClr val="002060"/>
                </a:solidFill>
                <a:cs typeface="Arabic Typesetting" pitchFamily="66" charset="-78"/>
              </a:rPr>
              <a:t> platnými pro </a:t>
            </a:r>
            <a:r>
              <a:rPr lang="cs-CZ" sz="2200" b="1" dirty="0" smtClean="0">
                <a:solidFill>
                  <a:srgbClr val="C00000"/>
                </a:solidFill>
                <a:cs typeface="Arabic Typesetting" pitchFamily="66" charset="-78"/>
              </a:rPr>
              <a:t>soubor věcných autorit - </a:t>
            </a:r>
            <a:r>
              <a:rPr lang="cs-CZ" sz="2200" b="1" dirty="0" err="1" smtClean="0">
                <a:solidFill>
                  <a:srgbClr val="C00000"/>
                </a:solidFill>
                <a:cs typeface="Arabic Typesetting" pitchFamily="66" charset="-78"/>
              </a:rPr>
              <a:t>Czenas</a:t>
            </a:r>
            <a:endParaRPr lang="cs-CZ" sz="2200" b="1" dirty="0" smtClean="0">
              <a:solidFill>
                <a:srgbClr val="C00000"/>
              </a:solidFill>
              <a:cs typeface="Arabic Typesetting" pitchFamily="66" charset="-78"/>
            </a:endParaRPr>
          </a:p>
          <a:p>
            <a:pPr lvl="3"/>
            <a:r>
              <a:rPr lang="cs-CZ" sz="2200" b="1" dirty="0" smtClean="0">
                <a:solidFill>
                  <a:srgbClr val="002060"/>
                </a:solidFill>
                <a:cs typeface="Arabic Typesetting" pitchFamily="66" charset="-78"/>
              </a:rPr>
              <a:t>Geografické </a:t>
            </a:r>
          </a:p>
          <a:p>
            <a:pPr lvl="3"/>
            <a:r>
              <a:rPr lang="cs-CZ" sz="2200" b="1" dirty="0" smtClean="0">
                <a:solidFill>
                  <a:srgbClr val="002060"/>
                </a:solidFill>
                <a:cs typeface="Arabic Typesetting" pitchFamily="66" charset="-78"/>
              </a:rPr>
              <a:t>Tematické</a:t>
            </a:r>
          </a:p>
          <a:p>
            <a:pPr lvl="3"/>
            <a:r>
              <a:rPr lang="cs-CZ" sz="2200" b="1" dirty="0" smtClean="0">
                <a:solidFill>
                  <a:srgbClr val="002060"/>
                </a:solidFill>
                <a:cs typeface="Arabic Typesetting" pitchFamily="66" charset="-78"/>
              </a:rPr>
              <a:t>Formální</a:t>
            </a:r>
          </a:p>
          <a:p>
            <a:pPr lvl="3"/>
            <a:r>
              <a:rPr lang="cs-CZ" sz="2200" b="1" dirty="0" smtClean="0">
                <a:solidFill>
                  <a:srgbClr val="002060"/>
                </a:solidFill>
                <a:cs typeface="Arabic Typesetting" pitchFamily="66" charset="-78"/>
              </a:rPr>
              <a:t>Chronologické</a:t>
            </a:r>
          </a:p>
          <a:p>
            <a:pPr lvl="2">
              <a:buNone/>
            </a:pPr>
            <a:endParaRPr lang="cs-CZ" sz="26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pPr lvl="1"/>
            <a:endParaRPr lang="cs-CZ" sz="2400" b="1" dirty="0" smtClean="0">
              <a:solidFill>
                <a:srgbClr val="002060"/>
              </a:solidFill>
              <a:cs typeface="Arabic Typesetting" pitchFamily="66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405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smtClean="0">
                <a:solidFill>
                  <a:srgbClr val="002060"/>
                </a:solidFill>
              </a:rPr>
              <a:t>Obama, Bo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40</a:t>
            </a:fld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6712"/>
            <a:ext cx="82912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ený obdélník 5"/>
          <p:cNvSpPr/>
          <p:nvPr/>
        </p:nvSpPr>
        <p:spPr>
          <a:xfrm>
            <a:off x="611560" y="3356992"/>
            <a:ext cx="8064896" cy="30963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01008"/>
            <a:ext cx="75608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2060"/>
                </a:solidFill>
                <a:cs typeface="Arabic Typesetting" pitchFamily="66" charset="-78"/>
              </a:rPr>
              <a:t>Jména individuálních fiktivních </a:t>
            </a:r>
            <a:r>
              <a:rPr lang="cs-CZ" sz="3200" b="1" dirty="0" smtClean="0">
                <a:solidFill>
                  <a:srgbClr val="002060"/>
                </a:solidFill>
                <a:cs typeface="Arabic Typesetting" pitchFamily="66" charset="-78"/>
              </a:rPr>
              <a:t>entit - příklady</a:t>
            </a:r>
            <a:endParaRPr lang="cs-CZ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8" y="1268760"/>
            <a:ext cx="82296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logo 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46" y="6392516"/>
            <a:ext cx="475632" cy="341019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9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2060"/>
                </a:solidFill>
                <a:cs typeface="Arabic Typesetting" pitchFamily="66" charset="-78"/>
              </a:rPr>
              <a:t>Jména individuálních fiktivních </a:t>
            </a:r>
            <a:r>
              <a:rPr lang="cs-CZ" sz="3200" b="1" dirty="0" smtClean="0">
                <a:solidFill>
                  <a:srgbClr val="002060"/>
                </a:solidFill>
                <a:cs typeface="Arabic Typesetting" pitchFamily="66" charset="-78"/>
              </a:rPr>
              <a:t>entit - příklady</a:t>
            </a:r>
            <a:endParaRPr lang="cs-CZ" sz="3200" b="1" dirty="0">
              <a:solidFill>
                <a:srgbClr val="002060"/>
              </a:solidFill>
            </a:endParaRPr>
          </a:p>
        </p:txBody>
      </p:sp>
      <p:pic>
        <p:nvPicPr>
          <p:cNvPr id="5" name="Obrázek 4" descr="logo 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516981"/>
            <a:ext cx="475632" cy="341019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4043"/>
            <a:ext cx="8229600" cy="379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0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200" b="1" smtClean="0">
                <a:solidFill>
                  <a:srgbClr val="002060"/>
                </a:solidFill>
                <a:cs typeface="Arabic Typesetting" pitchFamily="66" charset="-78"/>
              </a:rPr>
              <a:t>Věcné údaje v bibliografických záznamech různých úrovní</a:t>
            </a:r>
            <a:endParaRPr lang="cs-CZ" sz="3200" b="1" dirty="0">
              <a:solidFill>
                <a:srgbClr val="002060"/>
              </a:solidFill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184576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Podle rozsahu uváděných údajů se bibliografické záznamy dělí na:</a:t>
            </a:r>
          </a:p>
          <a:p>
            <a:pPr>
              <a:buNone/>
            </a:pPr>
            <a:endParaRPr lang="cs-CZ" sz="28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Minimální záznam </a:t>
            </a:r>
          </a:p>
          <a:p>
            <a:endParaRPr lang="cs-CZ" sz="28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Doporučený záznam</a:t>
            </a:r>
          </a:p>
          <a:p>
            <a:endParaRPr lang="cs-CZ" sz="28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r>
              <a:rPr lang="cs-CZ" sz="2800" b="1" smtClean="0">
                <a:solidFill>
                  <a:srgbClr val="002060"/>
                </a:solidFill>
                <a:cs typeface="Arabic Typesetting" pitchFamily="66" charset="-78"/>
              </a:rPr>
              <a:t>Úplný záznam</a:t>
            </a:r>
            <a:endParaRPr lang="cs-CZ" sz="2800" b="1" dirty="0" smtClean="0">
              <a:solidFill>
                <a:srgbClr val="002060"/>
              </a:solidFill>
              <a:cs typeface="Arabic Typesetting" pitchFamily="66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405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200" b="1" smtClean="0">
                <a:solidFill>
                  <a:srgbClr val="002060"/>
                </a:solidFill>
                <a:cs typeface="Arabic Typesetting" pitchFamily="66" charset="-78"/>
              </a:rPr>
              <a:t>Minimální záznam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4726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V minimálním záznamu  - pro </a:t>
            </a:r>
            <a:r>
              <a:rPr lang="en-US" sz="2800" b="1" dirty="0" err="1" smtClean="0">
                <a:solidFill>
                  <a:srgbClr val="C00000"/>
                </a:solidFill>
              </a:rPr>
              <a:t>textové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monografické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i pro </a:t>
            </a:r>
            <a:r>
              <a:rPr lang="en-US" sz="2800" b="1" dirty="0" err="1" smtClean="0">
                <a:solidFill>
                  <a:srgbClr val="C00000"/>
                </a:solidFill>
              </a:rPr>
              <a:t>speciální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monografické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zdroje</a:t>
            </a:r>
            <a:r>
              <a:rPr lang="en-US" sz="2800" b="1" dirty="0" smtClean="0"/>
              <a:t>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se používají pole:</a:t>
            </a:r>
          </a:p>
          <a:p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072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– pro zápis skupiny Konspektu</a:t>
            </a:r>
          </a:p>
          <a:p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080 –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pro zápis klasifikačního systému MDT</a:t>
            </a:r>
          </a:p>
          <a:p>
            <a:pPr lvl="1"/>
            <a:r>
              <a:rPr lang="en-US" sz="2400" b="1" i="1" dirty="0" smtClean="0">
                <a:solidFill>
                  <a:srgbClr val="002060"/>
                </a:solidFill>
              </a:rPr>
              <a:t>Pole 072 a 080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jsou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fakultativní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údaje</a:t>
            </a:r>
            <a:r>
              <a:rPr lang="en-US" sz="2400" b="1" i="1" dirty="0" smtClean="0">
                <a:solidFill>
                  <a:srgbClr val="002060"/>
                </a:solidFill>
              </a:rPr>
              <a:t> –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záznam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splňuje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rozsah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minimálního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záznamu</a:t>
            </a:r>
            <a:r>
              <a:rPr lang="en-US" sz="2400" b="1" i="1" dirty="0" smtClean="0">
                <a:solidFill>
                  <a:srgbClr val="002060"/>
                </a:solidFill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obsahuje</a:t>
            </a:r>
            <a:r>
              <a:rPr lang="en-US" sz="2400" b="1" i="1" dirty="0" smtClean="0">
                <a:solidFill>
                  <a:srgbClr val="002060"/>
                </a:solidFill>
              </a:rPr>
              <a:t>-li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buď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znak</a:t>
            </a:r>
            <a:r>
              <a:rPr lang="en-US" sz="2400" b="1" i="1" dirty="0" smtClean="0">
                <a:solidFill>
                  <a:srgbClr val="002060"/>
                </a:solidFill>
              </a:rPr>
              <a:t> MDT,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nebo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údaj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skupiny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Konspektu</a:t>
            </a:r>
            <a:r>
              <a:rPr lang="en-US" sz="2400" b="1" i="1" dirty="0" smtClean="0">
                <a:solidFill>
                  <a:srgbClr val="002060"/>
                </a:solidFill>
              </a:rPr>
              <a:t>.</a:t>
            </a:r>
            <a:endParaRPr lang="cs-CZ" sz="2400" b="1" i="1" dirty="0" smtClean="0">
              <a:solidFill>
                <a:srgbClr val="00206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655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– pro zápis označení formy žánru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Minimální záznam pro </a:t>
            </a:r>
            <a:r>
              <a:rPr lang="en-US" sz="2800" b="1" dirty="0" err="1" smtClean="0">
                <a:solidFill>
                  <a:srgbClr val="C00000"/>
                </a:solidFill>
                <a:cs typeface="Arabic Typesetting" pitchFamily="66" charset="-78"/>
              </a:rPr>
              <a:t>textové</a:t>
            </a:r>
            <a:r>
              <a:rPr lang="en-US" sz="2800" b="1" dirty="0" smtClean="0">
                <a:solidFill>
                  <a:srgbClr val="C00000"/>
                </a:solidFill>
                <a:cs typeface="Arabic Typesetting" pitchFamily="66" charset="-78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Arabic Typesetting" pitchFamily="66" charset="-78"/>
              </a:rPr>
              <a:t>monografické</a:t>
            </a:r>
            <a:r>
              <a:rPr lang="en-US" sz="2800" b="1" dirty="0" smtClean="0">
                <a:solidFill>
                  <a:srgbClr val="C00000"/>
                </a:solidFill>
                <a:cs typeface="Arabic Typesetting" pitchFamily="66" charset="-78"/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zdroje</a:t>
            </a:r>
          </a:p>
          <a:p>
            <a:r>
              <a:rPr lang="cs-CZ" sz="1700" b="1" dirty="0" smtClean="0">
                <a:solidFill>
                  <a:srgbClr val="002060"/>
                </a:solidFill>
                <a:cs typeface="Arabic Typesetting" pitchFamily="66" charset="-78"/>
                <a:hlinkClick r:id="rId3"/>
              </a:rPr>
              <a:t>http://www.nkp.cz/o-knihovne/odborne-cinnosti/zpracovani-fondu/katalogizacni-politika/minimalni-zaznam-rda-2</a:t>
            </a:r>
            <a:endParaRPr lang="cs-CZ" sz="17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endParaRPr lang="cs-CZ" sz="17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pPr>
              <a:buNone/>
            </a:pP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Minimální záznam pro </a:t>
            </a:r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speciální</a:t>
            </a:r>
            <a:r>
              <a:rPr lang="en-US" sz="2800" b="1" dirty="0" smtClean="0">
                <a:solidFill>
                  <a:srgbClr val="C00000"/>
                </a:solidFill>
                <a:cs typeface="Arabic Typesetting" pitchFamily="66" charset="-78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Arabic Typesetting" pitchFamily="66" charset="-78"/>
              </a:rPr>
              <a:t>monografické</a:t>
            </a:r>
            <a:r>
              <a:rPr lang="en-US" sz="2800" b="1" dirty="0" smtClean="0">
                <a:solidFill>
                  <a:srgbClr val="C00000"/>
                </a:solidFill>
                <a:cs typeface="Arabic Typesetting" pitchFamily="66" charset="-78"/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zdroje</a:t>
            </a:r>
          </a:p>
          <a:p>
            <a:r>
              <a:rPr lang="cs-CZ" sz="1800" b="1" dirty="0" smtClean="0">
                <a:hlinkClick r:id="rId4"/>
              </a:rPr>
              <a:t>http://www.nkp.cz/o-knihovne/odborne-cinnosti/zpracovani-fondu/katalogizacni-politika/minimalni-zaznam-rda-marc-21-pro-specialni-monograficke-zdroje</a:t>
            </a:r>
            <a:endParaRPr lang="cs-CZ" sz="1800" b="1" dirty="0" smtClean="0"/>
          </a:p>
          <a:p>
            <a:endParaRPr lang="cs-CZ" sz="17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pPr>
              <a:buNone/>
            </a:pP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Ve všech případech se doporučuje používat autorizované selekční prvky, </a:t>
            </a:r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u </a:t>
            </a:r>
            <a:r>
              <a:rPr lang="cs-CZ" sz="2800" b="1" dirty="0" err="1" smtClean="0">
                <a:solidFill>
                  <a:srgbClr val="C00000"/>
                </a:solidFill>
                <a:cs typeface="Arabic Typesetting" pitchFamily="66" charset="-78"/>
              </a:rPr>
              <a:t>Konspektového</a:t>
            </a:r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schématu se autorizované selekční prvky používají </a:t>
            </a:r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povinně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Informace o </a:t>
            </a:r>
            <a:r>
              <a:rPr lang="cs-CZ" sz="2800" b="1" dirty="0" err="1" smtClean="0">
                <a:solidFill>
                  <a:srgbClr val="C00000"/>
                </a:solidFill>
                <a:cs typeface="Arabic Typesetting" pitchFamily="66" charset="-78"/>
              </a:rPr>
              <a:t>Konspektovém</a:t>
            </a:r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 schématu jsou dostupné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002060"/>
                </a:solidFill>
                <a:cs typeface="Arabic Typesetting" pitchFamily="66" charset="-78"/>
                <a:hlinkClick r:id="rId5"/>
              </a:rPr>
              <a:t>http://www.nkp.cz/o-knihovne/odborne-cinnosti/zpracovani-fondu/vecne-zpracovani-vecne-autority/konspekt</a:t>
            </a:r>
            <a:endParaRPr lang="cs-CZ" sz="20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pPr>
              <a:buNone/>
            </a:pPr>
            <a:endParaRPr lang="cs-CZ" sz="2800" b="1" dirty="0" smtClean="0">
              <a:solidFill>
                <a:srgbClr val="002060"/>
              </a:solidFill>
              <a:cs typeface="Arabic Typesetting" pitchFamily="66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405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44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cs-CZ" sz="2400" b="1" dirty="0" smtClean="0">
                <a:solidFill>
                  <a:srgbClr val="C00000"/>
                </a:solidFill>
              </a:rPr>
              <a:t>Příklad minimálního záznamu</a:t>
            </a:r>
            <a:br>
              <a:rPr lang="cs-CZ" sz="2400" b="1" dirty="0" smtClean="0">
                <a:solidFill>
                  <a:srgbClr val="C00000"/>
                </a:solidFill>
              </a:rPr>
            </a:br>
            <a:r>
              <a:rPr lang="cs-CZ" sz="2400" b="1" dirty="0" smtClean="0">
                <a:solidFill>
                  <a:srgbClr val="C00000"/>
                </a:solidFill>
              </a:rPr>
              <a:t>Titul:</a:t>
            </a:r>
            <a:r>
              <a:rPr lang="cs-CZ" sz="2400" b="1" dirty="0" smtClean="0"/>
              <a:t> </a:t>
            </a:r>
            <a:r>
              <a:rPr lang="en-US" sz="2400" b="1" i="1" dirty="0" smtClean="0">
                <a:solidFill>
                  <a:srgbClr val="002060"/>
                </a:solidFill>
              </a:rPr>
              <a:t>a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bude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hůř</a:t>
            </a:r>
            <a:r>
              <a:rPr lang="en-US" sz="2400" b="1" i="1" dirty="0" smtClean="0">
                <a:solidFill>
                  <a:srgbClr val="002060"/>
                </a:solidFill>
              </a:rPr>
              <a:t> :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román</a:t>
            </a:r>
            <a:r>
              <a:rPr lang="en-US" sz="2400" b="1" i="1" dirty="0" smtClean="0">
                <a:solidFill>
                  <a:srgbClr val="002060"/>
                </a:solidFill>
              </a:rPr>
              <a:t> o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třech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dílech</a:t>
            </a:r>
            <a:r>
              <a:rPr lang="en-US" sz="2400" b="1" i="1" dirty="0" smtClean="0">
                <a:solidFill>
                  <a:srgbClr val="002060"/>
                </a:solidFill>
              </a:rPr>
              <a:t> / Jan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Pelc</a:t>
            </a:r>
            <a:r>
              <a:rPr lang="en-US" sz="2400" b="1" i="1" dirty="0" smtClean="0">
                <a:solidFill>
                  <a:srgbClr val="002060"/>
                </a:solidFill>
              </a:rPr>
              <a:t>. -- Köln : Index, 1985. – 516 s. ; 17 cm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>
                <a:solidFill>
                  <a:srgbClr val="C00000"/>
                </a:solidFill>
              </a:rPr>
              <a:t>Forma, žánr: </a:t>
            </a:r>
            <a:r>
              <a:rPr lang="cs-CZ" sz="2400" b="1" dirty="0" smtClean="0"/>
              <a:t> </a:t>
            </a:r>
            <a:r>
              <a:rPr lang="cs-CZ" sz="2400" b="1" i="1" dirty="0" smtClean="0">
                <a:solidFill>
                  <a:srgbClr val="002060"/>
                </a:solidFill>
              </a:rPr>
              <a:t>romány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>
                <a:solidFill>
                  <a:srgbClr val="C00000"/>
                </a:solidFill>
              </a:rPr>
              <a:t>Skupina Konspektu: </a:t>
            </a:r>
            <a:r>
              <a:rPr lang="cs-CZ" sz="2400" b="1" dirty="0" smtClean="0"/>
              <a:t> </a:t>
            </a:r>
            <a:r>
              <a:rPr lang="cs-CZ" sz="2400" b="1" i="1" dirty="0" smtClean="0">
                <a:solidFill>
                  <a:srgbClr val="002060"/>
                </a:solidFill>
              </a:rPr>
              <a:t>821.162.3-3 - Česká próza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>
                <a:solidFill>
                  <a:srgbClr val="C00000"/>
                </a:solidFill>
              </a:rPr>
              <a:t>MDT:  </a:t>
            </a:r>
            <a:r>
              <a:rPr lang="cs-CZ" sz="2400" b="1" i="1" dirty="0" smtClean="0">
                <a:solidFill>
                  <a:srgbClr val="002060"/>
                </a:solidFill>
              </a:rPr>
              <a:t>885.0-31</a:t>
            </a:r>
            <a:endParaRPr lang="en-US" sz="2400" b="1" i="1" dirty="0" smtClean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45</a:t>
            </a:fld>
            <a:endParaRPr lang="cs-CZ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8352928" cy="371456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9900592" y="3501008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200" b="1" smtClean="0">
                <a:solidFill>
                  <a:srgbClr val="002060"/>
                </a:solidFill>
                <a:cs typeface="Arabic Typesetting" pitchFamily="66" charset="-78"/>
              </a:rPr>
              <a:t>Doporučený záznam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V doporučeném záznamu  - pro </a:t>
            </a:r>
            <a:r>
              <a:rPr lang="en-US" sz="2800" b="1" dirty="0" err="1" smtClean="0">
                <a:solidFill>
                  <a:srgbClr val="C00000"/>
                </a:solidFill>
              </a:rPr>
              <a:t>textové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monografické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i pro </a:t>
            </a:r>
            <a:r>
              <a:rPr lang="en-US" sz="2800" b="1" dirty="0" err="1" smtClean="0">
                <a:solidFill>
                  <a:srgbClr val="C00000"/>
                </a:solidFill>
              </a:rPr>
              <a:t>speciální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monografické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zdroje</a:t>
            </a:r>
            <a:r>
              <a:rPr lang="en-US" sz="2800" b="1" dirty="0" smtClean="0"/>
              <a:t>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se používají pole:</a:t>
            </a:r>
          </a:p>
          <a:p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072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– pro zápis skupiny Konspektu</a:t>
            </a:r>
          </a:p>
          <a:p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080 –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pro zápis klasifikačního systému MDT</a:t>
            </a:r>
          </a:p>
          <a:p>
            <a:pPr lvl="1"/>
            <a:r>
              <a:rPr lang="en-US" sz="2400" b="1" i="1" dirty="0" smtClean="0">
                <a:solidFill>
                  <a:srgbClr val="002060"/>
                </a:solidFill>
              </a:rPr>
              <a:t>Pole 072 a 080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jsou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fakultativní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údaje</a:t>
            </a:r>
            <a:r>
              <a:rPr lang="en-US" sz="2400" b="1" i="1" dirty="0" smtClean="0">
                <a:solidFill>
                  <a:srgbClr val="002060"/>
                </a:solidFill>
              </a:rPr>
              <a:t> –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záznam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splňuje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rozsah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minimálního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záznamu</a:t>
            </a:r>
            <a:r>
              <a:rPr lang="en-US" sz="2400" b="1" i="1" dirty="0" smtClean="0">
                <a:solidFill>
                  <a:srgbClr val="002060"/>
                </a:solidFill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obsahuje</a:t>
            </a:r>
            <a:r>
              <a:rPr lang="en-US" sz="2400" b="1" i="1" dirty="0" smtClean="0">
                <a:solidFill>
                  <a:srgbClr val="002060"/>
                </a:solidFill>
              </a:rPr>
              <a:t>-li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buď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znak</a:t>
            </a:r>
            <a:r>
              <a:rPr lang="en-US" sz="2400" b="1" i="1" dirty="0" smtClean="0">
                <a:solidFill>
                  <a:srgbClr val="002060"/>
                </a:solidFill>
              </a:rPr>
              <a:t> MDT,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nebo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údaj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skupiny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Konspektu</a:t>
            </a:r>
            <a:r>
              <a:rPr lang="en-US" sz="2400" b="1" i="1" dirty="0" smtClean="0">
                <a:solidFill>
                  <a:srgbClr val="002060"/>
                </a:solidFill>
              </a:rPr>
              <a:t>.</a:t>
            </a:r>
            <a:endParaRPr lang="cs-CZ" sz="2400" b="1" i="1" dirty="0" smtClean="0">
              <a:solidFill>
                <a:srgbClr val="00206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655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– pro zápis označení formy žánru</a:t>
            </a:r>
          </a:p>
          <a:p>
            <a:r>
              <a:rPr lang="cs-CZ" sz="2800" b="1" dirty="0">
                <a:solidFill>
                  <a:srgbClr val="C00000"/>
                </a:solidFill>
                <a:cs typeface="Arabic Typesetting" pitchFamily="66" charset="-78"/>
              </a:rPr>
              <a:t>650</a:t>
            </a:r>
            <a:r>
              <a:rPr lang="cs-CZ" sz="2800" dirty="0" smtClean="0"/>
              <a:t> </a:t>
            </a:r>
            <a:r>
              <a:rPr lang="cs-CZ" sz="2800" b="1" dirty="0">
                <a:solidFill>
                  <a:srgbClr val="002060"/>
                </a:solidFill>
                <a:cs typeface="Arabic Typesetting" pitchFamily="66" charset="-78"/>
              </a:rPr>
              <a:t>– pro zápis </a:t>
            </a:r>
            <a:r>
              <a:rPr lang="cs-CZ" sz="2800" b="1" dirty="0">
                <a:solidFill>
                  <a:srgbClr val="C00000"/>
                </a:solidFill>
                <a:cs typeface="Arabic Typesetting" pitchFamily="66" charset="-78"/>
              </a:rPr>
              <a:t>minimálně jednoho tematického termínu s vazbou na autorizované systémy* </a:t>
            </a:r>
          </a:p>
          <a:p>
            <a:r>
              <a:rPr lang="cs-CZ" sz="2800" b="1" dirty="0">
                <a:solidFill>
                  <a:srgbClr val="002060"/>
                </a:solidFill>
                <a:cs typeface="Arabic Typesetting" pitchFamily="66" charset="-78"/>
              </a:rPr>
              <a:t>*</a:t>
            </a:r>
            <a:r>
              <a:rPr lang="cs-CZ" sz="2400" b="1" i="1" dirty="0">
                <a:solidFill>
                  <a:srgbClr val="002060"/>
                </a:solidFill>
                <a:cs typeface="Arabic Typesetting" pitchFamily="66" charset="-78"/>
              </a:rPr>
              <a:t>Doporučuje se však uvést </a:t>
            </a:r>
            <a:r>
              <a:rPr lang="cs-CZ" sz="2400" b="1" i="1" dirty="0">
                <a:solidFill>
                  <a:srgbClr val="C00000"/>
                </a:solidFill>
                <a:cs typeface="Arabic Typesetting" pitchFamily="66" charset="-78"/>
              </a:rPr>
              <a:t>všechny odpovídající věcné </a:t>
            </a:r>
            <a:r>
              <a:rPr lang="cs-CZ" sz="2400" b="1" i="1" dirty="0">
                <a:solidFill>
                  <a:srgbClr val="002060"/>
                </a:solidFill>
                <a:cs typeface="Arabic Typesetting" pitchFamily="66" charset="-78"/>
              </a:rPr>
              <a:t>selekční prvky, které jsou potřebné k vyjádření obsahu dokumentu, a to s vazbou na autorizované systémy</a:t>
            </a:r>
          </a:p>
          <a:p>
            <a:r>
              <a:rPr lang="cs-CZ" sz="2400" b="1" i="1" dirty="0">
                <a:solidFill>
                  <a:srgbClr val="002060"/>
                </a:solidFill>
                <a:cs typeface="Arabic Typesetting" pitchFamily="66" charset="-78"/>
              </a:rPr>
              <a:t>Doporučení se vztahuje na věcný popis </a:t>
            </a:r>
            <a:r>
              <a:rPr lang="cs-CZ" sz="2400" b="1" i="1" dirty="0">
                <a:solidFill>
                  <a:srgbClr val="C00000"/>
                </a:solidFill>
                <a:cs typeface="Arabic Typesetting" pitchFamily="66" charset="-78"/>
              </a:rPr>
              <a:t>naučné literatury</a:t>
            </a:r>
            <a:r>
              <a:rPr lang="cs-CZ" sz="2400" b="1" i="1" dirty="0">
                <a:solidFill>
                  <a:srgbClr val="002060"/>
                </a:solidFill>
                <a:cs typeface="Arabic Typesetting" pitchFamily="66" charset="-78"/>
              </a:rPr>
              <a:t>, věcný popis beletrie se nemění</a:t>
            </a:r>
            <a:r>
              <a:rPr lang="cs-CZ" sz="2400" i="1" dirty="0"/>
              <a:t>.</a:t>
            </a:r>
          </a:p>
          <a:p>
            <a:pPr>
              <a:buNone/>
            </a:pPr>
            <a:endParaRPr lang="cs-CZ" sz="2800" b="1" dirty="0">
              <a:solidFill>
                <a:srgbClr val="002060"/>
              </a:solidFill>
              <a:cs typeface="Arabic Typesetting" pitchFamily="66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405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200" b="1" smtClean="0">
                <a:solidFill>
                  <a:srgbClr val="002060"/>
                </a:solidFill>
                <a:cs typeface="Arabic Typesetting" pitchFamily="66" charset="-78"/>
              </a:rPr>
              <a:t>Úplný záznam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184576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Pole 043 </a:t>
            </a:r>
            <a:r>
              <a:rPr lang="cs-CZ" altLang="cs-CZ" sz="2400" b="1" dirty="0">
                <a:solidFill>
                  <a:srgbClr val="000066"/>
                </a:solidFill>
              </a:rPr>
              <a:t>– kód geografické oblasti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Pole 045 </a:t>
            </a:r>
            <a:r>
              <a:rPr lang="cs-CZ" altLang="cs-CZ" sz="2400" b="1" dirty="0">
                <a:solidFill>
                  <a:srgbClr val="000066"/>
                </a:solidFill>
              </a:rPr>
              <a:t>– chronologický kód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Pole 072 </a:t>
            </a:r>
            <a:r>
              <a:rPr lang="cs-CZ" altLang="cs-CZ" sz="2400" b="1" dirty="0">
                <a:solidFill>
                  <a:srgbClr val="000066"/>
                </a:solidFill>
              </a:rPr>
              <a:t>– předmětová kategorie/skupina Konspektu 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Pole 080 </a:t>
            </a:r>
            <a:r>
              <a:rPr lang="cs-CZ" altLang="cs-CZ" sz="2400" b="1" dirty="0">
                <a:solidFill>
                  <a:srgbClr val="000066"/>
                </a:solidFill>
              </a:rPr>
              <a:t>– MDT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400" b="1" dirty="0" smtClean="0">
                <a:solidFill>
                  <a:srgbClr val="C00000"/>
                </a:solidFill>
              </a:rPr>
              <a:t>Pole </a:t>
            </a:r>
            <a:r>
              <a:rPr lang="cs-CZ" altLang="cs-CZ" sz="2400" b="1" dirty="0">
                <a:solidFill>
                  <a:srgbClr val="C00000"/>
                </a:solidFill>
              </a:rPr>
              <a:t>600 </a:t>
            </a:r>
            <a:r>
              <a:rPr lang="cs-CZ" altLang="cs-CZ" sz="2400" b="1" dirty="0">
                <a:solidFill>
                  <a:srgbClr val="000066"/>
                </a:solidFill>
              </a:rPr>
              <a:t>– osobní jméno použité jako předmět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Pole 610 </a:t>
            </a:r>
            <a:r>
              <a:rPr lang="cs-CZ" altLang="cs-CZ" sz="2400" b="1" dirty="0">
                <a:solidFill>
                  <a:srgbClr val="000066"/>
                </a:solidFill>
              </a:rPr>
              <a:t>– jméno korporace použité jako předmět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Pole 611 </a:t>
            </a:r>
            <a:r>
              <a:rPr lang="cs-CZ" altLang="cs-CZ" sz="2400" b="1" dirty="0">
                <a:solidFill>
                  <a:srgbClr val="000066"/>
                </a:solidFill>
              </a:rPr>
              <a:t>– jméno  akce použité jako předmět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Pole 630 </a:t>
            </a:r>
            <a:r>
              <a:rPr lang="cs-CZ" altLang="cs-CZ" sz="2400" b="1" dirty="0">
                <a:solidFill>
                  <a:srgbClr val="000066"/>
                </a:solidFill>
              </a:rPr>
              <a:t>– název použitý jako předmět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Pole 648 </a:t>
            </a:r>
            <a:r>
              <a:rPr lang="cs-CZ" altLang="cs-CZ" sz="2400" b="1" dirty="0">
                <a:solidFill>
                  <a:srgbClr val="000066"/>
                </a:solidFill>
              </a:rPr>
              <a:t>– chronologický údaj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Pole 650 </a:t>
            </a:r>
            <a:r>
              <a:rPr lang="cs-CZ" altLang="cs-CZ" sz="2400" b="1" dirty="0">
                <a:solidFill>
                  <a:srgbClr val="000066"/>
                </a:solidFill>
              </a:rPr>
              <a:t>– věcné téma použité jako předmět   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Pole 651 </a:t>
            </a:r>
            <a:r>
              <a:rPr lang="cs-CZ" altLang="cs-CZ" sz="2400" b="1" dirty="0">
                <a:solidFill>
                  <a:srgbClr val="000066"/>
                </a:solidFill>
              </a:rPr>
              <a:t>– geografické jméno použité jako předmět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Pole 655</a:t>
            </a:r>
            <a:r>
              <a:rPr lang="cs-CZ" altLang="cs-CZ" sz="2400" b="1" dirty="0">
                <a:solidFill>
                  <a:srgbClr val="000066"/>
                </a:solidFill>
              </a:rPr>
              <a:t> – forma, žánr či fyzické vlastnosti dokumentu 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cs-CZ" altLang="cs-CZ" sz="2400" b="1" dirty="0">
                <a:solidFill>
                  <a:srgbClr val="000066"/>
                </a:solidFill>
              </a:rPr>
              <a:t>                                                                  použité jako předmět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Pole 653 </a:t>
            </a:r>
            <a:r>
              <a:rPr lang="cs-CZ" altLang="cs-CZ" sz="2400" b="1" dirty="0">
                <a:solidFill>
                  <a:srgbClr val="000066"/>
                </a:solidFill>
              </a:rPr>
              <a:t>– volně tvořené předmětové termíny</a:t>
            </a:r>
          </a:p>
          <a:p>
            <a:pPr>
              <a:buNone/>
            </a:pPr>
            <a:endParaRPr lang="cs-CZ" sz="2800" b="1" dirty="0" smtClean="0">
              <a:solidFill>
                <a:srgbClr val="002060"/>
              </a:solidFill>
              <a:cs typeface="Arabic Typesetting" pitchFamily="66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405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47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301608" cy="980728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smtClean="0"/>
              <a:t/>
            </a:r>
            <a:br>
              <a:rPr lang="cs-CZ" sz="2700" smtClean="0"/>
            </a:br>
            <a:r>
              <a:rPr lang="cs-CZ" sz="2200" b="1" smtClean="0">
                <a:solidFill>
                  <a:srgbClr val="C00000"/>
                </a:solidFill>
              </a:rPr>
              <a:t>Po dlouhé nemoci zemřel ředitel jáchymovské školy Jan Musil : minulý týden se rodina i pozůstalí rozloučili s osobností, jež měnila tvář Jáchymovská / Zdeněk Hnízdil. --  il. In: Karlovarský deník…</a:t>
            </a:r>
            <a:endParaRPr lang="en-US" sz="2200" b="1" smtClean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48</a:t>
            </a:fld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001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196752"/>
          </a:xfrm>
        </p:spPr>
        <p:txBody>
          <a:bodyPr>
            <a:normAutofit/>
          </a:bodyPr>
          <a:lstStyle/>
          <a:p>
            <a:pPr algn="l"/>
            <a:r>
              <a:rPr lang="cs-CZ" sz="2000" b="1" smtClean="0">
                <a:solidFill>
                  <a:srgbClr val="C00000"/>
                </a:solidFill>
              </a:rPr>
              <a:t>Pověsti Rychnovska vychází po tři čtvrtě století / [autor recenze]Václav Šplíchal. --  4 il. In: Rychnovský deník. -- ISSN 1802-1050. -- Roč. 24, č. 10 (20150113), s. 8</a:t>
            </a:r>
            <a:endParaRPr lang="en-US" sz="2000" b="1" smtClean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49</a:t>
            </a:fld>
            <a:endParaRPr lang="cs-CZ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96944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cs-CZ" sz="3200" b="1" smtClean="0">
                <a:solidFill>
                  <a:srgbClr val="002060"/>
                </a:solidFill>
                <a:cs typeface="Arabic Typesetting" pitchFamily="66" charset="-78"/>
              </a:rPr>
              <a:t>Autority versus entity (reálného světa)</a:t>
            </a:r>
            <a:endParaRPr lang="cs-CZ" sz="3200" b="1" dirty="0" smtClean="0">
              <a:solidFill>
                <a:srgbClr val="002060"/>
              </a:solidFill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200" b="1" smtClean="0">
                <a:solidFill>
                  <a:srgbClr val="C00000"/>
                </a:solidFill>
              </a:rPr>
              <a:t>Tradiční autoritní soubory </a:t>
            </a:r>
          </a:p>
          <a:p>
            <a:r>
              <a:rPr lang="cs-CZ" sz="2200" b="1" smtClean="0">
                <a:solidFill>
                  <a:srgbClr val="002060"/>
                </a:solidFill>
                <a:cs typeface="Arabic Typesetting" pitchFamily="66" charset="-78"/>
              </a:rPr>
              <a:t>Důraz na tvorbu a údržbu autoritních souborů standardních selekčních prvků používaných v knihovnických systémech</a:t>
            </a:r>
          </a:p>
          <a:p>
            <a:pPr lvl="1"/>
            <a:r>
              <a:rPr lang="cs-CZ" sz="2200" b="1" smtClean="0">
                <a:solidFill>
                  <a:srgbClr val="002060"/>
                </a:solidFill>
                <a:cs typeface="Arabic Typesetting" pitchFamily="66" charset="-78"/>
              </a:rPr>
              <a:t>Důraz na záhlaví, pojmenování dané entity a maximálně variantní formy jména</a:t>
            </a:r>
          </a:p>
          <a:p>
            <a:pPr lvl="1"/>
            <a:r>
              <a:rPr lang="cs-CZ" sz="2200" b="1" smtClean="0">
                <a:solidFill>
                  <a:srgbClr val="002060"/>
                </a:solidFill>
                <a:cs typeface="Arabic Typesetting" pitchFamily="66" charset="-78"/>
              </a:rPr>
              <a:t>další prvky nejsou tak důležité, významné (doplníme je, až…)</a:t>
            </a:r>
          </a:p>
          <a:p>
            <a:pPr lvl="1"/>
            <a:r>
              <a:rPr lang="cs-CZ" sz="2200" b="1" smtClean="0">
                <a:solidFill>
                  <a:srgbClr val="002060"/>
                </a:solidFill>
                <a:cs typeface="Arabic Typesetting" pitchFamily="66" charset="-78"/>
              </a:rPr>
              <a:t>Zásada „nesprávně, ale jednotně“ – abychom mohli opravit globálně</a:t>
            </a:r>
          </a:p>
          <a:p>
            <a:pPr>
              <a:buNone/>
            </a:pPr>
            <a:r>
              <a:rPr lang="cs-CZ" sz="2200" b="1" smtClean="0">
                <a:solidFill>
                  <a:srgbClr val="002060"/>
                </a:solidFill>
                <a:cs typeface="Arabic Typesetting" pitchFamily="66" charset="-78"/>
              </a:rPr>
              <a:t>Nyní </a:t>
            </a:r>
          </a:p>
          <a:p>
            <a:pPr>
              <a:buNone/>
            </a:pPr>
            <a:r>
              <a:rPr lang="cs-CZ" sz="2200" b="1" smtClean="0">
                <a:solidFill>
                  <a:srgbClr val="C00000"/>
                </a:solidFill>
                <a:cs typeface="Arabic Typesetting" pitchFamily="66" charset="-78"/>
              </a:rPr>
              <a:t>Kooperace s paměťovými institucemi, požadavky uživatelů</a:t>
            </a:r>
          </a:p>
          <a:p>
            <a:pPr lvl="1">
              <a:buNone/>
            </a:pPr>
            <a:r>
              <a:rPr lang="cs-CZ" sz="2200" b="1" smtClean="0">
                <a:solidFill>
                  <a:srgbClr val="002060"/>
                </a:solidFill>
                <a:cs typeface="Arabic Typesetting" pitchFamily="66" charset="-78"/>
              </a:rPr>
              <a:t>katalogy nové generace, discovery systémy, sémantický web, linked open data</a:t>
            </a:r>
          </a:p>
          <a:p>
            <a:r>
              <a:rPr lang="cs-CZ" sz="2200" b="1" smtClean="0">
                <a:solidFill>
                  <a:srgbClr val="002060"/>
                </a:solidFill>
                <a:cs typeface="Arabic Typesetting" pitchFamily="66" charset="-78"/>
              </a:rPr>
              <a:t>Důraz </a:t>
            </a:r>
            <a:r>
              <a:rPr lang="cs-CZ" sz="2200" b="1" smtClean="0">
                <a:solidFill>
                  <a:srgbClr val="C00000"/>
                </a:solidFill>
                <a:cs typeface="Arabic Typesetting" pitchFamily="66" charset="-78"/>
              </a:rPr>
              <a:t>na entity, které jsou odrazem reálného světa</a:t>
            </a:r>
            <a:r>
              <a:rPr lang="cs-CZ" sz="2200" b="1" smtClean="0">
                <a:solidFill>
                  <a:srgbClr val="002060"/>
                </a:solidFill>
                <a:cs typeface="Arabic Typesetting" pitchFamily="66" charset="-78"/>
              </a:rPr>
              <a:t>, tedy</a:t>
            </a:r>
          </a:p>
          <a:p>
            <a:pPr lvl="1"/>
            <a:r>
              <a:rPr lang="cs-CZ" sz="2200" b="1" smtClean="0">
                <a:solidFill>
                  <a:srgbClr val="002060"/>
                </a:solidFill>
                <a:cs typeface="Arabic Typesetting" pitchFamily="66" charset="-78"/>
              </a:rPr>
              <a:t>Netolerance  chybných pojmenování, zásada jednotně, ale především správně</a:t>
            </a:r>
          </a:p>
          <a:p>
            <a:pPr lvl="1"/>
            <a:r>
              <a:rPr lang="cs-CZ" sz="2200" b="1" smtClean="0">
                <a:solidFill>
                  <a:srgbClr val="002060"/>
                </a:solidFill>
                <a:cs typeface="Arabic Typesetting" pitchFamily="66" charset="-78"/>
              </a:rPr>
              <a:t>Důraz na </a:t>
            </a:r>
            <a:r>
              <a:rPr lang="cs-CZ" sz="2200" b="1" smtClean="0">
                <a:solidFill>
                  <a:srgbClr val="C00000"/>
                </a:solidFill>
                <a:cs typeface="Arabic Typesetting" pitchFamily="66" charset="-78"/>
              </a:rPr>
              <a:t>atributy</a:t>
            </a:r>
            <a:r>
              <a:rPr lang="cs-CZ" sz="2200" b="1" smtClean="0">
                <a:solidFill>
                  <a:srgbClr val="002060"/>
                </a:solidFill>
                <a:cs typeface="Arabic Typesetting" pitchFamily="66" charset="-78"/>
              </a:rPr>
              <a:t> (charakteristiky, vlastnosti) a </a:t>
            </a:r>
            <a:r>
              <a:rPr lang="cs-CZ" sz="2200" b="1" smtClean="0">
                <a:solidFill>
                  <a:srgbClr val="C00000"/>
                </a:solidFill>
                <a:cs typeface="Arabic Typesetting" pitchFamily="66" charset="-78"/>
              </a:rPr>
              <a:t>vazby/vztahy,</a:t>
            </a:r>
            <a:r>
              <a:rPr lang="cs-CZ" sz="2200" b="1" smtClean="0">
                <a:solidFill>
                  <a:srgbClr val="002060"/>
                </a:solidFill>
                <a:cs typeface="Arabic Typesetting" pitchFamily="66" charset="-78"/>
              </a:rPr>
              <a:t> do kterých entity vstupují</a:t>
            </a:r>
          </a:p>
          <a:p>
            <a:pPr lvl="1"/>
            <a:r>
              <a:rPr lang="cs-CZ" sz="2200" b="1" smtClean="0">
                <a:solidFill>
                  <a:srgbClr val="002060"/>
                </a:solidFill>
                <a:cs typeface="Arabic Typesetting" pitchFamily="66" charset="-78"/>
              </a:rPr>
              <a:t>Role autoritních selekčních prvků v autoritních záznamech jiných typů </a:t>
            </a:r>
          </a:p>
          <a:p>
            <a:endParaRPr lang="cs-CZ" sz="22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pPr lvl="1"/>
            <a:endParaRPr lang="cs-CZ" sz="2400" b="1" dirty="0" smtClean="0">
              <a:solidFill>
                <a:srgbClr val="002060"/>
              </a:solidFill>
              <a:cs typeface="Arabic Typesetting" pitchFamily="66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405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2000" b="1" smtClean="0">
                <a:solidFill>
                  <a:srgbClr val="C00000"/>
                </a:solidFill>
              </a:rPr>
              <a:t>Dvojité výročí Hugo V. Sáňky (1859-1929) 150 let od narození, 80 let od úmrtí / Petr Kostrhun. --  1 il. In: Pravěk : časopis moravských a slezských archeologů. Nová řada…</a:t>
            </a:r>
            <a:endParaRPr lang="en-US" sz="2000" b="1" smtClean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568952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50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51</a:t>
            </a:fld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692697"/>
            <a:ext cx="8010525" cy="51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cs-CZ" sz="2200" b="1" smtClean="0">
                <a:solidFill>
                  <a:srgbClr val="C00000"/>
                </a:solidFill>
              </a:rPr>
              <a:t>Trojrole Antonína Procházky v Jednotce intenzivní lásky / [autor recenze] -mc-. --  3 il. In: Divadlo J.K. Tyla v Plzni - Plzeňská divadelní revue. ..</a:t>
            </a:r>
            <a:endParaRPr lang="en-US" sz="2200" b="1" smtClean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52</a:t>
            </a:fld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1"/>
            <a:ext cx="81369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smtClean="0">
                <a:solidFill>
                  <a:srgbClr val="C00000"/>
                </a:solidFill>
              </a:rPr>
              <a:t/>
            </a:r>
            <a:br>
              <a:rPr lang="cs-CZ" sz="2700" smtClean="0">
                <a:solidFill>
                  <a:srgbClr val="C00000"/>
                </a:solidFill>
              </a:rPr>
            </a:br>
            <a:r>
              <a:rPr lang="cs-CZ" sz="2700" smtClean="0">
                <a:solidFill>
                  <a:srgbClr val="C00000"/>
                </a:solidFill>
              </a:rPr>
              <a:t>Jan Tomáš Kužník byl rázovitý kantor a písničkář z Kojetína : toulky regionem / Jiří Lapáček. --  1 il.</a:t>
            </a:r>
            <a:br>
              <a:rPr lang="cs-CZ" sz="2700" smtClean="0">
                <a:solidFill>
                  <a:srgbClr val="C00000"/>
                </a:solidFill>
              </a:rPr>
            </a:br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53</a:t>
            </a:fld>
            <a:endParaRPr lang="cs-CZ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4249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200" b="1" smtClean="0">
                <a:solidFill>
                  <a:srgbClr val="002060"/>
                </a:solidFill>
                <a:cs typeface="Arabic Typesetting" pitchFamily="66" charset="-78"/>
              </a:rPr>
              <a:t>Role autorit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3285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3000" b="1" dirty="0" smtClean="0">
                <a:solidFill>
                  <a:srgbClr val="002060"/>
                </a:solidFill>
                <a:cs typeface="Arabic Typesetting" pitchFamily="66" charset="-78"/>
              </a:rPr>
              <a:t>Autorizované selekční údaje se používají</a:t>
            </a:r>
          </a:p>
          <a:p>
            <a:pPr>
              <a:buNone/>
            </a:pPr>
            <a:r>
              <a:rPr lang="cs-CZ" sz="3000" b="1" dirty="0" smtClean="0">
                <a:solidFill>
                  <a:srgbClr val="002060"/>
                </a:solidFill>
                <a:cs typeface="Arabic Typesetting" pitchFamily="66" charset="-78"/>
              </a:rPr>
              <a:t>V </a:t>
            </a:r>
            <a:r>
              <a:rPr lang="cs-CZ" sz="3000" b="1" dirty="0" smtClean="0">
                <a:solidFill>
                  <a:srgbClr val="C00000"/>
                </a:solidFill>
                <a:cs typeface="Arabic Typesetting" pitchFamily="66" charset="-78"/>
              </a:rPr>
              <a:t>bibliografických</a:t>
            </a:r>
            <a:r>
              <a:rPr lang="cs-CZ" sz="3000" b="1" dirty="0" smtClean="0">
                <a:solidFill>
                  <a:srgbClr val="002060"/>
                </a:solidFill>
                <a:cs typeface="Arabic Typesetting" pitchFamily="66" charset="-78"/>
              </a:rPr>
              <a:t> záznamech při formování/používání </a:t>
            </a:r>
          </a:p>
          <a:p>
            <a:pPr lvl="1"/>
            <a:r>
              <a:rPr lang="cs-CZ" sz="2600" b="1" dirty="0" smtClean="0">
                <a:solidFill>
                  <a:srgbClr val="002060"/>
                </a:solidFill>
                <a:cs typeface="Arabic Typesetting" pitchFamily="66" charset="-78"/>
              </a:rPr>
              <a:t>základních  selekčních údajů jmenných, např. </a:t>
            </a:r>
            <a:r>
              <a:rPr lang="cs-CZ" sz="2600" b="1" i="1" dirty="0" smtClean="0">
                <a:solidFill>
                  <a:srgbClr val="002060"/>
                </a:solidFill>
                <a:cs typeface="Arabic Typesetting" pitchFamily="66" charset="-78"/>
              </a:rPr>
              <a:t>autorizovaný selekční údaj pro tvůrce díla</a:t>
            </a:r>
          </a:p>
          <a:p>
            <a:pPr lvl="1"/>
            <a:r>
              <a:rPr lang="cs-CZ" sz="2600" b="1" dirty="0" smtClean="0">
                <a:solidFill>
                  <a:srgbClr val="002060"/>
                </a:solidFill>
                <a:cs typeface="Arabic Typesetting" pitchFamily="66" charset="-78"/>
              </a:rPr>
              <a:t>doplňkových  </a:t>
            </a:r>
            <a:r>
              <a:rPr lang="cs-CZ" sz="2600" b="1" dirty="0">
                <a:solidFill>
                  <a:srgbClr val="002060"/>
                </a:solidFill>
                <a:cs typeface="Arabic Typesetting" pitchFamily="66" charset="-78"/>
              </a:rPr>
              <a:t>selekčních údajů </a:t>
            </a:r>
            <a:r>
              <a:rPr lang="cs-CZ" sz="2600" b="1" dirty="0" smtClean="0">
                <a:solidFill>
                  <a:srgbClr val="002060"/>
                </a:solidFill>
                <a:cs typeface="Arabic Typesetting" pitchFamily="66" charset="-78"/>
              </a:rPr>
              <a:t>jmenných, např. </a:t>
            </a:r>
            <a:r>
              <a:rPr lang="cs-CZ" sz="2600" b="1" i="1" dirty="0" smtClean="0">
                <a:solidFill>
                  <a:srgbClr val="002060"/>
                </a:solidFill>
                <a:cs typeface="Arabic Typesetting" pitchFamily="66" charset="-78"/>
              </a:rPr>
              <a:t>autorizovaný selekční údaj pro jména dalších osob, korporací… </a:t>
            </a:r>
            <a:endParaRPr lang="cs-CZ" sz="2600" b="1" i="1" dirty="0">
              <a:solidFill>
                <a:srgbClr val="002060"/>
              </a:solidFill>
              <a:cs typeface="Arabic Typesetting" pitchFamily="66" charset="-78"/>
            </a:endParaRPr>
          </a:p>
          <a:p>
            <a:pPr lvl="1"/>
            <a:r>
              <a:rPr lang="cs-CZ" sz="2600" b="1" dirty="0" smtClean="0">
                <a:solidFill>
                  <a:srgbClr val="002060"/>
                </a:solidFill>
                <a:cs typeface="Arabic Typesetting" pitchFamily="66" charset="-78"/>
              </a:rPr>
              <a:t>doplňkových  </a:t>
            </a:r>
            <a:r>
              <a:rPr lang="cs-CZ" sz="2600" b="1" dirty="0">
                <a:solidFill>
                  <a:srgbClr val="002060"/>
                </a:solidFill>
                <a:cs typeface="Arabic Typesetting" pitchFamily="66" charset="-78"/>
              </a:rPr>
              <a:t>selekčních údajů </a:t>
            </a:r>
            <a:r>
              <a:rPr lang="cs-CZ" sz="2600" b="1" dirty="0" smtClean="0">
                <a:solidFill>
                  <a:srgbClr val="002060"/>
                </a:solidFill>
                <a:cs typeface="Arabic Typesetting" pitchFamily="66" charset="-78"/>
              </a:rPr>
              <a:t>věcných, např. </a:t>
            </a:r>
            <a:r>
              <a:rPr lang="cs-CZ" sz="2600" b="1" i="1" dirty="0" smtClean="0">
                <a:solidFill>
                  <a:srgbClr val="002060"/>
                </a:solidFill>
                <a:cs typeface="Arabic Typesetting" pitchFamily="66" charset="-78"/>
              </a:rPr>
              <a:t>autorizovaný selekční údaj pro předmět, téma informačního zdroje</a:t>
            </a:r>
          </a:p>
          <a:p>
            <a:pPr marL="57150" indent="0">
              <a:buNone/>
            </a:pPr>
            <a:r>
              <a:rPr lang="cs-CZ" sz="3400" b="1" dirty="0" smtClean="0">
                <a:solidFill>
                  <a:srgbClr val="002060"/>
                </a:solidFill>
                <a:cs typeface="Arabic Typesetting" pitchFamily="66" charset="-78"/>
              </a:rPr>
              <a:t>V </a:t>
            </a:r>
            <a:r>
              <a:rPr lang="cs-CZ" sz="3400" b="1" dirty="0" smtClean="0">
                <a:solidFill>
                  <a:srgbClr val="C00000"/>
                </a:solidFill>
                <a:cs typeface="Arabic Typesetting" pitchFamily="66" charset="-78"/>
              </a:rPr>
              <a:t>autoritních</a:t>
            </a:r>
            <a:r>
              <a:rPr lang="cs-CZ" sz="3400" b="1" dirty="0" smtClean="0">
                <a:solidFill>
                  <a:srgbClr val="002060"/>
                </a:solidFill>
                <a:cs typeface="Arabic Typesetting" pitchFamily="66" charset="-78"/>
              </a:rPr>
              <a:t> záznamech </a:t>
            </a:r>
            <a:r>
              <a:rPr lang="cs-CZ" sz="3400" b="1" dirty="0" smtClean="0">
                <a:solidFill>
                  <a:srgbClr val="C00000"/>
                </a:solidFill>
                <a:cs typeface="Arabic Typesetting" pitchFamily="66" charset="-78"/>
              </a:rPr>
              <a:t>jiných typů entit</a:t>
            </a:r>
            <a:r>
              <a:rPr lang="cs-CZ" sz="3400" b="1" dirty="0" smtClean="0">
                <a:solidFill>
                  <a:srgbClr val="002060"/>
                </a:solidFill>
                <a:cs typeface="Arabic Typesetting" pitchFamily="66" charset="-78"/>
              </a:rPr>
              <a:t>,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např. v AUT záznamu entity </a:t>
            </a:r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„osoba“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pro zápis atributů/vlastností této entity, tedy</a:t>
            </a:r>
          </a:p>
          <a:p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místa 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(narození, úmrtí, působení, …)</a:t>
            </a:r>
          </a:p>
          <a:p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povolání, zaměstnání, obor působnosti</a:t>
            </a:r>
          </a:p>
          <a:p>
            <a:r>
              <a:rPr lang="cs-CZ" sz="2800" b="1" dirty="0" smtClean="0">
                <a:solidFill>
                  <a:srgbClr val="C00000"/>
                </a:solidFill>
                <a:cs typeface="Arabic Typesetting" pitchFamily="66" charset="-78"/>
              </a:rPr>
              <a:t>dalších informací</a:t>
            </a:r>
            <a:r>
              <a:rPr lang="cs-CZ" sz="2800" b="1" dirty="0" smtClean="0">
                <a:solidFill>
                  <a:srgbClr val="002060"/>
                </a:solidFill>
                <a:cs typeface="Arabic Typesetting" pitchFamily="66" charset="-78"/>
              </a:rPr>
              <a:t> souvisejících s danou entitou…</a:t>
            </a:r>
          </a:p>
          <a:p>
            <a:pPr>
              <a:buNone/>
            </a:pPr>
            <a:endParaRPr lang="cs-CZ" sz="22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pPr lvl="2">
              <a:buNone/>
            </a:pPr>
            <a:endParaRPr lang="cs-CZ" sz="2600" b="1" dirty="0" smtClean="0">
              <a:solidFill>
                <a:srgbClr val="002060"/>
              </a:solidFill>
              <a:cs typeface="Arabic Typesetting" pitchFamily="66" charset="-78"/>
            </a:endParaRPr>
          </a:p>
          <a:p>
            <a:pPr lvl="1"/>
            <a:endParaRPr lang="cs-CZ" sz="2400" b="1" dirty="0" smtClean="0">
              <a:solidFill>
                <a:srgbClr val="002060"/>
              </a:solidFill>
              <a:cs typeface="Arabic Typesetting" pitchFamily="66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405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200" b="1" smtClean="0">
                <a:solidFill>
                  <a:srgbClr val="002060"/>
                </a:solidFill>
              </a:rPr>
              <a:t>Geografické autority se používají</a:t>
            </a:r>
            <a:endParaRPr lang="cs-CZ" sz="32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V </a:t>
            </a:r>
            <a:r>
              <a:rPr lang="cs-CZ" sz="2400" b="1" dirty="0" smtClean="0">
                <a:solidFill>
                  <a:srgbClr val="C00000"/>
                </a:solidFill>
              </a:rPr>
              <a:t>autoritních</a:t>
            </a:r>
            <a:r>
              <a:rPr lang="cs-CZ" sz="2400" b="1" dirty="0" smtClean="0">
                <a:solidFill>
                  <a:srgbClr val="002060"/>
                </a:solidFill>
              </a:rPr>
              <a:t> záznamech</a:t>
            </a:r>
          </a:p>
          <a:p>
            <a:pPr lvl="0"/>
            <a:r>
              <a:rPr lang="cs-CZ" sz="2400" b="1" dirty="0" smtClean="0">
                <a:solidFill>
                  <a:srgbClr val="002060"/>
                </a:solidFill>
              </a:rPr>
              <a:t>K označení </a:t>
            </a:r>
            <a:r>
              <a:rPr lang="cs-CZ" sz="2400" b="1" dirty="0" smtClean="0">
                <a:solidFill>
                  <a:srgbClr val="C00000"/>
                </a:solidFill>
              </a:rPr>
              <a:t>místa/míst </a:t>
            </a:r>
            <a:r>
              <a:rPr lang="cs-CZ" sz="2400" b="1" dirty="0" smtClean="0">
                <a:solidFill>
                  <a:srgbClr val="002060"/>
                </a:solidFill>
              </a:rPr>
              <a:t>souvisejících </a:t>
            </a:r>
            <a:r>
              <a:rPr lang="cs-CZ" sz="2400" b="1" dirty="0" smtClean="0">
                <a:solidFill>
                  <a:srgbClr val="C00000"/>
                </a:solidFill>
              </a:rPr>
              <a:t>s dílem </a:t>
            </a:r>
            <a:r>
              <a:rPr lang="cs-CZ" sz="2400" b="1" dirty="0" smtClean="0">
                <a:solidFill>
                  <a:srgbClr val="002060"/>
                </a:solidFill>
              </a:rPr>
              <a:t>(</a:t>
            </a:r>
            <a:r>
              <a:rPr lang="cs-CZ" sz="2400" b="1" dirty="0" smtClean="0">
                <a:solidFill>
                  <a:srgbClr val="C00000"/>
                </a:solidFill>
              </a:rPr>
              <a:t>6.5</a:t>
            </a:r>
            <a:r>
              <a:rPr lang="cs-CZ" sz="2400" b="1" dirty="0" smtClean="0">
                <a:solidFill>
                  <a:srgbClr val="002060"/>
                </a:solidFill>
              </a:rPr>
              <a:t>) – </a:t>
            </a:r>
            <a:r>
              <a:rPr lang="cs-CZ" sz="2400" b="1" i="1" dirty="0" smtClean="0">
                <a:solidFill>
                  <a:srgbClr val="002060"/>
                </a:solidFill>
              </a:rPr>
              <a:t>např. místo vydání</a:t>
            </a:r>
            <a:endParaRPr lang="cs-CZ" sz="2400" b="1" i="1" dirty="0">
              <a:solidFill>
                <a:srgbClr val="002060"/>
              </a:solidFill>
            </a:endParaRPr>
          </a:p>
          <a:p>
            <a:pPr lvl="0"/>
            <a:r>
              <a:rPr lang="cs-CZ" sz="2400" b="1" dirty="0">
                <a:solidFill>
                  <a:srgbClr val="002060"/>
                </a:solidFill>
              </a:rPr>
              <a:t>k označení </a:t>
            </a:r>
            <a:r>
              <a:rPr lang="cs-CZ" sz="2400" b="1" dirty="0">
                <a:solidFill>
                  <a:srgbClr val="C00000"/>
                </a:solidFill>
              </a:rPr>
              <a:t>místa/míst </a:t>
            </a:r>
            <a:r>
              <a:rPr lang="cs-CZ" sz="2400" b="1" dirty="0">
                <a:solidFill>
                  <a:srgbClr val="002060"/>
                </a:solidFill>
              </a:rPr>
              <a:t>souvisejících s </a:t>
            </a:r>
            <a:r>
              <a:rPr lang="cs-CZ" sz="2400" b="1" dirty="0">
                <a:solidFill>
                  <a:srgbClr val="C00000"/>
                </a:solidFill>
              </a:rPr>
              <a:t>osobou</a:t>
            </a:r>
            <a:r>
              <a:rPr lang="cs-CZ" sz="2400" b="1" dirty="0">
                <a:solidFill>
                  <a:srgbClr val="002060"/>
                </a:solidFill>
              </a:rPr>
              <a:t>, </a:t>
            </a:r>
            <a:r>
              <a:rPr lang="cs-CZ" sz="2400" b="1" i="1" dirty="0">
                <a:solidFill>
                  <a:srgbClr val="002060"/>
                </a:solidFill>
              </a:rPr>
              <a:t>např. místo narození, místo úmrtí, místo bydliště, studia, </a:t>
            </a:r>
            <a:r>
              <a:rPr lang="cs-CZ" sz="2400" b="1" i="1" dirty="0" smtClean="0">
                <a:solidFill>
                  <a:srgbClr val="002060"/>
                </a:solidFill>
              </a:rPr>
              <a:t>zaměstnání </a:t>
            </a:r>
            <a:r>
              <a:rPr lang="cs-CZ" sz="2400" b="1" dirty="0" smtClean="0">
                <a:solidFill>
                  <a:srgbClr val="002060"/>
                </a:solidFill>
              </a:rPr>
              <a:t>(</a:t>
            </a:r>
            <a:r>
              <a:rPr lang="cs-CZ" sz="2400" b="1" dirty="0" smtClean="0">
                <a:solidFill>
                  <a:srgbClr val="C00000"/>
                </a:solidFill>
              </a:rPr>
              <a:t>9.8-9.11</a:t>
            </a:r>
            <a:r>
              <a:rPr lang="cs-CZ" sz="2400" b="1" dirty="0" smtClean="0">
                <a:solidFill>
                  <a:srgbClr val="002060"/>
                </a:solidFill>
              </a:rPr>
              <a:t>)</a:t>
            </a:r>
            <a:endParaRPr lang="cs-CZ" sz="2400" b="1" dirty="0">
              <a:solidFill>
                <a:srgbClr val="002060"/>
              </a:solidFill>
            </a:endParaRPr>
          </a:p>
          <a:p>
            <a:pPr lvl="0"/>
            <a:r>
              <a:rPr lang="cs-CZ" sz="2400" b="1" dirty="0">
                <a:solidFill>
                  <a:srgbClr val="002060"/>
                </a:solidFill>
              </a:rPr>
              <a:t>k označení </a:t>
            </a:r>
            <a:r>
              <a:rPr lang="cs-CZ" sz="2400" b="1" dirty="0">
                <a:solidFill>
                  <a:srgbClr val="C00000"/>
                </a:solidFill>
              </a:rPr>
              <a:t>místa/míst</a:t>
            </a:r>
            <a:r>
              <a:rPr lang="cs-CZ" sz="2400" b="1" dirty="0">
                <a:solidFill>
                  <a:srgbClr val="002060"/>
                </a:solidFill>
              </a:rPr>
              <a:t> souvisejících s </a:t>
            </a:r>
            <a:r>
              <a:rPr lang="cs-CZ" sz="2400" b="1" dirty="0" smtClean="0">
                <a:solidFill>
                  <a:srgbClr val="C00000"/>
                </a:solidFill>
              </a:rPr>
              <a:t>rodem/rodinou</a:t>
            </a:r>
            <a:r>
              <a:rPr lang="cs-CZ" sz="2400" b="1" dirty="0" smtClean="0">
                <a:solidFill>
                  <a:srgbClr val="002060"/>
                </a:solidFill>
              </a:rPr>
              <a:t> (</a:t>
            </a:r>
            <a:r>
              <a:rPr lang="cs-CZ" sz="2400" b="1" dirty="0" smtClean="0">
                <a:solidFill>
                  <a:srgbClr val="C00000"/>
                </a:solidFill>
              </a:rPr>
              <a:t>10.5</a:t>
            </a:r>
            <a:r>
              <a:rPr lang="cs-CZ" sz="2400" b="1" dirty="0" smtClean="0">
                <a:solidFill>
                  <a:srgbClr val="002060"/>
                </a:solidFill>
              </a:rPr>
              <a:t>) </a:t>
            </a:r>
            <a:r>
              <a:rPr lang="cs-CZ" sz="2400" b="1" i="1" dirty="0" smtClean="0">
                <a:solidFill>
                  <a:srgbClr val="002060"/>
                </a:solidFill>
              </a:rPr>
              <a:t>– např. lokalita, panství</a:t>
            </a:r>
            <a:endParaRPr lang="cs-CZ" sz="2400" b="1" i="1" dirty="0">
              <a:solidFill>
                <a:srgbClr val="002060"/>
              </a:solidFill>
            </a:endParaRPr>
          </a:p>
          <a:p>
            <a:pPr lvl="0"/>
            <a:r>
              <a:rPr lang="cs-CZ" sz="2400" b="1" dirty="0">
                <a:solidFill>
                  <a:srgbClr val="002060"/>
                </a:solidFill>
              </a:rPr>
              <a:t>k označení </a:t>
            </a:r>
            <a:r>
              <a:rPr lang="cs-CZ" sz="2400" b="1" dirty="0">
                <a:solidFill>
                  <a:srgbClr val="C00000"/>
                </a:solidFill>
              </a:rPr>
              <a:t>místa/míst</a:t>
            </a:r>
            <a:r>
              <a:rPr lang="cs-CZ" sz="2400" b="1" dirty="0">
                <a:solidFill>
                  <a:srgbClr val="002060"/>
                </a:solidFill>
              </a:rPr>
              <a:t> souvisejících s </a:t>
            </a:r>
            <a:r>
              <a:rPr lang="cs-CZ" sz="2400" b="1" dirty="0">
                <a:solidFill>
                  <a:srgbClr val="C00000"/>
                </a:solidFill>
              </a:rPr>
              <a:t>institucí, </a:t>
            </a:r>
            <a:r>
              <a:rPr lang="cs-CZ" sz="2400" b="1" dirty="0" smtClean="0">
                <a:solidFill>
                  <a:srgbClr val="C00000"/>
                </a:solidFill>
              </a:rPr>
              <a:t>korporací, konferencí </a:t>
            </a:r>
            <a:r>
              <a:rPr lang="cs-CZ" sz="2400" b="1" dirty="0" smtClean="0">
                <a:solidFill>
                  <a:srgbClr val="002060"/>
                </a:solidFill>
              </a:rPr>
              <a:t>(</a:t>
            </a:r>
            <a:r>
              <a:rPr lang="cs-CZ" sz="2400" b="1" dirty="0" smtClean="0">
                <a:solidFill>
                  <a:srgbClr val="C00000"/>
                </a:solidFill>
              </a:rPr>
              <a:t>11.3; 11.13.1.3; 11.13.1.8</a:t>
            </a:r>
            <a:r>
              <a:rPr lang="cs-CZ" sz="2400" b="1" dirty="0" smtClean="0">
                <a:solidFill>
                  <a:srgbClr val="002060"/>
                </a:solidFill>
              </a:rPr>
              <a:t>)  </a:t>
            </a:r>
            <a:r>
              <a:rPr lang="cs-CZ" sz="2400" b="1" i="1" dirty="0" smtClean="0">
                <a:solidFill>
                  <a:srgbClr val="002060"/>
                </a:solidFill>
              </a:rPr>
              <a:t>např. sídlo korporace</a:t>
            </a:r>
          </a:p>
          <a:p>
            <a:pPr lvl="1"/>
            <a:r>
              <a:rPr lang="cs-CZ" sz="2000" b="1" dirty="0" smtClean="0">
                <a:solidFill>
                  <a:srgbClr val="002060"/>
                </a:solidFill>
              </a:rPr>
              <a:t>Zde se používá také k rozlišení korporací se stejnými názvy</a:t>
            </a:r>
          </a:p>
          <a:p>
            <a:pPr lvl="0"/>
            <a:r>
              <a:rPr lang="cs-CZ" sz="2400" b="1" dirty="0">
                <a:solidFill>
                  <a:srgbClr val="002060"/>
                </a:solidFill>
              </a:rPr>
              <a:t>u </a:t>
            </a:r>
            <a:r>
              <a:rPr lang="cs-CZ" sz="2400" b="1" dirty="0">
                <a:solidFill>
                  <a:srgbClr val="C00000"/>
                </a:solidFill>
              </a:rPr>
              <a:t>korporací</a:t>
            </a:r>
            <a:r>
              <a:rPr lang="cs-CZ" sz="2400" b="1" dirty="0">
                <a:solidFill>
                  <a:srgbClr val="002060"/>
                </a:solidFill>
              </a:rPr>
              <a:t> zapsaných pod </a:t>
            </a:r>
            <a:r>
              <a:rPr lang="cs-CZ" sz="2400" b="1" dirty="0">
                <a:solidFill>
                  <a:srgbClr val="C00000"/>
                </a:solidFill>
              </a:rPr>
              <a:t>správním celkem</a:t>
            </a:r>
            <a:r>
              <a:rPr lang="cs-CZ" sz="2400" b="1" dirty="0">
                <a:solidFill>
                  <a:srgbClr val="002060"/>
                </a:solidFill>
              </a:rPr>
              <a:t> (</a:t>
            </a:r>
            <a:r>
              <a:rPr lang="cs-CZ" sz="2400" b="1" dirty="0" smtClean="0">
                <a:solidFill>
                  <a:srgbClr val="C00000"/>
                </a:solidFill>
              </a:rPr>
              <a:t>11.2.2.5.4; 16.2.2.6</a:t>
            </a:r>
            <a:r>
              <a:rPr lang="cs-CZ" sz="2400" b="1" dirty="0" smtClean="0">
                <a:solidFill>
                  <a:srgbClr val="002060"/>
                </a:solidFill>
              </a:rPr>
              <a:t>) – zde se používá konvenční forma jména (existuje-li)</a:t>
            </a:r>
          </a:p>
          <a:p>
            <a:pPr lvl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V </a:t>
            </a:r>
            <a:r>
              <a:rPr lang="cs-CZ" sz="2400" b="1" dirty="0" smtClean="0">
                <a:solidFill>
                  <a:srgbClr val="C00000"/>
                </a:solidFill>
              </a:rPr>
              <a:t>bibliografických</a:t>
            </a:r>
            <a:r>
              <a:rPr lang="cs-CZ" sz="2400" b="1" dirty="0" smtClean="0">
                <a:solidFill>
                  <a:srgbClr val="002060"/>
                </a:solidFill>
              </a:rPr>
              <a:t> záznamech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Ve </a:t>
            </a:r>
            <a:r>
              <a:rPr lang="cs-CZ" sz="2400" b="1" dirty="0" smtClean="0">
                <a:solidFill>
                  <a:srgbClr val="C00000"/>
                </a:solidFill>
              </a:rPr>
              <a:t>jmenných základních a doplňkových selekčních údajích</a:t>
            </a:r>
            <a:r>
              <a:rPr lang="cs-CZ" sz="2400" b="1" dirty="0" smtClean="0">
                <a:solidFill>
                  <a:srgbClr val="002060"/>
                </a:solidFill>
              </a:rPr>
              <a:t> v uvedených případech</a:t>
            </a:r>
            <a:endParaRPr lang="cs-CZ" sz="2400" b="1" dirty="0">
              <a:solidFill>
                <a:srgbClr val="002060"/>
              </a:solidFill>
            </a:endParaRPr>
          </a:p>
          <a:p>
            <a:r>
              <a:rPr lang="cs-CZ" sz="2400" b="1" dirty="0" smtClean="0">
                <a:solidFill>
                  <a:srgbClr val="C00000"/>
                </a:solidFill>
              </a:rPr>
              <a:t>ve </a:t>
            </a:r>
            <a:r>
              <a:rPr lang="cs-CZ" sz="2400" b="1" dirty="0">
                <a:solidFill>
                  <a:srgbClr val="C00000"/>
                </a:solidFill>
              </a:rPr>
              <a:t>věcném zpřístupnění </a:t>
            </a:r>
            <a:r>
              <a:rPr lang="cs-CZ" sz="2400" b="1" dirty="0" smtClean="0">
                <a:solidFill>
                  <a:srgbClr val="C00000"/>
                </a:solidFill>
              </a:rPr>
              <a:t>dokumentů </a:t>
            </a:r>
            <a:r>
              <a:rPr lang="cs-CZ" sz="2400" b="1" dirty="0" smtClean="0">
                <a:solidFill>
                  <a:srgbClr val="002060"/>
                </a:solidFill>
              </a:rPr>
              <a:t>– je-li předmětem dokumentu stát, oblast, místo či jiná entita, která je zastoupena v GEO autoritách</a:t>
            </a: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7" name="Obrázek 6" descr="logo 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46" y="6392516"/>
            <a:ext cx="475632" cy="341019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0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solidFill>
                  <a:srgbClr val="002060"/>
                </a:solidFill>
                <a:cs typeface="Arabic Typesetting" pitchFamily="66" charset="-78"/>
              </a:rPr>
              <a:t>Konceptuální modely, RDA: Entita, atributy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328592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Entita</a:t>
            </a:r>
            <a:r>
              <a:rPr lang="cs-CZ" sz="2000" b="1" dirty="0" smtClean="0">
                <a:solidFill>
                  <a:srgbClr val="002060"/>
                </a:solidFill>
              </a:rPr>
              <a:t> je </a:t>
            </a:r>
            <a:r>
              <a:rPr lang="cs-CZ" sz="2000" b="1" dirty="0" smtClean="0">
                <a:solidFill>
                  <a:srgbClr val="C00000"/>
                </a:solidFill>
              </a:rPr>
              <a:t>množina prvků</a:t>
            </a:r>
            <a:r>
              <a:rPr lang="cs-CZ" sz="2000" b="1" dirty="0" smtClean="0">
                <a:solidFill>
                  <a:srgbClr val="002060"/>
                </a:solidFill>
              </a:rPr>
              <a:t>, tj. hmotných nebo nehmotných věcí </a:t>
            </a:r>
            <a:r>
              <a:rPr lang="cs-CZ" sz="2000" b="1" dirty="0" smtClean="0">
                <a:solidFill>
                  <a:srgbClr val="C00000"/>
                </a:solidFill>
              </a:rPr>
              <a:t>stejného druhu, </a:t>
            </a:r>
            <a:r>
              <a:rPr lang="cs-CZ" sz="2000" b="1" dirty="0" smtClean="0">
                <a:solidFill>
                  <a:srgbClr val="002060"/>
                </a:solidFill>
              </a:rPr>
              <a:t>které </a:t>
            </a:r>
            <a:r>
              <a:rPr lang="cs-CZ" sz="2000" b="1" dirty="0" smtClean="0">
                <a:solidFill>
                  <a:srgbClr val="C00000"/>
                </a:solidFill>
              </a:rPr>
              <a:t>reálně existují</a:t>
            </a:r>
            <a:r>
              <a:rPr lang="cs-CZ" sz="2000" b="1" dirty="0" smtClean="0">
                <a:solidFill>
                  <a:srgbClr val="002060"/>
                </a:solidFill>
              </a:rPr>
              <a:t>, např.  </a:t>
            </a:r>
            <a:r>
              <a:rPr lang="cs-CZ" sz="2000" b="1" i="1" dirty="0" smtClean="0">
                <a:solidFill>
                  <a:srgbClr val="002060"/>
                </a:solidFill>
              </a:rPr>
              <a:t>entita dílo, osoba, korporace, místo, pojem, objekt (FRBR – entity první, druhé, třetí skupiny entit)</a:t>
            </a:r>
          </a:p>
          <a:p>
            <a:endParaRPr lang="cs-CZ" sz="2000" b="1" i="1" dirty="0" smtClean="0">
              <a:solidFill>
                <a:srgbClr val="002060"/>
              </a:solidFill>
            </a:endParaRPr>
          </a:p>
          <a:p>
            <a:r>
              <a:rPr lang="cs-CZ" sz="2000" b="1" dirty="0" smtClean="0">
                <a:solidFill>
                  <a:srgbClr val="002060"/>
                </a:solidFill>
              </a:rPr>
              <a:t>Entity rozlišujeme </a:t>
            </a:r>
            <a:r>
              <a:rPr lang="cs-CZ" sz="2000" b="1" dirty="0" smtClean="0">
                <a:solidFill>
                  <a:srgbClr val="C00000"/>
                </a:solidFill>
              </a:rPr>
              <a:t>podle jejich vlastností, atributů</a:t>
            </a:r>
            <a:r>
              <a:rPr lang="cs-CZ" sz="2000" b="1" dirty="0" smtClean="0">
                <a:solidFill>
                  <a:srgbClr val="002060"/>
                </a:solidFill>
              </a:rPr>
              <a:t>. Pro každou entitu existuje určitý soubor </a:t>
            </a:r>
            <a:r>
              <a:rPr lang="cs-CZ" sz="2000" b="1" dirty="0" smtClean="0">
                <a:solidFill>
                  <a:srgbClr val="C00000"/>
                </a:solidFill>
              </a:rPr>
              <a:t>charakteristických atributů, vlastností</a:t>
            </a:r>
            <a:r>
              <a:rPr lang="cs-CZ" sz="2000" b="1" dirty="0" smtClean="0">
                <a:solidFill>
                  <a:srgbClr val="002060"/>
                </a:solidFill>
              </a:rPr>
              <a:t>, např. pro </a:t>
            </a:r>
            <a:r>
              <a:rPr lang="cs-CZ" sz="2000" b="1" i="1" dirty="0" smtClean="0">
                <a:solidFill>
                  <a:srgbClr val="002060"/>
                </a:solidFill>
              </a:rPr>
              <a:t>osobu: životní data, místo narození, obor působnosti…</a:t>
            </a:r>
          </a:p>
          <a:p>
            <a:r>
              <a:rPr lang="cs-CZ" sz="2000" b="1" dirty="0" smtClean="0">
                <a:solidFill>
                  <a:srgbClr val="C00000"/>
                </a:solidFill>
              </a:rPr>
              <a:t>Entity vstupují do vztahů</a:t>
            </a:r>
            <a:r>
              <a:rPr lang="cs-CZ" sz="2000" b="1" dirty="0" smtClean="0">
                <a:solidFill>
                  <a:srgbClr val="002060"/>
                </a:solidFill>
              </a:rPr>
              <a:t>, např. </a:t>
            </a:r>
            <a:r>
              <a:rPr lang="cs-CZ" sz="2000" b="1" i="1" dirty="0" smtClean="0">
                <a:solidFill>
                  <a:srgbClr val="002060"/>
                </a:solidFill>
              </a:rPr>
              <a:t>vztah dílo – autor</a:t>
            </a:r>
            <a:r>
              <a:rPr lang="cs-CZ" sz="2000" b="1" i="1" smtClean="0">
                <a:solidFill>
                  <a:srgbClr val="002060"/>
                </a:solidFill>
              </a:rPr>
              <a:t>, osoba </a:t>
            </a:r>
            <a:r>
              <a:rPr lang="cs-CZ" sz="2000" b="1" i="1" dirty="0" smtClean="0">
                <a:solidFill>
                  <a:srgbClr val="002060"/>
                </a:solidFill>
              </a:rPr>
              <a:t>– korporace…</a:t>
            </a:r>
          </a:p>
          <a:p>
            <a:endParaRPr lang="cs-CZ" sz="20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cs-CZ" sz="2000" b="1" dirty="0" smtClean="0">
                <a:solidFill>
                  <a:srgbClr val="002060"/>
                </a:solidFill>
                <a:cs typeface="Arabic Typesetting" pitchFamily="66" charset="-78"/>
              </a:rPr>
              <a:t>Pravidla </a:t>
            </a:r>
            <a:r>
              <a:rPr lang="cs-CZ" sz="2000" b="1" dirty="0" smtClean="0">
                <a:solidFill>
                  <a:srgbClr val="C00000"/>
                </a:solidFill>
                <a:cs typeface="Arabic Typesetting" pitchFamily="66" charset="-78"/>
              </a:rPr>
              <a:t>RDA</a:t>
            </a:r>
            <a:r>
              <a:rPr lang="cs-CZ" sz="2000" b="1" dirty="0" smtClean="0">
                <a:solidFill>
                  <a:srgbClr val="002060"/>
                </a:solidFill>
                <a:cs typeface="Arabic Typesetting" pitchFamily="66" charset="-78"/>
              </a:rPr>
              <a:t> určují </a:t>
            </a:r>
            <a:r>
              <a:rPr lang="cs-CZ" sz="2000" b="1" dirty="0" smtClean="0">
                <a:solidFill>
                  <a:srgbClr val="C00000"/>
                </a:solidFill>
                <a:cs typeface="Arabic Typesetting" pitchFamily="66" charset="-78"/>
              </a:rPr>
              <a:t>formu zápisu entit, jejich atributů a vztahů</a:t>
            </a:r>
          </a:p>
          <a:p>
            <a:pPr>
              <a:buNone/>
            </a:pPr>
            <a:endParaRPr lang="cs-CZ" sz="2000" b="1" dirty="0" smtClean="0">
              <a:solidFill>
                <a:srgbClr val="C00000"/>
              </a:solidFill>
              <a:cs typeface="Arabic Typesetting" pitchFamily="66" charset="-78"/>
            </a:endParaRPr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  <a:cs typeface="Arabic Typesetting" pitchFamily="66" charset="-78"/>
              </a:rPr>
              <a:t>MARC 21 </a:t>
            </a:r>
            <a:r>
              <a:rPr lang="cs-CZ" sz="2000" b="1" dirty="0" smtClean="0">
                <a:solidFill>
                  <a:srgbClr val="002060"/>
                </a:solidFill>
                <a:cs typeface="Arabic Typesetting" pitchFamily="66" charset="-78"/>
              </a:rPr>
              <a:t>BIB i </a:t>
            </a:r>
            <a:r>
              <a:rPr lang="cs-CZ" sz="2000" b="1" dirty="0" smtClean="0">
                <a:solidFill>
                  <a:srgbClr val="C00000"/>
                </a:solidFill>
                <a:cs typeface="Arabic Typesetting" pitchFamily="66" charset="-78"/>
              </a:rPr>
              <a:t>AUT</a:t>
            </a:r>
            <a:r>
              <a:rPr lang="cs-CZ" sz="2000" b="1" dirty="0" smtClean="0">
                <a:solidFill>
                  <a:srgbClr val="002060"/>
                </a:solidFill>
                <a:cs typeface="Arabic Typesetting" pitchFamily="66" charset="-78"/>
              </a:rPr>
              <a:t> – nutnost </a:t>
            </a:r>
            <a:r>
              <a:rPr lang="cs-CZ" sz="2000" b="1" dirty="0" smtClean="0">
                <a:solidFill>
                  <a:srgbClr val="C00000"/>
                </a:solidFill>
                <a:cs typeface="Arabic Typesetting" pitchFamily="66" charset="-78"/>
              </a:rPr>
              <a:t>rozšíření o pole</a:t>
            </a:r>
            <a:r>
              <a:rPr lang="cs-CZ" sz="2000" b="1" dirty="0" smtClean="0">
                <a:solidFill>
                  <a:srgbClr val="002060"/>
                </a:solidFill>
                <a:cs typeface="Arabic Typesetting" pitchFamily="66" charset="-78"/>
              </a:rPr>
              <a:t>,  do kterých je možno zapsat potřebné údaje týkající se </a:t>
            </a:r>
            <a:r>
              <a:rPr lang="cs-CZ" sz="2000" b="1" dirty="0" smtClean="0">
                <a:solidFill>
                  <a:srgbClr val="C00000"/>
                </a:solidFill>
                <a:cs typeface="Arabic Typesetting" pitchFamily="66" charset="-78"/>
              </a:rPr>
              <a:t>atributů</a:t>
            </a:r>
          </a:p>
          <a:p>
            <a:pPr lvl="1">
              <a:buNone/>
            </a:pPr>
            <a:endParaRPr lang="cs-CZ" sz="2400" b="1" dirty="0" smtClean="0">
              <a:solidFill>
                <a:srgbClr val="002060"/>
              </a:solidFill>
              <a:cs typeface="Arabic Typesetting" pitchFamily="66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405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600" b="1" smtClean="0">
                <a:solidFill>
                  <a:srgbClr val="002060"/>
                </a:solidFill>
                <a:cs typeface="Arabic Typesetting" pitchFamily="66" charset="-78"/>
              </a:rPr>
              <a:t>Věcné entity, vlastnosti a vztahy v RDA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4057"/>
            <a:ext cx="476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1D3-CE0D-43A8-B14A-C1B85E9AEFDB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7042" y="1412776"/>
            <a:ext cx="5463540" cy="367240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4537</TotalTime>
  <Words>2802</Words>
  <Application>Microsoft Office PowerPoint</Application>
  <PresentationFormat>Předvádění na obrazovce (4:3)</PresentationFormat>
  <Paragraphs>427</Paragraphs>
  <Slides>53</Slides>
  <Notes>25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Motiv sady Office</vt:lpstr>
      <vt:lpstr>Věcné údaje - pravidla RDA</vt:lpstr>
      <vt:lpstr>Osnova</vt:lpstr>
      <vt:lpstr>Typy údajů v bibliografickém záznamu</vt:lpstr>
      <vt:lpstr>Autorizované selekční údaje</vt:lpstr>
      <vt:lpstr>Autority versus entity (reálného světa)</vt:lpstr>
      <vt:lpstr>Role autorit</vt:lpstr>
      <vt:lpstr>Geografické autority se používají</vt:lpstr>
      <vt:lpstr>Konceptuální modely, RDA: Entita, atributy vztahy</vt:lpstr>
      <vt:lpstr>Věcné entity, vlastnosti a vztahy v RDA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Fiktivní postavy</vt:lpstr>
      <vt:lpstr>Za fiktivní postavy považujeme</vt:lpstr>
      <vt:lpstr>Národní autority – současný stav</vt:lpstr>
      <vt:lpstr>Fiktivní postavy z hlediska RDA a autoritních souborů</vt:lpstr>
      <vt:lpstr>Vývoj</vt:lpstr>
      <vt:lpstr>Jména individuálních fiktivních entit - příklady</vt:lpstr>
      <vt:lpstr>Ve věcných autoritách zůstanou</vt:lpstr>
      <vt:lpstr> Ve věcných autoritách zůstanou: termíny označující skupinu fiktivních individuálních entit </vt:lpstr>
      <vt:lpstr>Problematické okruhy</vt:lpstr>
      <vt:lpstr>Forma jména</vt:lpstr>
      <vt:lpstr> Jiná označení související s osobami doplněk v podpoli c v poli 100, údaje v poli 368</vt:lpstr>
      <vt:lpstr>Fiktivní osoby – návrh řešení 1</vt:lpstr>
      <vt:lpstr>Snadná záměna s reálnou osobou</vt:lpstr>
      <vt:lpstr>Řešení LC, VIAF</vt:lpstr>
      <vt:lpstr>Fiktivní osoby – návrh řešení 2</vt:lpstr>
      <vt:lpstr>Jména individuálních fiktivních entit - příklady</vt:lpstr>
      <vt:lpstr>Prezentace aplikace PowerPoint</vt:lpstr>
      <vt:lpstr>Reálné postavy, ne lidského původu </vt:lpstr>
      <vt:lpstr>Socks (Cat), 1989-2009</vt:lpstr>
      <vt:lpstr>Buddy (Dog), 1997-2002</vt:lpstr>
      <vt:lpstr>Entita osoba: reálná postava, ne lidského původu </vt:lpstr>
      <vt:lpstr>Socks (Cat), 1989-2009 </vt:lpstr>
      <vt:lpstr>Obama, Bo</vt:lpstr>
      <vt:lpstr>Jména individuálních fiktivních entit - příklady</vt:lpstr>
      <vt:lpstr>Jména individuálních fiktivních entit - příklady</vt:lpstr>
      <vt:lpstr>Věcné údaje v bibliografických záznamech různých úrovní</vt:lpstr>
      <vt:lpstr>Minimální záznam</vt:lpstr>
      <vt:lpstr>Příklad minimálního záznamu Titul: a bude hůř : román o třech dílech / Jan Pelc. -- Köln : Index, 1985. – 516 s. ; 17 cm  Forma, žánr:  romány  Skupina Konspektu:  821.162.3-3 - Česká próza  MDT:  885.0-31</vt:lpstr>
      <vt:lpstr>Doporučený záznam</vt:lpstr>
      <vt:lpstr>Úplný záznam</vt:lpstr>
      <vt:lpstr> Po dlouhé nemoci zemřel ředitel jáchymovské školy Jan Musil : minulý týden se rodina i pozůstalí rozloučili s osobností, jež měnila tvář Jáchymovská / Zdeněk Hnízdil. --  il. In: Karlovarský deník…</vt:lpstr>
      <vt:lpstr>Pověsti Rychnovska vychází po tři čtvrtě století / [autor recenze]Václav Šplíchal. --  4 il. In: Rychnovský deník. -- ISSN 1802-1050. -- Roč. 24, č. 10 (20150113), s. 8</vt:lpstr>
      <vt:lpstr>Dvojité výročí Hugo V. Sáňky (1859-1929) 150 let od narození, 80 let od úmrtí / Petr Kostrhun. --  1 il. In: Pravěk : časopis moravských a slezských archeologů. Nová řada…</vt:lpstr>
      <vt:lpstr>Prezentace aplikace PowerPoint</vt:lpstr>
      <vt:lpstr>Trojrole Antonína Procházky v Jednotce intenzivní lásky / [autor recenze] -mc-. --  3 il. In: Divadlo J.K. Tyla v Plzni - Plzeňská divadelní revue. ..</vt:lpstr>
      <vt:lpstr> Jan Tomáš Kužník byl rázovitý kantor a písničkář z Kojetína : toulky regionem / Jiří Lapáček. --  1 il.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Jaroslava Svobodová</dc:creator>
  <cp:lastModifiedBy>Balíková Marie</cp:lastModifiedBy>
  <cp:revision>269</cp:revision>
  <cp:lastPrinted>2015-02-02T18:24:44Z</cp:lastPrinted>
  <dcterms:created xsi:type="dcterms:W3CDTF">2015-01-06T18:42:16Z</dcterms:created>
  <dcterms:modified xsi:type="dcterms:W3CDTF">2015-03-24T17:40:02Z</dcterms:modified>
</cp:coreProperties>
</file>