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7E6-92F2-4657-93EC-D6881B83150C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8922-5C15-42AA-819B-7ECF8775E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4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7E6-92F2-4657-93EC-D6881B83150C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8922-5C15-42AA-819B-7ECF8775E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18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7E6-92F2-4657-93EC-D6881B83150C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8922-5C15-42AA-819B-7ECF8775E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7E6-92F2-4657-93EC-D6881B83150C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8922-5C15-42AA-819B-7ECF8775E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63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7E6-92F2-4657-93EC-D6881B83150C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8922-5C15-42AA-819B-7ECF8775E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68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7E6-92F2-4657-93EC-D6881B83150C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8922-5C15-42AA-819B-7ECF8775E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0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7E6-92F2-4657-93EC-D6881B83150C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8922-5C15-42AA-819B-7ECF8775E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90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7E6-92F2-4657-93EC-D6881B83150C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8922-5C15-42AA-819B-7ECF8775E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03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7E6-92F2-4657-93EC-D6881B83150C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8922-5C15-42AA-819B-7ECF8775E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46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7E6-92F2-4657-93EC-D6881B83150C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8922-5C15-42AA-819B-7ECF8775E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26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77E6-92F2-4657-93EC-D6881B83150C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8922-5C15-42AA-819B-7ECF8775E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2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477E6-92F2-4657-93EC-D6881B83150C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B8922-5C15-42AA-819B-7ECF8775E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12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e.Balikova@nkp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kp.cz/o-knihovne/odborne-cinnosti/zpracovani-fondu/katalogizacni-politika/vecne-udaje_-rd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-knihovne/odborne-cinnosti/zpracovani-fondu/roztridit/chronoludaje-1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kp.cz/o-knihovne/odborne-cinnosti/zpracovani-fondu/katalogizacni-politika/vecne-udaje_-rd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Změny ve věcných údajích v BIB a AUT záznamech v souvislosti s používáním pravidel </a:t>
            </a:r>
            <a:r>
              <a:rPr lang="cs-CZ" b="1" dirty="0" smtClean="0">
                <a:solidFill>
                  <a:srgbClr val="C00000"/>
                </a:solidFill>
              </a:rPr>
              <a:t>RDA</a:t>
            </a:r>
            <a:r>
              <a:rPr lang="cs-CZ" dirty="0">
                <a:solidFill>
                  <a:srgbClr val="C00000"/>
                </a:solidFill>
              </a:rPr>
              <a:t/>
            </a:r>
            <a:br>
              <a:rPr lang="cs-CZ" dirty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sz="4200" b="1" dirty="0" smtClean="0">
                <a:solidFill>
                  <a:srgbClr val="002060"/>
                </a:solidFill>
              </a:rPr>
              <a:t>Květe</a:t>
            </a:r>
            <a:r>
              <a:rPr lang="cs-CZ" sz="4200" b="1" dirty="0" smtClean="0">
                <a:solidFill>
                  <a:srgbClr val="002060"/>
                </a:solidFill>
              </a:rPr>
              <a:t>n 2015</a:t>
            </a:r>
          </a:p>
          <a:p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b="1" i="1" dirty="0" smtClean="0">
                <a:solidFill>
                  <a:srgbClr val="002060"/>
                </a:solidFill>
                <a:hlinkClick r:id="rId2"/>
              </a:rPr>
              <a:t>Marie.Balikova@nkp.cz</a:t>
            </a:r>
            <a:endParaRPr lang="cs-CZ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8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58218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rgbClr val="C00000"/>
                </a:solidFill>
              </a:rPr>
              <a:t>Přesun fiktivních entit označujících individuální entity typu </a:t>
            </a:r>
            <a:r>
              <a:rPr lang="cs-CZ" sz="2800" b="1" i="1" dirty="0" smtClean="0">
                <a:solidFill>
                  <a:srgbClr val="C00000"/>
                </a:solidFill>
              </a:rPr>
              <a:t>Jessica </a:t>
            </a:r>
            <a:r>
              <a:rPr lang="cs-CZ" sz="2800" b="1" i="1" dirty="0" err="1" smtClean="0">
                <a:solidFill>
                  <a:srgbClr val="C00000"/>
                </a:solidFill>
              </a:rPr>
              <a:t>Fletcher</a:t>
            </a:r>
            <a:r>
              <a:rPr lang="cs-CZ" sz="2800" b="1" i="1" dirty="0" smtClean="0">
                <a:solidFill>
                  <a:srgbClr val="C00000"/>
                </a:solidFill>
              </a:rPr>
              <a:t> </a:t>
            </a:r>
            <a:r>
              <a:rPr lang="cs-CZ" sz="2800" b="1" dirty="0" smtClean="0">
                <a:solidFill>
                  <a:srgbClr val="C00000"/>
                </a:solidFill>
              </a:rPr>
              <a:t>a entit označujících fiktivní i reálné postavy ne lidského původu např</a:t>
            </a:r>
            <a:r>
              <a:rPr lang="cs-CZ" sz="2800" b="1" i="1" dirty="0" smtClean="0">
                <a:solidFill>
                  <a:srgbClr val="C00000"/>
                </a:solidFill>
              </a:rPr>
              <a:t>. medvídek </a:t>
            </a:r>
            <a:r>
              <a:rPr lang="cs-CZ" sz="2800" b="1" i="1" dirty="0" err="1" smtClean="0">
                <a:solidFill>
                  <a:srgbClr val="C00000"/>
                </a:solidFill>
              </a:rPr>
              <a:t>Pú</a:t>
            </a:r>
            <a:r>
              <a:rPr lang="cs-CZ" sz="2800" b="1" i="1" dirty="0" smtClean="0">
                <a:solidFill>
                  <a:srgbClr val="C00000"/>
                </a:solidFill>
              </a:rPr>
              <a:t> 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060848"/>
            <a:ext cx="8435280" cy="4065315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Fiktivní entity označující individuální entity typu </a:t>
            </a:r>
            <a:r>
              <a:rPr lang="cs-CZ" sz="2400" b="1" i="1" dirty="0">
                <a:solidFill>
                  <a:srgbClr val="002060"/>
                </a:solidFill>
              </a:rPr>
              <a:t>Jessica </a:t>
            </a:r>
            <a:r>
              <a:rPr lang="cs-CZ" sz="2400" b="1" i="1" dirty="0" err="1">
                <a:solidFill>
                  <a:srgbClr val="002060"/>
                </a:solidFill>
              </a:rPr>
              <a:t>Fletcher</a:t>
            </a:r>
            <a:r>
              <a:rPr lang="cs-CZ" sz="2400" b="1" i="1" dirty="0">
                <a:solidFill>
                  <a:srgbClr val="002060"/>
                </a:solidFill>
              </a:rPr>
              <a:t> (fiktivní postava), Zeus (řecký bůh), </a:t>
            </a:r>
            <a:r>
              <a:rPr lang="cs-CZ" sz="2400" b="1" i="1" dirty="0" err="1">
                <a:solidFill>
                  <a:srgbClr val="002060"/>
                </a:solidFill>
              </a:rPr>
              <a:t>Medea</a:t>
            </a:r>
            <a:r>
              <a:rPr lang="cs-CZ" sz="2400" b="1" i="1" dirty="0">
                <a:solidFill>
                  <a:srgbClr val="002060"/>
                </a:solidFill>
              </a:rPr>
              <a:t> (mytologická postava)</a:t>
            </a:r>
            <a:r>
              <a:rPr lang="cs-CZ" sz="2400" b="1" dirty="0">
                <a:solidFill>
                  <a:srgbClr val="002060"/>
                </a:solidFill>
              </a:rPr>
              <a:t> a entit označujících fiktivní i reálné postavy ne lidského původu např</a:t>
            </a:r>
            <a:r>
              <a:rPr lang="cs-CZ" sz="2400" b="1" i="1" dirty="0">
                <a:solidFill>
                  <a:srgbClr val="002060"/>
                </a:solidFill>
              </a:rPr>
              <a:t>. medvídek </a:t>
            </a:r>
            <a:r>
              <a:rPr lang="cs-CZ" sz="2400" b="1" i="1" dirty="0" err="1">
                <a:solidFill>
                  <a:srgbClr val="002060"/>
                </a:solidFill>
              </a:rPr>
              <a:t>Pú</a:t>
            </a:r>
            <a:r>
              <a:rPr lang="cs-CZ" sz="2400" b="1" i="1" dirty="0">
                <a:solidFill>
                  <a:srgbClr val="002060"/>
                </a:solidFill>
              </a:rPr>
              <a:t> (fiktivní postava), jelen (bájné stvoření), Kosatka (velryba)</a:t>
            </a:r>
            <a:r>
              <a:rPr lang="cs-CZ" sz="2400" b="1" dirty="0">
                <a:solidFill>
                  <a:srgbClr val="002060"/>
                </a:solidFill>
              </a:rPr>
              <a:t> budou přemístěny do souboru </a:t>
            </a:r>
            <a:r>
              <a:rPr lang="cs-CZ" sz="2400" b="1" dirty="0">
                <a:solidFill>
                  <a:srgbClr val="C00000"/>
                </a:solidFill>
              </a:rPr>
              <a:t>jmenných personálních autorit</a:t>
            </a:r>
            <a:r>
              <a:rPr lang="cs-CZ" sz="24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cs-CZ" sz="2400" b="1" dirty="0" smtClean="0">
                <a:solidFill>
                  <a:srgbClr val="002060"/>
                </a:solidFill>
              </a:rPr>
              <a:t>Fiktivní </a:t>
            </a:r>
            <a:r>
              <a:rPr lang="cs-CZ" sz="2400" b="1" dirty="0">
                <a:solidFill>
                  <a:srgbClr val="002060"/>
                </a:solidFill>
              </a:rPr>
              <a:t>postavy označující skupiny fiktivních postav, např. </a:t>
            </a:r>
            <a:r>
              <a:rPr lang="cs-CZ" sz="2400" b="1" dirty="0" err="1">
                <a:solidFill>
                  <a:srgbClr val="002060"/>
                </a:solidFill>
              </a:rPr>
              <a:t>Simpsonovi</a:t>
            </a:r>
            <a:r>
              <a:rPr lang="cs-CZ" sz="2400" b="1" dirty="0">
                <a:solidFill>
                  <a:srgbClr val="002060"/>
                </a:solidFill>
              </a:rPr>
              <a:t> (rodina) zůstávají dočasně zařazeny do věcných autorit.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Více informací </a:t>
            </a:r>
          </a:p>
          <a:p>
            <a:pPr marL="0" indent="0">
              <a:buNone/>
            </a:pPr>
            <a:r>
              <a:rPr lang="cs-CZ" sz="1400" b="1" dirty="0" smtClean="0">
                <a:hlinkClick r:id="rId2"/>
              </a:rPr>
              <a:t>https://www.nkp.cz/o-knihovne/odborne-cinnosti/zpracovani-fondu/katalogizacni-politika/vecne-udaje_-rda</a:t>
            </a:r>
            <a:endParaRPr lang="cs-CZ" sz="1400" b="1" dirty="0" smtClean="0"/>
          </a:p>
          <a:p>
            <a:pPr marL="0" indent="0">
              <a:buNone/>
            </a:pP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144022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200" b="1" dirty="0" smtClean="0">
                <a:solidFill>
                  <a:srgbClr val="C00000"/>
                </a:solidFill>
              </a:rPr>
              <a:t/>
            </a:r>
            <a:br>
              <a:rPr lang="cs-CZ" sz="3200" b="1" dirty="0" smtClean="0">
                <a:solidFill>
                  <a:srgbClr val="C00000"/>
                </a:solidFill>
              </a:rPr>
            </a:br>
            <a:r>
              <a:rPr lang="cs-CZ" sz="3200" b="1" dirty="0" smtClean="0">
                <a:solidFill>
                  <a:srgbClr val="C00000"/>
                </a:solidFill>
              </a:rPr>
              <a:t>Změny </a:t>
            </a:r>
            <a:r>
              <a:rPr lang="cs-CZ" sz="3200" b="1" dirty="0">
                <a:solidFill>
                  <a:srgbClr val="C00000"/>
                </a:solidFill>
              </a:rPr>
              <a:t>u preferovaného/unifikovaného názvu Bible</a:t>
            </a:r>
            <a:br>
              <a:rPr lang="cs-CZ" sz="3200" b="1" dirty="0">
                <a:solidFill>
                  <a:srgbClr val="C00000"/>
                </a:solidFill>
              </a:rPr>
            </a:b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místo zkratek „S.Z,“, „N.Z“ používáme celý výraz, např.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          </a:t>
            </a:r>
            <a:r>
              <a:rPr lang="cs-CZ" sz="2800" b="1" dirty="0" smtClean="0">
                <a:solidFill>
                  <a:srgbClr val="C00000"/>
                </a:solidFill>
              </a:rPr>
              <a:t>$a Bible. $p Nový zákon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při zápisu jednotlivých částí Starého/Nového zákona se vypouští zkratky „S.Z,“, „N.Z“  a uvádí se rovnou jméno příslušné části, např.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          </a:t>
            </a:r>
            <a:r>
              <a:rPr lang="cs-CZ" sz="2800" b="1" dirty="0" smtClean="0">
                <a:solidFill>
                  <a:srgbClr val="C00000"/>
                </a:solidFill>
              </a:rPr>
              <a:t>$a Bible. $p Ezechiel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78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l"/>
            <a:r>
              <a:rPr lang="cs-CZ" sz="3200" b="1" dirty="0" smtClean="0">
                <a:solidFill>
                  <a:srgbClr val="C00000"/>
                </a:solidFill>
              </a:rPr>
              <a:t/>
            </a:r>
            <a:br>
              <a:rPr lang="cs-CZ" sz="3200" b="1" dirty="0" smtClean="0">
                <a:solidFill>
                  <a:srgbClr val="C00000"/>
                </a:solidFill>
              </a:rPr>
            </a:br>
            <a:r>
              <a:rPr lang="cs-CZ" sz="3200" b="1" dirty="0" smtClean="0">
                <a:solidFill>
                  <a:srgbClr val="C00000"/>
                </a:solidFill>
              </a:rPr>
              <a:t>V</a:t>
            </a:r>
            <a:r>
              <a:rPr lang="cs-CZ" sz="3200" b="1" dirty="0">
                <a:solidFill>
                  <a:srgbClr val="C00000"/>
                </a:solidFill>
              </a:rPr>
              <a:t> chronologických údajích se zkratka „stol.“ rozepíše, bude nahrazena výrazem „století“, např.</a:t>
            </a:r>
            <a:br>
              <a:rPr lang="cs-CZ" sz="3200" b="1" dirty="0">
                <a:solidFill>
                  <a:srgbClr val="C00000"/>
                </a:solidFill>
              </a:rPr>
            </a:b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sz="3100" b="1" dirty="0" smtClean="0">
                <a:solidFill>
                  <a:srgbClr val="C00000"/>
                </a:solidFill>
              </a:rPr>
              <a:t>9. stol</a:t>
            </a:r>
            <a:r>
              <a:rPr lang="cs-CZ" sz="3100" b="1" dirty="0" smtClean="0">
                <a:solidFill>
                  <a:srgbClr val="002060"/>
                </a:solidFill>
              </a:rPr>
              <a:t>. se změní na </a:t>
            </a:r>
            <a:r>
              <a:rPr lang="cs-CZ" sz="3100" b="1" dirty="0" smtClean="0">
                <a:solidFill>
                  <a:srgbClr val="C00000"/>
                </a:solidFill>
              </a:rPr>
              <a:t>9. století </a:t>
            </a:r>
            <a:endParaRPr lang="cs-CZ" sz="3100" b="1" dirty="0" smtClean="0">
              <a:solidFill>
                <a:srgbClr val="002060"/>
              </a:solidFill>
            </a:endParaRPr>
          </a:p>
          <a:p>
            <a:r>
              <a:rPr lang="cs-CZ" sz="3100" b="1" dirty="0" smtClean="0">
                <a:solidFill>
                  <a:srgbClr val="C00000"/>
                </a:solidFill>
              </a:rPr>
              <a:t>do 10. stol. </a:t>
            </a:r>
            <a:r>
              <a:rPr lang="cs-CZ" sz="3100" b="1" dirty="0" smtClean="0">
                <a:solidFill>
                  <a:srgbClr val="002060"/>
                </a:solidFill>
              </a:rPr>
              <a:t>se změní na </a:t>
            </a:r>
            <a:r>
              <a:rPr lang="cs-CZ" sz="3100" b="1" dirty="0" smtClean="0">
                <a:solidFill>
                  <a:srgbClr val="C00000"/>
                </a:solidFill>
              </a:rPr>
              <a:t>do 10. století</a:t>
            </a:r>
          </a:p>
          <a:p>
            <a:r>
              <a:rPr lang="cs-CZ" sz="3100" b="1" dirty="0" smtClean="0">
                <a:solidFill>
                  <a:srgbClr val="002060"/>
                </a:solidFill>
              </a:rPr>
              <a:t>u přesahu století typu </a:t>
            </a:r>
            <a:r>
              <a:rPr lang="cs-CZ" sz="3100" b="1" dirty="0" smtClean="0">
                <a:solidFill>
                  <a:srgbClr val="C00000"/>
                </a:solidFill>
              </a:rPr>
              <a:t>9.-15. stol. </a:t>
            </a:r>
            <a:r>
              <a:rPr lang="cs-CZ" sz="3100" b="1" dirty="0" smtClean="0">
                <a:solidFill>
                  <a:srgbClr val="002060"/>
                </a:solidFill>
              </a:rPr>
              <a:t>se zkratka stol. nahradí rozpisem „století“, např. 9.-15. stol. se změní na </a:t>
            </a:r>
          </a:p>
          <a:p>
            <a:pPr marL="0" indent="0">
              <a:buNone/>
            </a:pPr>
            <a:r>
              <a:rPr lang="cs-CZ" sz="3100" b="1" dirty="0">
                <a:solidFill>
                  <a:srgbClr val="C00000"/>
                </a:solidFill>
              </a:rPr>
              <a:t> </a:t>
            </a:r>
            <a:r>
              <a:rPr lang="cs-CZ" sz="3100" b="1" dirty="0" smtClean="0">
                <a:solidFill>
                  <a:srgbClr val="C00000"/>
                </a:solidFill>
              </a:rPr>
              <a:t>       9.-15. století</a:t>
            </a:r>
            <a:endParaRPr lang="cs-CZ" sz="3100" b="1" dirty="0" smtClean="0">
              <a:solidFill>
                <a:srgbClr val="002060"/>
              </a:solidFill>
            </a:endParaRPr>
          </a:p>
          <a:p>
            <a:r>
              <a:rPr lang="cs-CZ" sz="3100" b="1" dirty="0" smtClean="0">
                <a:solidFill>
                  <a:srgbClr val="002060"/>
                </a:solidFill>
              </a:rPr>
              <a:t>tento výraz se nedoplňuje za první číslovku jako je tomu u personálních a korporativních autorit</a:t>
            </a:r>
          </a:p>
          <a:p>
            <a:r>
              <a:rPr lang="cs-CZ" sz="3100" b="1" dirty="0" smtClean="0">
                <a:solidFill>
                  <a:srgbClr val="C00000"/>
                </a:solidFill>
              </a:rPr>
              <a:t>zkratka př. Kr.; po Kr. zůstává, nerozepisuje se</a:t>
            </a:r>
          </a:p>
          <a:p>
            <a:r>
              <a:rPr lang="cs-CZ" sz="3100" b="1" dirty="0" smtClean="0">
                <a:solidFill>
                  <a:srgbClr val="002060"/>
                </a:solidFill>
              </a:rPr>
              <a:t>instrukce </a:t>
            </a:r>
            <a:r>
              <a:rPr lang="cs-CZ" sz="3100" b="1" dirty="0" smtClean="0">
                <a:solidFill>
                  <a:srgbClr val="002060"/>
                </a:solidFill>
                <a:hlinkClick r:id="rId2"/>
              </a:rPr>
              <a:t>Aplikace chronologických údajů v BIB záznamech </a:t>
            </a:r>
            <a:r>
              <a:rPr lang="cs-CZ" sz="3100" b="1" dirty="0" smtClean="0">
                <a:solidFill>
                  <a:srgbClr val="002060"/>
                </a:solidFill>
              </a:rPr>
              <a:t>zůstává v platnosti a je upravena </a:t>
            </a:r>
          </a:p>
          <a:p>
            <a:r>
              <a:rPr lang="cs-CZ" sz="3100" b="1" dirty="0" smtClean="0">
                <a:solidFill>
                  <a:srgbClr val="002060"/>
                </a:solidFill>
              </a:rPr>
              <a:t>změnu V BIB i AUT záznamech lze provést globální opravou</a:t>
            </a:r>
            <a:endParaRPr lang="cs-CZ" sz="3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4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algn="l"/>
            <a:r>
              <a:rPr lang="cs-CZ" sz="2800" b="1" dirty="0" smtClean="0">
                <a:solidFill>
                  <a:srgbClr val="C00000"/>
                </a:solidFill>
              </a:rPr>
              <a:t/>
            </a:r>
            <a:br>
              <a:rPr lang="cs-CZ" sz="2800" b="1" dirty="0" smtClean="0">
                <a:solidFill>
                  <a:srgbClr val="C00000"/>
                </a:solidFill>
              </a:rPr>
            </a:br>
            <a:r>
              <a:rPr lang="cs-CZ" sz="2800" b="1" dirty="0" smtClean="0">
                <a:solidFill>
                  <a:srgbClr val="C00000"/>
                </a:solidFill>
              </a:rPr>
              <a:t>Školení </a:t>
            </a:r>
            <a:r>
              <a:rPr lang="cs-CZ" sz="2800" b="1" dirty="0">
                <a:solidFill>
                  <a:srgbClr val="C00000"/>
                </a:solidFill>
              </a:rPr>
              <a:t>týkající se tematických a geografických autorit v souvislosti s používáním tzv. doporučených 3XX  polí aplikovaných v AUT záznamech personálních a korporativních autorit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2060"/>
                </a:solidFill>
              </a:rPr>
              <a:t>více informací </a:t>
            </a:r>
            <a:r>
              <a:rPr lang="cs-CZ" sz="1800" dirty="0" smtClean="0">
                <a:hlinkClick r:id="rId2"/>
              </a:rPr>
              <a:t>https://www.nkp.cz/o-knihovne/odborne-cinnosti/zpracovani-fondu/katalogizacni-politika/vecne-udaje_-rda</a:t>
            </a:r>
            <a:r>
              <a:rPr lang="cs-CZ" sz="1800" dirty="0" smtClean="0"/>
              <a:t> </a:t>
            </a:r>
            <a:r>
              <a:rPr lang="cs-CZ" sz="1800" b="1" dirty="0" smtClean="0">
                <a:solidFill>
                  <a:srgbClr val="002060"/>
                </a:solidFill>
              </a:rPr>
              <a:t>- </a:t>
            </a:r>
            <a:r>
              <a:rPr lang="cs-CZ" sz="1800" b="1" dirty="0" err="1" smtClean="0">
                <a:solidFill>
                  <a:srgbClr val="002060"/>
                </a:solidFill>
              </a:rPr>
              <a:t>slide</a:t>
            </a:r>
            <a:r>
              <a:rPr lang="cs-CZ" sz="1800" b="1" dirty="0" smtClean="0">
                <a:solidFill>
                  <a:srgbClr val="002060"/>
                </a:solidFill>
              </a:rPr>
              <a:t> 5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v</a:t>
            </a:r>
            <a:r>
              <a:rPr lang="cs-CZ" sz="2800" b="1" dirty="0">
                <a:solidFill>
                  <a:srgbClr val="002060"/>
                </a:solidFill>
              </a:rPr>
              <a:t> případě potřeby </a:t>
            </a:r>
            <a:r>
              <a:rPr lang="cs-CZ" sz="2800" b="1" dirty="0" smtClean="0">
                <a:solidFill>
                  <a:srgbClr val="002060"/>
                </a:solidFill>
              </a:rPr>
              <a:t>a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po </a:t>
            </a:r>
            <a:r>
              <a:rPr lang="cs-CZ" sz="2800" b="1" dirty="0">
                <a:solidFill>
                  <a:srgbClr val="002060"/>
                </a:solidFill>
              </a:rPr>
              <a:t>rozhodnutí knihoven o aplikaci těchto doporučených polí v AUT </a:t>
            </a:r>
            <a:r>
              <a:rPr lang="cs-CZ" sz="2800" b="1" dirty="0" smtClean="0">
                <a:solidFill>
                  <a:srgbClr val="002060"/>
                </a:solidFill>
              </a:rPr>
              <a:t>záznamech personálních a korporativních autorit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budou </a:t>
            </a:r>
            <a:r>
              <a:rPr lang="cs-CZ" sz="2800" b="1" dirty="0">
                <a:solidFill>
                  <a:srgbClr val="002060"/>
                </a:solidFill>
              </a:rPr>
              <a:t>pro zájemce z řad jmenných katalogizátorů </a:t>
            </a:r>
            <a:r>
              <a:rPr lang="cs-CZ" sz="2800" b="1" dirty="0">
                <a:solidFill>
                  <a:srgbClr val="C00000"/>
                </a:solidFill>
              </a:rPr>
              <a:t>zorganizována potřebná školení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090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290</Words>
  <Application>Microsoft Office PowerPoint</Application>
  <PresentationFormat>Předvádění na obrazovce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Změny ve věcných údajích v BIB a AUT záznamech v souvislosti s používáním pravidel RDA </vt:lpstr>
      <vt:lpstr>Přesun fiktivních entit označujících individuální entity typu Jessica Fletcher a entit označujících fiktivní i reálné postavy ne lidského původu např. medvídek Pú </vt:lpstr>
      <vt:lpstr> Změny u preferovaného/unifikovaného názvu Bible </vt:lpstr>
      <vt:lpstr> V chronologických údajích se zkratka „stol.“ rozepíše, bude nahrazena výrazem „století“, např. </vt:lpstr>
      <vt:lpstr> Školení týkající se tematických a geografických autorit v souvislosti s používáním tzv. doporučených 3XX  polí aplikovaných v AUT záznamech personálních a korporativních autorit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ve věcných údajích v BIB a AUT záznamech v souvislosti s používáním pravidel RDA.</dc:title>
  <dc:creator>Balíková Marie</dc:creator>
  <cp:lastModifiedBy>Balíková Marie</cp:lastModifiedBy>
  <cp:revision>3</cp:revision>
  <dcterms:created xsi:type="dcterms:W3CDTF">2015-04-23T14:14:35Z</dcterms:created>
  <dcterms:modified xsi:type="dcterms:W3CDTF">2015-04-23T14:39:50Z</dcterms:modified>
</cp:coreProperties>
</file>