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63" r:id="rId5"/>
    <p:sldId id="264" r:id="rId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-42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477E6-92F2-4657-93EC-D6881B83150C}" type="datetimeFigureOut">
              <a:rPr lang="cs-CZ" smtClean="0"/>
              <a:t>23.4.2015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B8922-5C15-42AA-819B-7ECF8775EE6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0441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477E6-92F2-4657-93EC-D6881B83150C}" type="datetimeFigureOut">
              <a:rPr lang="cs-CZ" smtClean="0"/>
              <a:t>23.4.2015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B8922-5C15-42AA-819B-7ECF8775EE6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1186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477E6-92F2-4657-93EC-D6881B83150C}" type="datetimeFigureOut">
              <a:rPr lang="cs-CZ" smtClean="0"/>
              <a:t>23.4.2015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B8922-5C15-42AA-819B-7ECF8775EE6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4630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477E6-92F2-4657-93EC-D6881B83150C}" type="datetimeFigureOut">
              <a:rPr lang="cs-CZ" smtClean="0"/>
              <a:t>23.4.2015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B8922-5C15-42AA-819B-7ECF8775EE6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8634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477E6-92F2-4657-93EC-D6881B83150C}" type="datetimeFigureOut">
              <a:rPr lang="cs-CZ" smtClean="0"/>
              <a:t>23.4.2015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B8922-5C15-42AA-819B-7ECF8775EE6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0686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477E6-92F2-4657-93EC-D6881B83150C}" type="datetimeFigureOut">
              <a:rPr lang="cs-CZ" smtClean="0"/>
              <a:t>23.4.2015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B8922-5C15-42AA-819B-7ECF8775EE6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007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477E6-92F2-4657-93EC-D6881B83150C}" type="datetimeFigureOut">
              <a:rPr lang="cs-CZ" smtClean="0"/>
              <a:t>23.4.2015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B8922-5C15-42AA-819B-7ECF8775EE6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9906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477E6-92F2-4657-93EC-D6881B83150C}" type="datetimeFigureOut">
              <a:rPr lang="cs-CZ" smtClean="0"/>
              <a:t>23.4.2015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B8922-5C15-42AA-819B-7ECF8775EE6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7039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477E6-92F2-4657-93EC-D6881B83150C}" type="datetimeFigureOut">
              <a:rPr lang="cs-CZ" smtClean="0"/>
              <a:t>23.4.2015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B8922-5C15-42AA-819B-7ECF8775EE6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5468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477E6-92F2-4657-93EC-D6881B83150C}" type="datetimeFigureOut">
              <a:rPr lang="cs-CZ" smtClean="0"/>
              <a:t>23.4.2015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B8922-5C15-42AA-819B-7ECF8775EE6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268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477E6-92F2-4657-93EC-D6881B83150C}" type="datetimeFigureOut">
              <a:rPr lang="cs-CZ" smtClean="0"/>
              <a:t>23.4.2015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B8922-5C15-42AA-819B-7ECF8775EE6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6297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B477E6-92F2-4657-93EC-D6881B83150C}" type="datetimeFigureOut">
              <a:rPr lang="cs-CZ" smtClean="0"/>
              <a:t>23.4.2015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0B8922-5C15-42AA-819B-7ECF8775EE6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5128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Marie.Balikova@nkp.cz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kp.cz/o-knihovne/odborne-cinnosti/zpracovani-fondu/katalogizacni-politika/vecne-udaje_-rda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kp.cz/o-knihovne/odborne-cinnosti/zpracovani-fondu/roztridit/chronoludaje-10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kp.cz/o-knihovne/odborne-cinnosti/zpracovani-fondu/katalogizacni-politika/vecne-udaje_-rda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>
                <a:solidFill>
                  <a:srgbClr val="C00000"/>
                </a:solidFill>
              </a:rPr>
              <a:t>Změny ve věcných údajích v BIB a AUT záznamech v souvislosti s používáním pravidel </a:t>
            </a:r>
            <a:r>
              <a:rPr lang="cs-CZ" b="1" dirty="0" smtClean="0">
                <a:solidFill>
                  <a:srgbClr val="C00000"/>
                </a:solidFill>
              </a:rPr>
              <a:t>RDA</a:t>
            </a:r>
            <a:r>
              <a:rPr lang="cs-CZ" dirty="0">
                <a:solidFill>
                  <a:srgbClr val="C00000"/>
                </a:solidFill>
              </a:rPr>
              <a:t/>
            </a:r>
            <a:br>
              <a:rPr lang="cs-CZ" dirty="0">
                <a:solidFill>
                  <a:srgbClr val="C00000"/>
                </a:solidFill>
              </a:rPr>
            </a:b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endParaRPr lang="cs-CZ" b="1" dirty="0" smtClean="0">
              <a:solidFill>
                <a:srgbClr val="002060"/>
              </a:solidFill>
            </a:endParaRPr>
          </a:p>
          <a:p>
            <a:r>
              <a:rPr lang="cs-CZ" sz="4200" b="1" dirty="0" smtClean="0">
                <a:solidFill>
                  <a:srgbClr val="002060"/>
                </a:solidFill>
              </a:rPr>
              <a:t>Květe</a:t>
            </a:r>
            <a:r>
              <a:rPr lang="cs-CZ" sz="4200" b="1" dirty="0" smtClean="0">
                <a:solidFill>
                  <a:srgbClr val="002060"/>
                </a:solidFill>
              </a:rPr>
              <a:t>n 2015</a:t>
            </a:r>
          </a:p>
          <a:p>
            <a:endParaRPr lang="cs-CZ" b="1" dirty="0" smtClean="0">
              <a:solidFill>
                <a:srgbClr val="002060"/>
              </a:solidFill>
            </a:endParaRPr>
          </a:p>
          <a:p>
            <a:r>
              <a:rPr lang="cs-CZ" b="1" i="1" dirty="0" smtClean="0">
                <a:solidFill>
                  <a:srgbClr val="002060"/>
                </a:solidFill>
                <a:hlinkClick r:id="rId2"/>
              </a:rPr>
              <a:t>Marie.Balikova@nkp.cz</a:t>
            </a:r>
            <a:endParaRPr lang="cs-CZ" b="1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35861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858218"/>
          </a:xfrm>
        </p:spPr>
        <p:txBody>
          <a:bodyPr>
            <a:normAutofit/>
          </a:bodyPr>
          <a:lstStyle/>
          <a:p>
            <a:pPr algn="l"/>
            <a:r>
              <a:rPr lang="cs-CZ" sz="2800" b="1" dirty="0" smtClean="0">
                <a:solidFill>
                  <a:srgbClr val="C00000"/>
                </a:solidFill>
              </a:rPr>
              <a:t>Přesun fiktivních entit označujících individuální entity typu </a:t>
            </a:r>
            <a:r>
              <a:rPr lang="cs-CZ" sz="2800" b="1" i="1" dirty="0" smtClean="0">
                <a:solidFill>
                  <a:srgbClr val="C00000"/>
                </a:solidFill>
              </a:rPr>
              <a:t>Jessica </a:t>
            </a:r>
            <a:r>
              <a:rPr lang="cs-CZ" sz="2800" b="1" i="1" dirty="0" err="1" smtClean="0">
                <a:solidFill>
                  <a:srgbClr val="C00000"/>
                </a:solidFill>
              </a:rPr>
              <a:t>Fletcher</a:t>
            </a:r>
            <a:r>
              <a:rPr lang="cs-CZ" sz="2800" b="1" i="1" dirty="0" smtClean="0">
                <a:solidFill>
                  <a:srgbClr val="C00000"/>
                </a:solidFill>
              </a:rPr>
              <a:t> </a:t>
            </a:r>
            <a:r>
              <a:rPr lang="cs-CZ" sz="2800" b="1" dirty="0" smtClean="0">
                <a:solidFill>
                  <a:srgbClr val="C00000"/>
                </a:solidFill>
              </a:rPr>
              <a:t>a entit označujících fiktivní i reálné postavy ne lidského původu např</a:t>
            </a:r>
            <a:r>
              <a:rPr lang="cs-CZ" sz="2800" b="1" i="1" dirty="0" smtClean="0">
                <a:solidFill>
                  <a:srgbClr val="C00000"/>
                </a:solidFill>
              </a:rPr>
              <a:t>. medvídek </a:t>
            </a:r>
            <a:r>
              <a:rPr lang="cs-CZ" sz="2800" b="1" i="1" dirty="0" err="1" smtClean="0">
                <a:solidFill>
                  <a:srgbClr val="C00000"/>
                </a:solidFill>
              </a:rPr>
              <a:t>Pú</a:t>
            </a:r>
            <a:r>
              <a:rPr lang="cs-CZ" sz="2800" b="1" i="1" dirty="0" smtClean="0">
                <a:solidFill>
                  <a:srgbClr val="C00000"/>
                </a:solidFill>
              </a:rPr>
              <a:t> </a:t>
            </a:r>
            <a:endParaRPr lang="cs-CZ" sz="2800" b="1" dirty="0">
              <a:solidFill>
                <a:srgbClr val="C00000"/>
              </a:solidFill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457200" y="2060848"/>
            <a:ext cx="8435280" cy="4065315"/>
          </a:xfrm>
        </p:spPr>
        <p:txBody>
          <a:bodyPr>
            <a:normAutofit/>
          </a:bodyPr>
          <a:lstStyle/>
          <a:p>
            <a:r>
              <a:rPr lang="cs-CZ" sz="2400" b="1" dirty="0">
                <a:solidFill>
                  <a:srgbClr val="002060"/>
                </a:solidFill>
              </a:rPr>
              <a:t>Fiktivní entity označující individuální entity typu </a:t>
            </a:r>
            <a:r>
              <a:rPr lang="cs-CZ" sz="2400" b="1" i="1" dirty="0">
                <a:solidFill>
                  <a:srgbClr val="002060"/>
                </a:solidFill>
              </a:rPr>
              <a:t>Jessica </a:t>
            </a:r>
            <a:r>
              <a:rPr lang="cs-CZ" sz="2400" b="1" i="1" dirty="0" err="1">
                <a:solidFill>
                  <a:srgbClr val="002060"/>
                </a:solidFill>
              </a:rPr>
              <a:t>Fletcher</a:t>
            </a:r>
            <a:r>
              <a:rPr lang="cs-CZ" sz="2400" b="1" i="1" dirty="0">
                <a:solidFill>
                  <a:srgbClr val="002060"/>
                </a:solidFill>
              </a:rPr>
              <a:t> (fiktivní postava), Zeus (řecký bůh), </a:t>
            </a:r>
            <a:r>
              <a:rPr lang="cs-CZ" sz="2400" b="1" i="1" dirty="0" err="1">
                <a:solidFill>
                  <a:srgbClr val="002060"/>
                </a:solidFill>
              </a:rPr>
              <a:t>Medea</a:t>
            </a:r>
            <a:r>
              <a:rPr lang="cs-CZ" sz="2400" b="1" i="1" dirty="0">
                <a:solidFill>
                  <a:srgbClr val="002060"/>
                </a:solidFill>
              </a:rPr>
              <a:t> (mytologická postava)</a:t>
            </a:r>
            <a:r>
              <a:rPr lang="cs-CZ" sz="2400" b="1" dirty="0">
                <a:solidFill>
                  <a:srgbClr val="002060"/>
                </a:solidFill>
              </a:rPr>
              <a:t> a entit označujících fiktivní i reálné postavy ne lidského původu např</a:t>
            </a:r>
            <a:r>
              <a:rPr lang="cs-CZ" sz="2400" b="1" i="1" dirty="0">
                <a:solidFill>
                  <a:srgbClr val="002060"/>
                </a:solidFill>
              </a:rPr>
              <a:t>. medvídek </a:t>
            </a:r>
            <a:r>
              <a:rPr lang="cs-CZ" sz="2400" b="1" i="1" dirty="0" err="1">
                <a:solidFill>
                  <a:srgbClr val="002060"/>
                </a:solidFill>
              </a:rPr>
              <a:t>Pú</a:t>
            </a:r>
            <a:r>
              <a:rPr lang="cs-CZ" sz="2400" b="1" i="1" dirty="0">
                <a:solidFill>
                  <a:srgbClr val="002060"/>
                </a:solidFill>
              </a:rPr>
              <a:t> (fiktivní postava), jelen (bájné stvoření), Kosatka (velryba)</a:t>
            </a:r>
            <a:r>
              <a:rPr lang="cs-CZ" sz="2400" b="1" dirty="0">
                <a:solidFill>
                  <a:srgbClr val="002060"/>
                </a:solidFill>
              </a:rPr>
              <a:t> budou přemístěny do souboru </a:t>
            </a:r>
            <a:r>
              <a:rPr lang="cs-CZ" sz="2400" b="1" dirty="0">
                <a:solidFill>
                  <a:srgbClr val="C00000"/>
                </a:solidFill>
              </a:rPr>
              <a:t>jmenných personálních autorit</a:t>
            </a:r>
            <a:r>
              <a:rPr lang="cs-CZ" sz="2400" b="1" dirty="0" smtClean="0">
                <a:solidFill>
                  <a:srgbClr val="C00000"/>
                </a:solidFill>
              </a:rPr>
              <a:t>.</a:t>
            </a:r>
          </a:p>
          <a:p>
            <a:r>
              <a:rPr lang="cs-CZ" sz="2400" b="1" dirty="0" smtClean="0">
                <a:solidFill>
                  <a:srgbClr val="002060"/>
                </a:solidFill>
              </a:rPr>
              <a:t>Fiktivní </a:t>
            </a:r>
            <a:r>
              <a:rPr lang="cs-CZ" sz="2400" b="1" dirty="0">
                <a:solidFill>
                  <a:srgbClr val="002060"/>
                </a:solidFill>
              </a:rPr>
              <a:t>postavy označující skupiny fiktivních postav, např. </a:t>
            </a:r>
            <a:r>
              <a:rPr lang="cs-CZ" sz="2400" b="1" dirty="0" err="1">
                <a:solidFill>
                  <a:srgbClr val="002060"/>
                </a:solidFill>
              </a:rPr>
              <a:t>Simpsonovi</a:t>
            </a:r>
            <a:r>
              <a:rPr lang="cs-CZ" sz="2400" b="1" dirty="0">
                <a:solidFill>
                  <a:srgbClr val="002060"/>
                </a:solidFill>
              </a:rPr>
              <a:t> (rodina) zůstávají dočasně zařazeny do věcných autorit.</a:t>
            </a:r>
          </a:p>
          <a:p>
            <a:pPr marL="0" indent="0">
              <a:buNone/>
            </a:pPr>
            <a:r>
              <a:rPr lang="cs-CZ" sz="1800" dirty="0" smtClean="0">
                <a:solidFill>
                  <a:srgbClr val="FF0000"/>
                </a:solidFill>
              </a:rPr>
              <a:t>Více informací </a:t>
            </a:r>
          </a:p>
          <a:p>
            <a:pPr marL="0" indent="0">
              <a:buNone/>
            </a:pPr>
            <a:r>
              <a:rPr lang="cs-CZ" sz="1400" b="1" dirty="0" smtClean="0">
                <a:hlinkClick r:id="rId2"/>
              </a:rPr>
              <a:t>https://www.nkp.cz/o-knihovne/odborne-cinnosti/zpracovani-fondu/katalogizacni-politika/vecne-udaje_-rda</a:t>
            </a:r>
            <a:endParaRPr lang="cs-CZ" sz="1400" b="1" dirty="0" smtClean="0"/>
          </a:p>
          <a:p>
            <a:pPr marL="0" indent="0">
              <a:buNone/>
            </a:pPr>
            <a:endParaRPr lang="cs-CZ" sz="1400" b="1" dirty="0"/>
          </a:p>
        </p:txBody>
      </p:sp>
    </p:spTree>
    <p:extLst>
      <p:ext uri="{BB962C8B-B14F-4D97-AF65-F5344CB8AC3E}">
        <p14:creationId xmlns:p14="http://schemas.microsoft.com/office/powerpoint/2010/main" val="14402277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cs-CZ" sz="3200" b="1" dirty="0" smtClean="0">
                <a:solidFill>
                  <a:srgbClr val="C00000"/>
                </a:solidFill>
              </a:rPr>
              <a:t/>
            </a:r>
            <a:br>
              <a:rPr lang="cs-CZ" sz="3200" b="1" dirty="0" smtClean="0">
                <a:solidFill>
                  <a:srgbClr val="C00000"/>
                </a:solidFill>
              </a:rPr>
            </a:br>
            <a:r>
              <a:rPr lang="cs-CZ" sz="3200" b="1" dirty="0" smtClean="0">
                <a:solidFill>
                  <a:srgbClr val="C00000"/>
                </a:solidFill>
              </a:rPr>
              <a:t>Změny </a:t>
            </a:r>
            <a:r>
              <a:rPr lang="cs-CZ" sz="3200" b="1" dirty="0">
                <a:solidFill>
                  <a:srgbClr val="C00000"/>
                </a:solidFill>
              </a:rPr>
              <a:t>u preferovaného/unifikovaného názvu Bible</a:t>
            </a:r>
            <a:br>
              <a:rPr lang="cs-CZ" sz="3200" b="1" dirty="0">
                <a:solidFill>
                  <a:srgbClr val="C00000"/>
                </a:solidFill>
              </a:rPr>
            </a:br>
            <a:endParaRPr lang="cs-CZ" sz="3200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b="1" dirty="0" smtClean="0">
                <a:solidFill>
                  <a:srgbClr val="002060"/>
                </a:solidFill>
              </a:rPr>
              <a:t>místo zkratek „S.Z,“, „N.Z“ používáme celý výraz, např. </a:t>
            </a:r>
          </a:p>
          <a:p>
            <a:pPr marL="0" indent="0">
              <a:buNone/>
            </a:pPr>
            <a:r>
              <a:rPr lang="cs-CZ" sz="2800" b="1" dirty="0">
                <a:solidFill>
                  <a:srgbClr val="002060"/>
                </a:solidFill>
              </a:rPr>
              <a:t> </a:t>
            </a:r>
            <a:r>
              <a:rPr lang="cs-CZ" sz="2800" b="1" dirty="0" smtClean="0">
                <a:solidFill>
                  <a:srgbClr val="002060"/>
                </a:solidFill>
              </a:rPr>
              <a:t>          </a:t>
            </a:r>
            <a:r>
              <a:rPr lang="cs-CZ" sz="2800" b="1" dirty="0" smtClean="0">
                <a:solidFill>
                  <a:srgbClr val="C00000"/>
                </a:solidFill>
              </a:rPr>
              <a:t>$a Bible. $p Nový zákon</a:t>
            </a:r>
          </a:p>
          <a:p>
            <a:r>
              <a:rPr lang="cs-CZ" sz="2800" b="1" dirty="0" smtClean="0">
                <a:solidFill>
                  <a:srgbClr val="002060"/>
                </a:solidFill>
              </a:rPr>
              <a:t>při zápisu jednotlivých částí Starého/Nového zákona se vypouští zkratky „S.Z,“, „N.Z“  a uvádí se rovnou jméno příslušné části, např. </a:t>
            </a:r>
          </a:p>
          <a:p>
            <a:pPr marL="0" indent="0">
              <a:buNone/>
            </a:pPr>
            <a:r>
              <a:rPr lang="cs-CZ" sz="2800" b="1" dirty="0">
                <a:solidFill>
                  <a:srgbClr val="002060"/>
                </a:solidFill>
              </a:rPr>
              <a:t> </a:t>
            </a:r>
            <a:r>
              <a:rPr lang="cs-CZ" sz="2800" b="1" dirty="0" smtClean="0">
                <a:solidFill>
                  <a:srgbClr val="002060"/>
                </a:solidFill>
              </a:rPr>
              <a:t>          </a:t>
            </a:r>
            <a:r>
              <a:rPr lang="cs-CZ" sz="2800" b="1" dirty="0" smtClean="0">
                <a:solidFill>
                  <a:srgbClr val="C00000"/>
                </a:solidFill>
              </a:rPr>
              <a:t>$a Bible. $p Ezechiel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767891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080120"/>
          </a:xfrm>
        </p:spPr>
        <p:txBody>
          <a:bodyPr>
            <a:noAutofit/>
          </a:bodyPr>
          <a:lstStyle/>
          <a:p>
            <a:pPr algn="l"/>
            <a:r>
              <a:rPr lang="cs-CZ" sz="3200" b="1" dirty="0" smtClean="0">
                <a:solidFill>
                  <a:srgbClr val="C00000"/>
                </a:solidFill>
              </a:rPr>
              <a:t/>
            </a:r>
            <a:br>
              <a:rPr lang="cs-CZ" sz="3200" b="1" dirty="0" smtClean="0">
                <a:solidFill>
                  <a:srgbClr val="C00000"/>
                </a:solidFill>
              </a:rPr>
            </a:br>
            <a:r>
              <a:rPr lang="cs-CZ" sz="3200" b="1" dirty="0" smtClean="0">
                <a:solidFill>
                  <a:srgbClr val="C00000"/>
                </a:solidFill>
              </a:rPr>
              <a:t>V</a:t>
            </a:r>
            <a:r>
              <a:rPr lang="cs-CZ" sz="3200" b="1" dirty="0">
                <a:solidFill>
                  <a:srgbClr val="C00000"/>
                </a:solidFill>
              </a:rPr>
              <a:t> chronologických údajích se zkratka „stol.“ rozepíše, bude nahrazena výrazem „století“, např.</a:t>
            </a:r>
            <a:br>
              <a:rPr lang="cs-CZ" sz="3200" b="1" dirty="0">
                <a:solidFill>
                  <a:srgbClr val="C00000"/>
                </a:solidFill>
              </a:rPr>
            </a:br>
            <a:endParaRPr lang="cs-CZ" sz="3200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cs-CZ" dirty="0" smtClean="0"/>
          </a:p>
          <a:p>
            <a:r>
              <a:rPr lang="cs-CZ" sz="3100" b="1" dirty="0" smtClean="0">
                <a:solidFill>
                  <a:srgbClr val="C00000"/>
                </a:solidFill>
              </a:rPr>
              <a:t>9. stol</a:t>
            </a:r>
            <a:r>
              <a:rPr lang="cs-CZ" sz="3100" b="1" dirty="0" smtClean="0">
                <a:solidFill>
                  <a:srgbClr val="002060"/>
                </a:solidFill>
              </a:rPr>
              <a:t>. se změní na </a:t>
            </a:r>
            <a:r>
              <a:rPr lang="cs-CZ" sz="3100" b="1" dirty="0" smtClean="0">
                <a:solidFill>
                  <a:srgbClr val="C00000"/>
                </a:solidFill>
              </a:rPr>
              <a:t>9. století </a:t>
            </a:r>
            <a:endParaRPr lang="cs-CZ" sz="3100" b="1" dirty="0" smtClean="0">
              <a:solidFill>
                <a:srgbClr val="002060"/>
              </a:solidFill>
            </a:endParaRPr>
          </a:p>
          <a:p>
            <a:r>
              <a:rPr lang="cs-CZ" sz="3100" b="1" dirty="0" smtClean="0">
                <a:solidFill>
                  <a:srgbClr val="C00000"/>
                </a:solidFill>
              </a:rPr>
              <a:t>do 10. stol. </a:t>
            </a:r>
            <a:r>
              <a:rPr lang="cs-CZ" sz="3100" b="1" dirty="0" smtClean="0">
                <a:solidFill>
                  <a:srgbClr val="002060"/>
                </a:solidFill>
              </a:rPr>
              <a:t>se změní na </a:t>
            </a:r>
            <a:r>
              <a:rPr lang="cs-CZ" sz="3100" b="1" dirty="0" smtClean="0">
                <a:solidFill>
                  <a:srgbClr val="C00000"/>
                </a:solidFill>
              </a:rPr>
              <a:t>do 10. století</a:t>
            </a:r>
          </a:p>
          <a:p>
            <a:r>
              <a:rPr lang="cs-CZ" sz="3100" b="1" dirty="0" smtClean="0">
                <a:solidFill>
                  <a:srgbClr val="002060"/>
                </a:solidFill>
              </a:rPr>
              <a:t>u přesahu století typu </a:t>
            </a:r>
            <a:r>
              <a:rPr lang="cs-CZ" sz="3100" b="1" dirty="0" smtClean="0">
                <a:solidFill>
                  <a:srgbClr val="C00000"/>
                </a:solidFill>
              </a:rPr>
              <a:t>9.-15. stol. </a:t>
            </a:r>
            <a:r>
              <a:rPr lang="cs-CZ" sz="3100" b="1" dirty="0" smtClean="0">
                <a:solidFill>
                  <a:srgbClr val="002060"/>
                </a:solidFill>
              </a:rPr>
              <a:t>se zkratka stol. nahradí rozpisem „století“, např. 9.-15. stol. se změní na </a:t>
            </a:r>
          </a:p>
          <a:p>
            <a:pPr marL="0" indent="0">
              <a:buNone/>
            </a:pPr>
            <a:r>
              <a:rPr lang="cs-CZ" sz="3100" b="1" dirty="0">
                <a:solidFill>
                  <a:srgbClr val="C00000"/>
                </a:solidFill>
              </a:rPr>
              <a:t> </a:t>
            </a:r>
            <a:r>
              <a:rPr lang="cs-CZ" sz="3100" b="1" dirty="0" smtClean="0">
                <a:solidFill>
                  <a:srgbClr val="C00000"/>
                </a:solidFill>
              </a:rPr>
              <a:t>       9.-15. století</a:t>
            </a:r>
            <a:endParaRPr lang="cs-CZ" sz="3100" b="1" dirty="0" smtClean="0">
              <a:solidFill>
                <a:srgbClr val="002060"/>
              </a:solidFill>
            </a:endParaRPr>
          </a:p>
          <a:p>
            <a:r>
              <a:rPr lang="cs-CZ" sz="3100" b="1" dirty="0" smtClean="0">
                <a:solidFill>
                  <a:srgbClr val="002060"/>
                </a:solidFill>
              </a:rPr>
              <a:t>tento výraz se nedoplňuje za první číslovku jako je tomu u personálních a korporativních autorit</a:t>
            </a:r>
          </a:p>
          <a:p>
            <a:r>
              <a:rPr lang="cs-CZ" sz="3100" b="1" dirty="0" smtClean="0">
                <a:solidFill>
                  <a:srgbClr val="C00000"/>
                </a:solidFill>
              </a:rPr>
              <a:t>zkratka př. Kr.; po Kr. zůstává, nerozepisuje se</a:t>
            </a:r>
          </a:p>
          <a:p>
            <a:r>
              <a:rPr lang="cs-CZ" sz="3100" b="1" dirty="0" smtClean="0">
                <a:solidFill>
                  <a:srgbClr val="002060"/>
                </a:solidFill>
              </a:rPr>
              <a:t>instrukce </a:t>
            </a:r>
            <a:r>
              <a:rPr lang="cs-CZ" sz="3100" b="1" dirty="0" smtClean="0">
                <a:solidFill>
                  <a:srgbClr val="002060"/>
                </a:solidFill>
                <a:hlinkClick r:id="rId2"/>
              </a:rPr>
              <a:t>Aplikace chronologických údajů v BIB záznamech </a:t>
            </a:r>
            <a:r>
              <a:rPr lang="cs-CZ" sz="3100" b="1" dirty="0" smtClean="0">
                <a:solidFill>
                  <a:srgbClr val="002060"/>
                </a:solidFill>
              </a:rPr>
              <a:t>zůstává v platnosti a je upravena </a:t>
            </a:r>
          </a:p>
          <a:p>
            <a:r>
              <a:rPr lang="cs-CZ" sz="3100" b="1" dirty="0" smtClean="0">
                <a:solidFill>
                  <a:srgbClr val="002060"/>
                </a:solidFill>
              </a:rPr>
              <a:t>změnu V BIB i AUT záznamech lze provést globální opravou</a:t>
            </a:r>
            <a:endParaRPr lang="cs-CZ" sz="31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35421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70186"/>
          </a:xfrm>
        </p:spPr>
        <p:txBody>
          <a:bodyPr>
            <a:noAutofit/>
          </a:bodyPr>
          <a:lstStyle/>
          <a:p>
            <a:pPr algn="l"/>
            <a:r>
              <a:rPr lang="cs-CZ" sz="2800" b="1" dirty="0" smtClean="0">
                <a:solidFill>
                  <a:srgbClr val="C00000"/>
                </a:solidFill>
              </a:rPr>
              <a:t/>
            </a:r>
            <a:br>
              <a:rPr lang="cs-CZ" sz="2800" b="1" dirty="0" smtClean="0">
                <a:solidFill>
                  <a:srgbClr val="C00000"/>
                </a:solidFill>
              </a:rPr>
            </a:br>
            <a:r>
              <a:rPr lang="cs-CZ" sz="2800" b="1" dirty="0" smtClean="0">
                <a:solidFill>
                  <a:srgbClr val="C00000"/>
                </a:solidFill>
              </a:rPr>
              <a:t>Školení </a:t>
            </a:r>
            <a:r>
              <a:rPr lang="cs-CZ" sz="2800" b="1" dirty="0">
                <a:solidFill>
                  <a:srgbClr val="C00000"/>
                </a:solidFill>
              </a:rPr>
              <a:t>týkající se tematických a geografických autorit v souvislosti s používáním tzv. doporučených 3XX  polí aplikovaných v AUT záznamech personálních a korporativních autorit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7772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800" b="1" dirty="0">
                <a:solidFill>
                  <a:srgbClr val="002060"/>
                </a:solidFill>
              </a:rPr>
              <a:t>více informací </a:t>
            </a:r>
            <a:r>
              <a:rPr lang="cs-CZ" sz="1800" dirty="0" smtClean="0">
                <a:hlinkClick r:id="rId2"/>
              </a:rPr>
              <a:t>https://www.nkp.cz/o-knihovne/odborne-cinnosti/zpracovani-fondu/katalogizacni-politika/vecne-udaje_-rda</a:t>
            </a:r>
            <a:r>
              <a:rPr lang="cs-CZ" sz="1800" dirty="0" smtClean="0"/>
              <a:t> </a:t>
            </a:r>
            <a:r>
              <a:rPr lang="cs-CZ" sz="1800" b="1" dirty="0" smtClean="0">
                <a:solidFill>
                  <a:srgbClr val="002060"/>
                </a:solidFill>
              </a:rPr>
              <a:t>- </a:t>
            </a:r>
            <a:r>
              <a:rPr lang="cs-CZ" sz="1800" b="1" dirty="0" err="1" smtClean="0">
                <a:solidFill>
                  <a:srgbClr val="002060"/>
                </a:solidFill>
              </a:rPr>
              <a:t>slide</a:t>
            </a:r>
            <a:r>
              <a:rPr lang="cs-CZ" sz="1800" b="1" dirty="0" smtClean="0">
                <a:solidFill>
                  <a:srgbClr val="002060"/>
                </a:solidFill>
              </a:rPr>
              <a:t> 5</a:t>
            </a:r>
          </a:p>
          <a:p>
            <a:r>
              <a:rPr lang="cs-CZ" sz="2800" b="1" dirty="0" smtClean="0">
                <a:solidFill>
                  <a:srgbClr val="002060"/>
                </a:solidFill>
              </a:rPr>
              <a:t>v</a:t>
            </a:r>
            <a:r>
              <a:rPr lang="cs-CZ" sz="2800" b="1" dirty="0">
                <a:solidFill>
                  <a:srgbClr val="002060"/>
                </a:solidFill>
              </a:rPr>
              <a:t> případě potřeby </a:t>
            </a:r>
            <a:r>
              <a:rPr lang="cs-CZ" sz="2800" b="1" dirty="0" smtClean="0">
                <a:solidFill>
                  <a:srgbClr val="002060"/>
                </a:solidFill>
              </a:rPr>
              <a:t>a</a:t>
            </a:r>
          </a:p>
          <a:p>
            <a:r>
              <a:rPr lang="cs-CZ" sz="2800" b="1" dirty="0" smtClean="0">
                <a:solidFill>
                  <a:srgbClr val="002060"/>
                </a:solidFill>
              </a:rPr>
              <a:t>po </a:t>
            </a:r>
            <a:r>
              <a:rPr lang="cs-CZ" sz="2800" b="1" dirty="0">
                <a:solidFill>
                  <a:srgbClr val="002060"/>
                </a:solidFill>
              </a:rPr>
              <a:t>rozhodnutí knihoven o aplikaci těchto doporučených polí v AUT </a:t>
            </a:r>
            <a:r>
              <a:rPr lang="cs-CZ" sz="2800" b="1" dirty="0" smtClean="0">
                <a:solidFill>
                  <a:srgbClr val="002060"/>
                </a:solidFill>
              </a:rPr>
              <a:t>záznamech personálních a korporativních autorit</a:t>
            </a:r>
          </a:p>
          <a:p>
            <a:r>
              <a:rPr lang="cs-CZ" sz="2800" b="1" dirty="0" smtClean="0">
                <a:solidFill>
                  <a:srgbClr val="002060"/>
                </a:solidFill>
              </a:rPr>
              <a:t>budou </a:t>
            </a:r>
            <a:r>
              <a:rPr lang="cs-CZ" sz="2800" b="1" dirty="0">
                <a:solidFill>
                  <a:srgbClr val="002060"/>
                </a:solidFill>
              </a:rPr>
              <a:t>pro zájemce z řad jmenných katalogizátorů </a:t>
            </a:r>
            <a:r>
              <a:rPr lang="cs-CZ" sz="2800" b="1" dirty="0">
                <a:solidFill>
                  <a:srgbClr val="C00000"/>
                </a:solidFill>
              </a:rPr>
              <a:t>zorganizována potřebná školení</a:t>
            </a:r>
          </a:p>
          <a:p>
            <a:pPr marL="0" indent="0">
              <a:buNone/>
            </a:pPr>
            <a:endParaRPr lang="cs-CZ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950904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290</Words>
  <Application>Microsoft Office PowerPoint</Application>
  <PresentationFormat>Předvádění na obrazovce (4:3)</PresentationFormat>
  <Paragraphs>30</Paragraphs>
  <Slides>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6" baseType="lpstr">
      <vt:lpstr>Motiv systému Office</vt:lpstr>
      <vt:lpstr>Změny ve věcných údajích v BIB a AUT záznamech v souvislosti s používáním pravidel RDA </vt:lpstr>
      <vt:lpstr>Přesun fiktivních entit označujících individuální entity typu Jessica Fletcher a entit označujících fiktivní i reálné postavy ne lidského původu např. medvídek Pú </vt:lpstr>
      <vt:lpstr> Změny u preferovaného/unifikovaného názvu Bible </vt:lpstr>
      <vt:lpstr> V chronologických údajích se zkratka „stol.“ rozepíše, bude nahrazena výrazem „století“, např. </vt:lpstr>
      <vt:lpstr> Školení týkající se tematických a geografických autorit v souvislosti s používáním tzv. doporučených 3XX  polí aplikovaných v AUT záznamech personálních a korporativních autorit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Změny ve věcných údajích v BIB a AUT záznamech v souvislosti s používáním pravidel RDA.</dc:title>
  <dc:creator>Balíková Marie</dc:creator>
  <cp:lastModifiedBy>Balíková Marie</cp:lastModifiedBy>
  <cp:revision>3</cp:revision>
  <dcterms:created xsi:type="dcterms:W3CDTF">2015-04-23T14:14:35Z</dcterms:created>
  <dcterms:modified xsi:type="dcterms:W3CDTF">2015-04-23T14:39:50Z</dcterms:modified>
</cp:coreProperties>
</file>